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1"/>
  </p:notesMasterIdLst>
  <p:handoutMasterIdLst>
    <p:handoutMasterId r:id="rId12"/>
  </p:handoutMasterIdLst>
  <p:sldIdLst>
    <p:sldId id="257" r:id="rId2"/>
    <p:sldId id="261" r:id="rId3"/>
    <p:sldId id="258" r:id="rId4"/>
    <p:sldId id="259" r:id="rId5"/>
    <p:sldId id="263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804"/>
    <a:srgbClr val="F8B323"/>
    <a:srgbClr val="D28200"/>
    <a:srgbClr val="5A5A5A"/>
    <a:srgbClr val="686868"/>
    <a:srgbClr val="6F6F6F"/>
    <a:srgbClr val="888888"/>
    <a:srgbClr val="979797"/>
    <a:srgbClr val="BCBCBC"/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AE10CE4-0AEF-4BAF-A7E0-9658501A1783}" type="datetime1">
              <a:rPr lang="uk-UA" smtClean="0"/>
              <a:t>17.06.2024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6T17:31:39.53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128 180 24575,'-3'2'0,"0"0"0,1 0 0,-1 0 0,1 1 0,0-1 0,0 1 0,0-1 0,0 1 0,0 0 0,1-1 0,-1 1 0,1 0 0,-1 0 0,0 6 0,-5 5 0,-66 136 0,72-148 0,1-1 0,0 0 0,-1 0 0,0 0 0,1 0 0,-1 0 0,0 0 0,1 0 0,-1 0 0,0 0 0,0 0 0,0 0 0,0 0 0,0 0 0,0-1 0,0 1 0,0 0 0,-2 0 0,5-21 0,16-40 0,44-134 0,-58 184 19,1 0 0,-1 0 0,2 0-1,-1 1 1,1-1 0,9-9 0,19-35-1516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E96D678-0CBC-4120-B2EA-DA48EA9EEA6C}" type="datetime1">
              <a:rPr lang="uk-UA" smtClean="0"/>
              <a:t>17.06.2024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uk"/>
              <a:t>Зразки заголовків</a:t>
            </a:r>
            <a:endParaRPr lang="en-US"/>
          </a:p>
          <a:p>
            <a:pPr lvl="1" rtl="0"/>
            <a:r>
              <a:rPr lang="uk"/>
              <a:t>Другий рівень</a:t>
            </a:r>
          </a:p>
          <a:p>
            <a:pPr lvl="2" rtl="0"/>
            <a:r>
              <a:rPr lang="uk"/>
              <a:t>Третій рівень</a:t>
            </a:r>
          </a:p>
          <a:p>
            <a:pPr lvl="3" rtl="0"/>
            <a:r>
              <a:rPr lang="uk"/>
              <a:t>Четвертий рівень</a:t>
            </a:r>
          </a:p>
          <a:p>
            <a:pPr lvl="4" rtl="0"/>
            <a:r>
              <a:rPr lang="uk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56D1EC39-490E-4AE8-92CB-DE9518FDD1BD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17547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44A78F6-72DB-416E-B2B1-9040BCAD9E9D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8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7B12714-5B97-4F13-9792-6D53EADE4894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5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72DE5ED-A30D-4234-8893-A9691FA5F80E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458997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Назва розділ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372DE5ED-A30D-4234-8893-A9691FA5F80E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46284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72DE5ED-A30D-4234-8893-A9691FA5F80E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919577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BF90331-8470-4DAA-A3A0-CA149191E13B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1992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1C95A89-DE92-4CEC-84F2-B31945BCA6E4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049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72DE5ED-A30D-4234-8893-A9691FA5F80E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875307"/>
      </p:ext>
    </p:extLst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pPr rtl="0"/>
            <a:fld id="{372DE5ED-A30D-4234-8893-A9691FA5F80E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85391171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pPr rtl="0"/>
            <a:fld id="{372DE5ED-A30D-4234-8893-A9691FA5F80E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910500"/>
      </p:ext>
    </p:extLst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372DE5ED-A30D-4234-8893-A9691FA5F80E}" type="datetime1">
              <a:rPr lang="uk-UA" smtClean="0"/>
              <a:t>17.06.2024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0173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8B3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0485" y="842297"/>
            <a:ext cx="6775246" cy="3686015"/>
          </a:xfrm>
        </p:spPr>
        <p:txBody>
          <a:bodyPr rtlCol="0">
            <a:normAutofit/>
          </a:bodyPr>
          <a:lstStyle/>
          <a:p>
            <a:pPr rtl="0"/>
            <a:r>
              <a:rPr lang="uk-UA" sz="4000" b="1" cap="none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проекту:</a:t>
            </a:r>
            <a:br>
              <a:rPr lang="uk-UA" sz="4000" b="1" cap="none" spc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b="1" cap="none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Двоповерховий будинок з плоскою покрівлею</a:t>
            </a:r>
            <a:endParaRPr lang="uk" sz="4000" b="1" cap="none" spc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18985" y="5504954"/>
            <a:ext cx="6971514" cy="1021498"/>
          </a:xfrm>
        </p:spPr>
        <p:txBody>
          <a:bodyPr rtlCol="0">
            <a:normAutofit/>
          </a:bodyPr>
          <a:lstStyle/>
          <a:p>
            <a:pPr algn="just" rtl="0"/>
            <a:r>
              <a:rPr lang="uk" sz="1800" b="0" cap="none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студент групи ПЦБ-20-6 Репа В.В.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834" y="1377225"/>
            <a:ext cx="5054373" cy="3790779"/>
          </a:xfrm>
          <a:prstGeom prst="rect">
            <a:avLst/>
          </a:prstGeom>
        </p:spPr>
      </p:pic>
      <p:sp>
        <p:nvSpPr>
          <p:cNvPr id="39" name="Рівнобедрений трикутник 38">
            <a:extLst>
              <a:ext uri="{FF2B5EF4-FFF2-40B4-BE49-F238E27FC236}">
                <a16:creationId xmlns:a16="http://schemas.microsoft.com/office/drawing/2014/main" id="{752EAFC9-0778-999B-9454-9A2C108B090A}"/>
              </a:ext>
            </a:extLst>
          </p:cNvPr>
          <p:cNvSpPr/>
          <p:nvPr/>
        </p:nvSpPr>
        <p:spPr>
          <a:xfrm>
            <a:off x="2818634" y="3540919"/>
            <a:ext cx="354806" cy="278607"/>
          </a:xfrm>
          <a:prstGeom prst="triangle">
            <a:avLst>
              <a:gd name="adj" fmla="val 49010"/>
            </a:avLst>
          </a:prstGeom>
          <a:solidFill>
            <a:srgbClr val="686868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0" name="Рукописні дані 49">
                <a:extLst>
                  <a:ext uri="{FF2B5EF4-FFF2-40B4-BE49-F238E27FC236}">
                    <a16:creationId xmlns:a16="http://schemas.microsoft.com/office/drawing/2014/main" id="{7136102A-8C0C-8CAF-7A20-344D09B67D1C}"/>
                  </a:ext>
                </a:extLst>
              </p14:cNvPr>
              <p14:cNvContentPartPr/>
              <p14:nvPr/>
            </p14:nvContentPartPr>
            <p14:xfrm>
              <a:off x="3291660" y="4217580"/>
              <a:ext cx="58320" cy="146520"/>
            </p14:xfrm>
          </p:contentPart>
        </mc:Choice>
        <mc:Fallback xmlns="">
          <p:pic>
            <p:nvPicPr>
              <p:cNvPr id="50" name="Рукописні дані 49">
                <a:extLst>
                  <a:ext uri="{FF2B5EF4-FFF2-40B4-BE49-F238E27FC236}">
                    <a16:creationId xmlns:a16="http://schemas.microsoft.com/office/drawing/2014/main" id="{7136102A-8C0C-8CAF-7A20-344D09B67D1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73660" y="4199940"/>
                <a:ext cx="93960" cy="18216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Прямокутник 53">
            <a:extLst>
              <a:ext uri="{FF2B5EF4-FFF2-40B4-BE49-F238E27FC236}">
                <a16:creationId xmlns:a16="http://schemas.microsoft.com/office/drawing/2014/main" id="{6FC577A4-1B86-DE33-4ED9-F5D44ABB7D03}"/>
              </a:ext>
            </a:extLst>
          </p:cNvPr>
          <p:cNvSpPr/>
          <p:nvPr/>
        </p:nvSpPr>
        <p:spPr>
          <a:xfrm>
            <a:off x="0" y="0"/>
            <a:ext cx="26283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98AD482-27A4-454E-8A3A-84F73CBDA7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2422E2-F15A-43AE-98F1-7210710B0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034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B9CDAA-65AE-8837-2208-7CA669BE5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281" y="909747"/>
            <a:ext cx="3061531" cy="4701244"/>
          </a:xfrm>
        </p:spPr>
        <p:txBody>
          <a:bodyPr anchor="ctr">
            <a:normAutofit/>
          </a:bodyPr>
          <a:lstStyle/>
          <a:p>
            <a:pPr algn="ctr"/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 будинку зі сторони півночі та півдня</a:t>
            </a:r>
            <a:endParaRPr lang="LID4096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BDC8164B-5FC0-4CBD-B7AE-0CB8780FF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LID4096"/>
          </a:p>
        </p:txBody>
      </p:sp>
      <p:pic>
        <p:nvPicPr>
          <p:cNvPr id="10" name="Місце для вмісту 9" descr="Зображення, що містить просто неба, небо, трава, будівля&#10;&#10;Автоматично згенерований опис">
            <a:extLst>
              <a:ext uri="{FF2B5EF4-FFF2-40B4-BE49-F238E27FC236}">
                <a16:creationId xmlns:a16="http://schemas.microsoft.com/office/drawing/2014/main" id="{6D3E2A28-BB1C-C2D1-2EC6-C46E16919F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890" y="198446"/>
            <a:ext cx="4108125" cy="3061923"/>
          </a:xfrm>
        </p:spPr>
      </p:pic>
      <p:pic>
        <p:nvPicPr>
          <p:cNvPr id="16" name="Рисунок 15" descr="Зображення, що містить будівля, просто неба, будинок, рослина&#10;&#10;Автоматично згенерований опис">
            <a:extLst>
              <a:ext uri="{FF2B5EF4-FFF2-40B4-BE49-F238E27FC236}">
                <a16:creationId xmlns:a16="http://schemas.microsoft.com/office/drawing/2014/main" id="{CAAC185E-9128-D2CF-DF15-9769851BB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272" y="3597631"/>
            <a:ext cx="4360445" cy="290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6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C012A5-170D-4B0F-A916-A8EE2C6CE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40654-5E8C-468A-9596-50927AF19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3459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743BC-31B2-C78F-B60F-3080518A8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81" y="1109413"/>
            <a:ext cx="2775419" cy="4148388"/>
          </a:xfrm>
        </p:spPr>
        <p:txBody>
          <a:bodyPr anchor="ctr">
            <a:normAutofit/>
          </a:bodyPr>
          <a:lstStyle/>
          <a:p>
            <a:pPr algn="ctr"/>
            <a:r>
              <a:rPr lang="uk-UA" sz="160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Архітектурно-планувальні рішення</a:t>
            </a:r>
            <a:endParaRPr lang="LID4096" sz="1600" dirty="0">
              <a:solidFill>
                <a:srgbClr val="2A1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B1BD4A-8DE6-4266-9C27-59260F938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43467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10" name="Місце для вмісту 9" descr="Зображення, що містить текст, схема, План, Креслення&#10;&#10;Автоматично згенерований опис">
            <a:extLst>
              <a:ext uri="{FF2B5EF4-FFF2-40B4-BE49-F238E27FC236}">
                <a16:creationId xmlns:a16="http://schemas.microsoft.com/office/drawing/2014/main" id="{06B9CF22-46C8-160B-C6A0-A59BFB480A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397" y="248840"/>
            <a:ext cx="8709187" cy="6151960"/>
          </a:xfrm>
        </p:spPr>
      </p:pic>
    </p:spTree>
    <p:extLst>
      <p:ext uri="{BB962C8B-B14F-4D97-AF65-F5344CB8AC3E}">
        <p14:creationId xmlns:p14="http://schemas.microsoft.com/office/powerpoint/2010/main" val="3763195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C012A5-170D-4B0F-A916-A8EE2C6CE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40654-5E8C-468A-9596-50927AF19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3459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743BC-31B2-C78F-B60F-3080518A8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81" y="1109413"/>
            <a:ext cx="2775419" cy="4148388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Будівельні конструкції</a:t>
            </a:r>
            <a:endParaRPr lang="LID4096" sz="1600" dirty="0">
              <a:solidFill>
                <a:srgbClr val="2A1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B1BD4A-8DE6-4266-9C27-59260F938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43467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4" name="Рисунок 3" descr="Зображення, що містить текст, схема, План, Креслення&#10;&#10;Автоматично згенерований опис">
            <a:extLst>
              <a:ext uri="{FF2B5EF4-FFF2-40B4-BE49-F238E27FC236}">
                <a16:creationId xmlns:a16="http://schemas.microsoft.com/office/drawing/2014/main" id="{F6C2A2C2-46B9-989B-25D9-D69AF48D9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043" y="286757"/>
            <a:ext cx="8645095" cy="61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811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C012A5-170D-4B0F-A916-A8EE2C6CE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40654-5E8C-468A-9596-50927AF19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3459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743BC-31B2-C78F-B60F-3080518A8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81" y="1109413"/>
            <a:ext cx="2775419" cy="4148388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Будівельні конструкції</a:t>
            </a:r>
            <a:endParaRPr lang="LID4096" sz="1600" dirty="0">
              <a:solidFill>
                <a:srgbClr val="2A1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B1BD4A-8DE6-4266-9C27-59260F938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43467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C2A2C2-46B9-989B-25D9-D69AF48D9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1043" y="286757"/>
            <a:ext cx="8645094" cy="61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2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C012A5-170D-4B0F-A916-A8EE2C6CE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40654-5E8C-468A-9596-50927AF19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3459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743BC-31B2-C78F-B60F-3080518A8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81" y="1109413"/>
            <a:ext cx="2775419" cy="4148388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Основи і фундаменти</a:t>
            </a:r>
            <a:endParaRPr lang="LID4096" sz="1600" dirty="0">
              <a:solidFill>
                <a:srgbClr val="2A1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B1BD4A-8DE6-4266-9C27-59260F938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43467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C2A2C2-46B9-989B-25D9-D69AF48D9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5549" y="286757"/>
            <a:ext cx="8645094" cy="610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292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C012A5-170D-4B0F-A916-A8EE2C6CE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40654-5E8C-468A-9596-50927AF19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3459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743BC-31B2-C78F-B60F-3080518A8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81" y="1109413"/>
            <a:ext cx="2775419" cy="4148388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і організація будівельного процесу</a:t>
            </a:r>
            <a:endParaRPr lang="LID4096" sz="1600" dirty="0">
              <a:solidFill>
                <a:srgbClr val="2A1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B1BD4A-8DE6-4266-9C27-59260F938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43467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C2A2C2-46B9-989B-25D9-D69AF48D9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5549" y="286757"/>
            <a:ext cx="8645093" cy="610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366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C012A5-170D-4B0F-A916-A8EE2C6CE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40654-5E8C-468A-9596-50927AF19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3459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743BC-31B2-C78F-B60F-3080518A8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81" y="1109413"/>
            <a:ext cx="2775419" cy="4148388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і організація будівельного процесу</a:t>
            </a:r>
            <a:endParaRPr lang="LID4096" sz="1600" dirty="0">
              <a:solidFill>
                <a:srgbClr val="2A1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B1BD4A-8DE6-4266-9C27-59260F938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43467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C2A2C2-46B9-989B-25D9-D69AF48D9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55549" y="286757"/>
            <a:ext cx="8645093" cy="610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423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C012A5-170D-4B0F-A916-A8EE2C6CE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40654-5E8C-468A-9596-50927AF19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3459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743BC-31B2-C78F-B60F-3080518A8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81" y="1109413"/>
            <a:ext cx="2775419" cy="4148388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dirty="0">
                <a:solidFill>
                  <a:srgbClr val="2A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Спеціальна частина</a:t>
            </a:r>
            <a:endParaRPr lang="LID4096" sz="1600" dirty="0">
              <a:solidFill>
                <a:srgbClr val="2A1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B1BD4A-8DE6-4266-9C27-59260F938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43467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E897EF-0400-8DAA-B869-AAF1E1E78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243" y="263238"/>
            <a:ext cx="6112874" cy="2941733"/>
          </a:xfrm>
          <a:prstGeom prst="rect">
            <a:avLst/>
          </a:prstGeom>
        </p:spPr>
      </p:pic>
      <p:pic>
        <p:nvPicPr>
          <p:cNvPr id="5" name="Рисунок 4" descr="Зображення, що містить знімок екрана, текст, Барвистість, ряд&#10;&#10;Автоматично згенерований опис">
            <a:extLst>
              <a:ext uri="{FF2B5EF4-FFF2-40B4-BE49-F238E27FC236}">
                <a16:creationId xmlns:a16="http://schemas.microsoft.com/office/drawing/2014/main" id="{367171A7-3AA5-682E-878E-19233CE232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3"/>
          <a:stretch/>
        </p:blipFill>
        <p:spPr bwMode="auto">
          <a:xfrm>
            <a:off x="4454243" y="3583709"/>
            <a:ext cx="6112875" cy="28078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C885CA12-E393-B0D2-E815-00B63EC78844}"/>
              </a:ext>
            </a:extLst>
          </p:cNvPr>
          <p:cNvSpPr txBox="1">
            <a:spLocks/>
          </p:cNvSpPr>
          <p:nvPr/>
        </p:nvSpPr>
        <p:spPr>
          <a:xfrm>
            <a:off x="10479220" y="3840269"/>
            <a:ext cx="1800678" cy="2294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200" cap="none" spc="0" dirty="0" err="1">
                <a:solidFill>
                  <a:srgbClr val="FAA8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Мозайка</a:t>
            </a:r>
            <a:r>
              <a:rPr lang="uk-UA" sz="1200" cap="none" spc="0" dirty="0">
                <a:solidFill>
                  <a:srgbClr val="FAA8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напружень, моменту М</a:t>
            </a:r>
            <a:r>
              <a:rPr lang="de-DE" sz="1200" cap="none" spc="0" dirty="0">
                <a:solidFill>
                  <a:srgbClr val="FAA8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y, </a:t>
            </a:r>
            <a:r>
              <a:rPr lang="uk-UA" sz="1200" cap="none" spc="0" dirty="0" err="1">
                <a:solidFill>
                  <a:srgbClr val="FAA8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кНм</a:t>
            </a:r>
            <a:endParaRPr lang="LID4096" sz="1200" cap="none" spc="0" dirty="0">
              <a:solidFill>
                <a:srgbClr val="FAA80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38C2ABFA-2925-DF68-779C-DC000C6592B3}"/>
              </a:ext>
            </a:extLst>
          </p:cNvPr>
          <p:cNvSpPr txBox="1">
            <a:spLocks/>
          </p:cNvSpPr>
          <p:nvPr/>
        </p:nvSpPr>
        <p:spPr>
          <a:xfrm>
            <a:off x="10435271" y="644488"/>
            <a:ext cx="1800678" cy="2294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200" cap="none" spc="0" dirty="0" err="1">
                <a:solidFill>
                  <a:srgbClr val="FAA8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Мозайка</a:t>
            </a:r>
            <a:r>
              <a:rPr lang="uk-UA" sz="1200" cap="none" spc="0" dirty="0">
                <a:solidFill>
                  <a:srgbClr val="FAA8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напружень, моменту </a:t>
            </a:r>
            <a:r>
              <a:rPr lang="uk-UA" sz="1200" cap="none" spc="0" dirty="0" err="1">
                <a:solidFill>
                  <a:srgbClr val="FAA8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Мх</a:t>
            </a:r>
            <a:r>
              <a:rPr lang="de-DE" sz="1200" cap="none" spc="0" dirty="0">
                <a:solidFill>
                  <a:srgbClr val="FAA8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1200" cap="none" spc="0" dirty="0" err="1">
                <a:solidFill>
                  <a:srgbClr val="FAA8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кНм</a:t>
            </a:r>
            <a:endParaRPr lang="LID4096" sz="1200" cap="none" spc="0" dirty="0">
              <a:solidFill>
                <a:srgbClr val="FAA80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823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Значок">
  <a:themeElements>
    <a:clrScheme name="Значок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Значок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Значок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TM10001106[[fn=Значок]]</Template>
  <TotalTime>0</TotalTime>
  <Words>62</Words>
  <Application>Microsoft Office PowerPoint</Application>
  <PresentationFormat>Широкий екран</PresentationFormat>
  <Paragraphs>12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6" baseType="lpstr">
      <vt:lpstr>Arial</vt:lpstr>
      <vt:lpstr>Calibri</vt:lpstr>
      <vt:lpstr>Corbel</vt:lpstr>
      <vt:lpstr>Gill Sans MT</vt:lpstr>
      <vt:lpstr>Impact</vt:lpstr>
      <vt:lpstr>Times New Roman</vt:lpstr>
      <vt:lpstr>Значок</vt:lpstr>
      <vt:lpstr>Тема проекту: Двоповерховий будинок з плоскою покрівлею</vt:lpstr>
      <vt:lpstr>Вигляд будинку зі сторони півночі та півдня</vt:lpstr>
      <vt:lpstr>Архітектурно-планувальні рішення</vt:lpstr>
      <vt:lpstr>Будівельні конструкції</vt:lpstr>
      <vt:lpstr>Будівельні конструкції</vt:lpstr>
      <vt:lpstr>Основи і фундаменти</vt:lpstr>
      <vt:lpstr>Технологія і організація будівельного процесу</vt:lpstr>
      <vt:lpstr>Технологія і організація будівельного процесу</vt:lpstr>
      <vt:lpstr>Спеціальна частина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Vadym</dc:creator>
  <cp:lastModifiedBy>Vadym</cp:lastModifiedBy>
  <cp:revision>3</cp:revision>
  <dcterms:created xsi:type="dcterms:W3CDTF">2024-06-16T17:09:08Z</dcterms:created>
  <dcterms:modified xsi:type="dcterms:W3CDTF">2024-06-17T10:18:37Z</dcterms:modified>
</cp:coreProperties>
</file>