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3" r:id="rId10"/>
  </p:sldIdLst>
  <p:sldSz cx="12192000" cy="6858000"/>
  <p:notesSz cx="6858000" cy="9144000"/>
  <p:embeddedFontLst>
    <p:embeddedFont>
      <p:font typeface="Play" panose="020B060402020202020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DEE203-31AF-C45D-7D99-AE9DD42377ED}" v="171" dt="2025-06-25T03:36:31.367"/>
  </p1510:revLst>
</p1510:revInfo>
</file>

<file path=ppt/tableStyles.xml><?xml version="1.0" encoding="utf-8"?>
<a:tblStyleLst xmlns:a="http://schemas.openxmlformats.org/drawingml/2006/main" def="{68A7959A-75FD-4A7F-8F2A-5968BFE198CF}">
  <a:tblStyle styleId="{68A7959A-75FD-4A7F-8F2A-5968BFE198C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 Andre" userId="0dde1f3216d6aa38" providerId="Windows Live" clId="Web-{81DEE203-31AF-C45D-7D99-AE9DD42377ED}"/>
    <pc:docChg chg="addSld delSld modSld sldOrd">
      <pc:chgData name="Andre Andre" userId="0dde1f3216d6aa38" providerId="Windows Live" clId="Web-{81DEE203-31AF-C45D-7D99-AE9DD42377ED}" dt="2025-06-25T03:36:30.976" v="101" actId="20577"/>
      <pc:docMkLst>
        <pc:docMk/>
      </pc:docMkLst>
      <pc:sldChg chg="modSp">
        <pc:chgData name="Andre Andre" userId="0dde1f3216d6aa38" providerId="Windows Live" clId="Web-{81DEE203-31AF-C45D-7D99-AE9DD42377ED}" dt="2025-06-24T23:47:37.022" v="41" actId="20577"/>
        <pc:sldMkLst>
          <pc:docMk/>
          <pc:sldMk cId="0" sldId="256"/>
        </pc:sldMkLst>
        <pc:spChg chg="mod">
          <ac:chgData name="Andre Andre" userId="0dde1f3216d6aa38" providerId="Windows Live" clId="Web-{81DEE203-31AF-C45D-7D99-AE9DD42377ED}" dt="2025-06-24T23:47:37.022" v="41" actId="20577"/>
          <ac:spMkLst>
            <pc:docMk/>
            <pc:sldMk cId="0" sldId="256"/>
            <ac:spMk id="85" creationId="{00000000-0000-0000-0000-000000000000}"/>
          </ac:spMkLst>
        </pc:spChg>
      </pc:sldChg>
      <pc:sldChg chg="modSp">
        <pc:chgData name="Andre Andre" userId="0dde1f3216d6aa38" providerId="Windows Live" clId="Web-{81DEE203-31AF-C45D-7D99-AE9DD42377ED}" dt="2025-06-24T23:48:04.741" v="42" actId="20577"/>
        <pc:sldMkLst>
          <pc:docMk/>
          <pc:sldMk cId="0" sldId="257"/>
        </pc:sldMkLst>
        <pc:spChg chg="mod">
          <ac:chgData name="Andre Andre" userId="0dde1f3216d6aa38" providerId="Windows Live" clId="Web-{81DEE203-31AF-C45D-7D99-AE9DD42377ED}" dt="2025-06-24T23:48:04.741" v="42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ndre Andre" userId="0dde1f3216d6aa38" providerId="Windows Live" clId="Web-{81DEE203-31AF-C45D-7D99-AE9DD42377ED}" dt="2025-06-24T23:48:14.320" v="44" actId="20577"/>
        <pc:sldMkLst>
          <pc:docMk/>
          <pc:sldMk cId="0" sldId="258"/>
        </pc:sldMkLst>
        <pc:spChg chg="mod">
          <ac:chgData name="Andre Andre" userId="0dde1f3216d6aa38" providerId="Windows Live" clId="Web-{81DEE203-31AF-C45D-7D99-AE9DD42377ED}" dt="2025-06-24T23:48:14.320" v="44" actId="20577"/>
          <ac:spMkLst>
            <pc:docMk/>
            <pc:sldMk cId="0" sldId="258"/>
            <ac:spMk id="97" creationId="{00000000-0000-0000-0000-000000000000}"/>
          </ac:spMkLst>
        </pc:spChg>
      </pc:sldChg>
      <pc:sldChg chg="modSp">
        <pc:chgData name="Andre Andre" userId="0dde1f3216d6aa38" providerId="Windows Live" clId="Web-{81DEE203-31AF-C45D-7D99-AE9DD42377ED}" dt="2025-06-24T23:48:56.884" v="53" actId="20577"/>
        <pc:sldMkLst>
          <pc:docMk/>
          <pc:sldMk cId="0" sldId="259"/>
        </pc:sldMkLst>
        <pc:spChg chg="mod">
          <ac:chgData name="Andre Andre" userId="0dde1f3216d6aa38" providerId="Windows Live" clId="Web-{81DEE203-31AF-C45D-7D99-AE9DD42377ED}" dt="2025-06-24T23:48:56.884" v="53" actId="20577"/>
          <ac:spMkLst>
            <pc:docMk/>
            <pc:sldMk cId="0" sldId="259"/>
            <ac:spMk id="103" creationId="{00000000-0000-0000-0000-000000000000}"/>
          </ac:spMkLst>
        </pc:spChg>
      </pc:sldChg>
      <pc:sldChg chg="modSp">
        <pc:chgData name="Andre Andre" userId="0dde1f3216d6aa38" providerId="Windows Live" clId="Web-{81DEE203-31AF-C45D-7D99-AE9DD42377ED}" dt="2025-06-25T03:30:08.214" v="96" actId="20577"/>
        <pc:sldMkLst>
          <pc:docMk/>
          <pc:sldMk cId="0" sldId="260"/>
        </pc:sldMkLst>
        <pc:spChg chg="mod">
          <ac:chgData name="Andre Andre" userId="0dde1f3216d6aa38" providerId="Windows Live" clId="Web-{81DEE203-31AF-C45D-7D99-AE9DD42377ED}" dt="2025-06-25T03:30:08.214" v="96" actId="20577"/>
          <ac:spMkLst>
            <pc:docMk/>
            <pc:sldMk cId="0" sldId="260"/>
            <ac:spMk id="109" creationId="{00000000-0000-0000-0000-000000000000}"/>
          </ac:spMkLst>
        </pc:spChg>
      </pc:sldChg>
      <pc:sldChg chg="modSp">
        <pc:chgData name="Andre Andre" userId="0dde1f3216d6aa38" providerId="Windows Live" clId="Web-{81DEE203-31AF-C45D-7D99-AE9DD42377ED}" dt="2025-06-24T23:55:08.849" v="83"/>
        <pc:sldMkLst>
          <pc:docMk/>
          <pc:sldMk cId="0" sldId="261"/>
        </pc:sldMkLst>
        <pc:graphicFrameChg chg="mod modGraphic">
          <ac:chgData name="Andre Andre" userId="0dde1f3216d6aa38" providerId="Windows Live" clId="Web-{81DEE203-31AF-C45D-7D99-AE9DD42377ED}" dt="2025-06-24T23:55:08.849" v="83"/>
          <ac:graphicFrameMkLst>
            <pc:docMk/>
            <pc:sldMk cId="0" sldId="261"/>
            <ac:graphicFrameMk id="115" creationId="{00000000-0000-0000-0000-000000000000}"/>
          </ac:graphicFrameMkLst>
        </pc:graphicFrameChg>
      </pc:sldChg>
      <pc:sldChg chg="del">
        <pc:chgData name="Andre Andre" userId="0dde1f3216d6aa38" providerId="Windows Live" clId="Web-{81DEE203-31AF-C45D-7D99-AE9DD42377ED}" dt="2025-06-25T03:28:41.399" v="84"/>
        <pc:sldMkLst>
          <pc:docMk/>
          <pc:sldMk cId="0" sldId="262"/>
        </pc:sldMkLst>
      </pc:sldChg>
      <pc:sldChg chg="modSp">
        <pc:chgData name="Andre Andre" userId="0dde1f3216d6aa38" providerId="Windows Live" clId="Web-{81DEE203-31AF-C45D-7D99-AE9DD42377ED}" dt="2025-06-24T23:35:13.544" v="5" actId="20577"/>
        <pc:sldMkLst>
          <pc:docMk/>
          <pc:sldMk cId="0" sldId="263"/>
        </pc:sldMkLst>
        <pc:spChg chg="mod">
          <ac:chgData name="Andre Andre" userId="0dde1f3216d6aa38" providerId="Windows Live" clId="Web-{81DEE203-31AF-C45D-7D99-AE9DD42377ED}" dt="2025-06-24T23:35:13.544" v="5" actId="20577"/>
          <ac:spMkLst>
            <pc:docMk/>
            <pc:sldMk cId="0" sldId="263"/>
            <ac:spMk id="126" creationId="{00000000-0000-0000-0000-000000000000}"/>
          </ac:spMkLst>
        </pc:spChg>
      </pc:sldChg>
      <pc:sldChg chg="addSp delSp modSp new del">
        <pc:chgData name="Andre Andre" userId="0dde1f3216d6aa38" providerId="Windows Live" clId="Web-{81DEE203-31AF-C45D-7D99-AE9DD42377ED}" dt="2025-06-24T23:44:33.672" v="21"/>
        <pc:sldMkLst>
          <pc:docMk/>
          <pc:sldMk cId="1101235343" sldId="264"/>
        </pc:sldMkLst>
        <pc:spChg chg="add del">
          <ac:chgData name="Andre Andre" userId="0dde1f3216d6aa38" providerId="Windows Live" clId="Web-{81DEE203-31AF-C45D-7D99-AE9DD42377ED}" dt="2025-06-24T23:44:15.515" v="10"/>
          <ac:spMkLst>
            <pc:docMk/>
            <pc:sldMk cId="1101235343" sldId="264"/>
            <ac:spMk id="4" creationId="{A4212D18-7FB1-4D4F-5B61-6330BE01EB82}"/>
          </ac:spMkLst>
        </pc:spChg>
        <pc:spChg chg="add del">
          <ac:chgData name="Andre Andre" userId="0dde1f3216d6aa38" providerId="Windows Live" clId="Web-{81DEE203-31AF-C45D-7D99-AE9DD42377ED}" dt="2025-06-24T23:44:15.515" v="10"/>
          <ac:spMkLst>
            <pc:docMk/>
            <pc:sldMk cId="1101235343" sldId="264"/>
            <ac:spMk id="5" creationId="{DD0573A2-7501-0F2B-2B80-AA27E8680CB5}"/>
          </ac:spMkLst>
        </pc:spChg>
        <pc:spChg chg="add del mod">
          <ac:chgData name="Andre Andre" userId="0dde1f3216d6aa38" providerId="Windows Live" clId="Web-{81DEE203-31AF-C45D-7D99-AE9DD42377ED}" dt="2025-06-24T23:44:32.625" v="20"/>
          <ac:spMkLst>
            <pc:docMk/>
            <pc:sldMk cId="1101235343" sldId="264"/>
            <ac:spMk id="7" creationId="{691B8112-3875-84EB-D63A-2380CDD57133}"/>
          </ac:spMkLst>
        </pc:spChg>
        <pc:spChg chg="add del mod">
          <ac:chgData name="Andre Andre" userId="0dde1f3216d6aa38" providerId="Windows Live" clId="Web-{81DEE203-31AF-C45D-7D99-AE9DD42377ED}" dt="2025-06-24T23:44:32.625" v="20"/>
          <ac:spMkLst>
            <pc:docMk/>
            <pc:sldMk cId="1101235343" sldId="264"/>
            <ac:spMk id="8" creationId="{736A8456-180F-CCA7-56EA-E94F2FBC3429}"/>
          </ac:spMkLst>
        </pc:spChg>
        <pc:picChg chg="add del">
          <ac:chgData name="Andre Andre" userId="0dde1f3216d6aa38" providerId="Windows Live" clId="Web-{81DEE203-31AF-C45D-7D99-AE9DD42377ED}" dt="2025-06-24T23:44:15.515" v="10"/>
          <ac:picMkLst>
            <pc:docMk/>
            <pc:sldMk cId="1101235343" sldId="264"/>
            <ac:picMk id="6" creationId="{B4652D27-592C-9639-6AC2-0537B8A90081}"/>
          </ac:picMkLst>
        </pc:picChg>
        <pc:picChg chg="add del mod">
          <ac:chgData name="Andre Andre" userId="0dde1f3216d6aa38" providerId="Windows Live" clId="Web-{81DEE203-31AF-C45D-7D99-AE9DD42377ED}" dt="2025-06-24T23:44:32.625" v="20"/>
          <ac:picMkLst>
            <pc:docMk/>
            <pc:sldMk cId="1101235343" sldId="264"/>
            <ac:picMk id="9" creationId="{37536D80-7235-A95A-A323-58F41478E9ED}"/>
          </ac:picMkLst>
        </pc:picChg>
      </pc:sldChg>
      <pc:sldChg chg="addSp delSp modSp new del">
        <pc:chgData name="Andre Andre" userId="0dde1f3216d6aa38" providerId="Windows Live" clId="Web-{81DEE203-31AF-C45D-7D99-AE9DD42377ED}" dt="2025-06-24T23:46:38.332" v="36"/>
        <pc:sldMkLst>
          <pc:docMk/>
          <pc:sldMk cId="1306308566" sldId="264"/>
        </pc:sldMkLst>
        <pc:spChg chg="mod">
          <ac:chgData name="Andre Andre" userId="0dde1f3216d6aa38" providerId="Windows Live" clId="Web-{81DEE203-31AF-C45D-7D99-AE9DD42377ED}" dt="2025-06-24T23:45:07.985" v="25" actId="14100"/>
          <ac:spMkLst>
            <pc:docMk/>
            <pc:sldMk cId="1306308566" sldId="264"/>
            <ac:spMk id="2" creationId="{7DDF0933-02E6-8BC3-EFF0-1BD597619A81}"/>
          </ac:spMkLst>
        </pc:spChg>
        <pc:spChg chg="del">
          <ac:chgData name="Andre Andre" userId="0dde1f3216d6aa38" providerId="Windows Live" clId="Web-{81DEE203-31AF-C45D-7D99-AE9DD42377ED}" dt="2025-06-24T23:46:00.518" v="32"/>
          <ac:spMkLst>
            <pc:docMk/>
            <pc:sldMk cId="1306308566" sldId="264"/>
            <ac:spMk id="3" creationId="{D7773223-888B-8238-C11A-7EB5956CFC8A}"/>
          </ac:spMkLst>
        </pc:spChg>
        <pc:spChg chg="add del mod">
          <ac:chgData name="Andre Andre" userId="0dde1f3216d6aa38" providerId="Windows Live" clId="Web-{81DEE203-31AF-C45D-7D99-AE9DD42377ED}" dt="2025-06-24T23:45:18.595" v="28"/>
          <ac:spMkLst>
            <pc:docMk/>
            <pc:sldMk cId="1306308566" sldId="264"/>
            <ac:spMk id="4" creationId="{210C2F02-6EF9-DD46-F058-867454B19A19}"/>
          </ac:spMkLst>
        </pc:spChg>
        <pc:spChg chg="add del">
          <ac:chgData name="Andre Andre" userId="0dde1f3216d6aa38" providerId="Windows Live" clId="Web-{81DEE203-31AF-C45D-7D99-AE9DD42377ED}" dt="2025-06-24T23:45:18.595" v="28"/>
          <ac:spMkLst>
            <pc:docMk/>
            <pc:sldMk cId="1306308566" sldId="264"/>
            <ac:spMk id="5" creationId="{35807438-A39E-9BCF-B810-AB26564887D9}"/>
          </ac:spMkLst>
        </pc:spChg>
        <pc:picChg chg="add del">
          <ac:chgData name="Andre Andre" userId="0dde1f3216d6aa38" providerId="Windows Live" clId="Web-{81DEE203-31AF-C45D-7D99-AE9DD42377ED}" dt="2025-06-24T23:45:18.595" v="28"/>
          <ac:picMkLst>
            <pc:docMk/>
            <pc:sldMk cId="1306308566" sldId="264"/>
            <ac:picMk id="6" creationId="{79ABE6EB-EDC3-4B53-70C1-511613CD442B}"/>
          </ac:picMkLst>
        </pc:picChg>
        <pc:picChg chg="add mod">
          <ac:chgData name="Andre Andre" userId="0dde1f3216d6aa38" providerId="Windows Live" clId="Web-{81DEE203-31AF-C45D-7D99-AE9DD42377ED}" dt="2025-06-24T23:46:26.613" v="35" actId="1076"/>
          <ac:picMkLst>
            <pc:docMk/>
            <pc:sldMk cId="1306308566" sldId="264"/>
            <ac:picMk id="7" creationId="{78E99B72-F818-1C5D-2074-489480D12AA7}"/>
          </ac:picMkLst>
        </pc:picChg>
        <pc:picChg chg="add del mod">
          <ac:chgData name="Andre Andre" userId="0dde1f3216d6aa38" providerId="Windows Live" clId="Web-{81DEE203-31AF-C45D-7D99-AE9DD42377ED}" dt="2025-06-24T23:46:26.504" v="34"/>
          <ac:picMkLst>
            <pc:docMk/>
            <pc:sldMk cId="1306308566" sldId="264"/>
            <ac:picMk id="8" creationId="{A37EF674-C46C-8EFB-19D7-52C11C93F7CD}"/>
          </ac:picMkLst>
        </pc:picChg>
      </pc:sldChg>
      <pc:sldChg chg="addSp modSp new ord">
        <pc:chgData name="Andre Andre" userId="0dde1f3216d6aa38" providerId="Windows Live" clId="Web-{81DEE203-31AF-C45D-7D99-AE9DD42377ED}" dt="2025-06-24T23:53:20.658" v="77"/>
        <pc:sldMkLst>
          <pc:docMk/>
          <pc:sldMk cId="2264029925" sldId="264"/>
        </pc:sldMkLst>
        <pc:spChg chg="mod">
          <ac:chgData name="Andre Andre" userId="0dde1f3216d6aa38" providerId="Windows Live" clId="Web-{81DEE203-31AF-C45D-7D99-AE9DD42377ED}" dt="2025-06-24T23:52:32.360" v="70" actId="20577"/>
          <ac:spMkLst>
            <pc:docMk/>
            <pc:sldMk cId="2264029925" sldId="264"/>
            <ac:spMk id="2" creationId="{A412B618-C73C-2221-D87B-C6C2948B718D}"/>
          </ac:spMkLst>
        </pc:spChg>
        <pc:spChg chg="mod">
          <ac:chgData name="Andre Andre" userId="0dde1f3216d6aa38" providerId="Windows Live" clId="Web-{81DEE203-31AF-C45D-7D99-AE9DD42377ED}" dt="2025-06-24T23:52:53.095" v="73" actId="14100"/>
          <ac:spMkLst>
            <pc:docMk/>
            <pc:sldMk cId="2264029925" sldId="264"/>
            <ac:spMk id="3" creationId="{95F70DBF-065C-CA3C-7229-F27D10A1A469}"/>
          </ac:spMkLst>
        </pc:spChg>
        <pc:graphicFrameChg chg="add mod modGraphic">
          <ac:chgData name="Andre Andre" userId="0dde1f3216d6aa38" providerId="Windows Live" clId="Web-{81DEE203-31AF-C45D-7D99-AE9DD42377ED}" dt="2025-06-24T23:53:20.658" v="77"/>
          <ac:graphicFrameMkLst>
            <pc:docMk/>
            <pc:sldMk cId="2264029925" sldId="264"/>
            <ac:graphicFrameMk id="5" creationId="{7012F0FD-A4D3-9F71-B34B-C27FD2626E43}"/>
          </ac:graphicFrameMkLst>
        </pc:graphicFrameChg>
        <pc:picChg chg="add mod">
          <ac:chgData name="Andre Andre" userId="0dde1f3216d6aa38" providerId="Windows Live" clId="Web-{81DEE203-31AF-C45D-7D99-AE9DD42377ED}" dt="2025-06-24T23:52:15.937" v="67" actId="14100"/>
          <ac:picMkLst>
            <pc:docMk/>
            <pc:sldMk cId="2264029925" sldId="264"/>
            <ac:picMk id="6" creationId="{7A8AFA0C-F631-49EA-5F41-7B20490384DA}"/>
          </ac:picMkLst>
        </pc:picChg>
      </pc:sldChg>
      <pc:sldChg chg="modSp new ord">
        <pc:chgData name="Andre Andre" userId="0dde1f3216d6aa38" providerId="Windows Live" clId="Web-{81DEE203-31AF-C45D-7D99-AE9DD42377ED}" dt="2025-06-25T03:36:30.976" v="101" actId="20577"/>
        <pc:sldMkLst>
          <pc:docMk/>
          <pc:sldMk cId="2911993326" sldId="265"/>
        </pc:sldMkLst>
        <pc:spChg chg="mod">
          <ac:chgData name="Andre Andre" userId="0dde1f3216d6aa38" providerId="Windows Live" clId="Web-{81DEE203-31AF-C45D-7D99-AE9DD42377ED}" dt="2025-06-25T03:29:04.025" v="89" actId="20577"/>
          <ac:spMkLst>
            <pc:docMk/>
            <pc:sldMk cId="2911993326" sldId="265"/>
            <ac:spMk id="2" creationId="{4CA38AEA-92D6-854A-2026-A386A89BCB0F}"/>
          </ac:spMkLst>
        </pc:spChg>
        <pc:spChg chg="mod">
          <ac:chgData name="Andre Andre" userId="0dde1f3216d6aa38" providerId="Windows Live" clId="Web-{81DEE203-31AF-C45D-7D99-AE9DD42377ED}" dt="2025-06-25T03:36:30.976" v="101" actId="20577"/>
          <ac:spMkLst>
            <pc:docMk/>
            <pc:sldMk cId="2911993326" sldId="265"/>
            <ac:spMk id="3" creationId="{980531C5-82AC-48E3-76BB-A2B4FE2D8A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</a:pPr>
            <a:r>
              <a:rPr lang="ru-RU"/>
              <a:t>Роль політичних партій у виборах Президента США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indent="0">
              <a:spcBef>
                <a:spcPts val="0"/>
              </a:spcBef>
            </a:pPr>
            <a:r>
              <a:rPr lang="ru-RU" dirty="0" err="1"/>
              <a:t>Презентацію</a:t>
            </a:r>
            <a:r>
              <a:rPr lang="ru-RU" dirty="0"/>
              <a:t> </a:t>
            </a:r>
            <a:r>
              <a:rPr lang="ru-RU" dirty="0" err="1"/>
              <a:t>підготував</a:t>
            </a:r>
            <a:r>
              <a:rPr lang="ru-RU" dirty="0"/>
              <a:t>: </a:t>
            </a:r>
            <a:r>
              <a:rPr lang="ru-RU" dirty="0" err="1">
                <a:latin typeface="Aptos"/>
              </a:rPr>
              <a:t>Лоєвський</a:t>
            </a:r>
            <a:r>
              <a:rPr lang="ru-RU" dirty="0">
                <a:latin typeface="Aptos"/>
              </a:rPr>
              <a:t> </a:t>
            </a:r>
            <a:r>
              <a:rPr lang="ru-RU" dirty="0" err="1">
                <a:latin typeface="Aptos"/>
              </a:rPr>
              <a:t>Андрій</a:t>
            </a:r>
            <a:r>
              <a:rPr lang="ru-RU" dirty="0">
                <a:latin typeface="Aptos"/>
              </a:rPr>
              <a:t> </a:t>
            </a:r>
            <a:r>
              <a:rPr lang="ru-RU" dirty="0" err="1">
                <a:latin typeface="Aptos"/>
              </a:rPr>
              <a:t>Юрійович</a:t>
            </a:r>
          </a:p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ru-RU" dirty="0"/>
          </a:p>
          <a:p>
            <a:pPr marL="0" indent="0"/>
            <a:r>
              <a:rPr lang="ru-RU" dirty="0">
                <a:latin typeface="Aptos"/>
              </a:rPr>
              <a:t>КИЇВСЬКИЙ НАЦІОНАЛЬНИЙ УНІВЕРСИТЕТ</a:t>
            </a:r>
          </a:p>
          <a:p>
            <a:pPr marL="0" indent="0"/>
            <a:r>
              <a:rPr lang="ru-RU" dirty="0">
                <a:latin typeface="Aptos"/>
              </a:rPr>
              <a:t>БУДІВНИЦТВА І АРХІТЕКТУРИ</a:t>
            </a:r>
            <a:br>
              <a:rPr lang="ru-RU" dirty="0">
                <a:latin typeface="Aptos"/>
              </a:rPr>
            </a:br>
            <a:endParaRPr lang="en-US">
              <a:latin typeface="Aptos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dirty="0"/>
              <a:t>2025 </a:t>
            </a:r>
            <a:r>
              <a:rPr lang="ru-RU" dirty="0" err="1"/>
              <a:t>рік</a:t>
            </a:r>
            <a:endParaRPr dirty="0" err="1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ru-RU"/>
              <a:t>Актуальність теми</a:t>
            </a:r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dirty="0" err="1"/>
              <a:t>Актуальність</a:t>
            </a:r>
            <a:r>
              <a:rPr lang="ru-RU" dirty="0"/>
              <a:t> теми </a:t>
            </a:r>
            <a:r>
              <a:rPr lang="ru-RU" dirty="0" err="1"/>
              <a:t>зумовлена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значенням</a:t>
            </a:r>
            <a:r>
              <a:rPr lang="ru-RU" dirty="0"/>
              <a:t> для </a:t>
            </a:r>
            <a:r>
              <a:rPr lang="ru-RU" dirty="0" err="1"/>
              <a:t>розуміння</a:t>
            </a:r>
            <a:r>
              <a:rPr lang="ru-RU" dirty="0"/>
              <a:t> основ </a:t>
            </a:r>
            <a:r>
              <a:rPr lang="ru-RU" dirty="0" err="1"/>
              <a:t>демократії</a:t>
            </a:r>
            <a:r>
              <a:rPr lang="ru-RU" dirty="0"/>
              <a:t> у </a:t>
            </a:r>
            <a:r>
              <a:rPr lang="ru-RU" dirty="0" err="1"/>
              <a:t>Сполучених</a:t>
            </a:r>
            <a:r>
              <a:rPr lang="ru-RU" dirty="0"/>
              <a:t> Штатах,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та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виборів</a:t>
            </a:r>
            <a:r>
              <a:rPr lang="ru-RU" dirty="0"/>
              <a:t> на </a:t>
            </a:r>
            <a:r>
              <a:rPr lang="ru-RU" dirty="0" err="1"/>
              <a:t>глобальну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. </a:t>
            </a:r>
            <a:r>
              <a:rPr lang="ru-RU" dirty="0" err="1"/>
              <a:t>Президентські</a:t>
            </a:r>
            <a:r>
              <a:rPr lang="ru-RU" dirty="0"/>
              <a:t> </a:t>
            </a:r>
            <a:r>
              <a:rPr lang="ru-RU" dirty="0" err="1"/>
              <a:t>вибори</a:t>
            </a:r>
            <a:r>
              <a:rPr lang="ru-RU" dirty="0"/>
              <a:t> є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механізмом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але</a:t>
            </a:r>
            <a:r>
              <a:rPr lang="ru-RU" dirty="0"/>
              <a:t> й </a:t>
            </a:r>
            <a:r>
              <a:rPr lang="ru-RU" dirty="0" err="1"/>
              <a:t>дзеркалом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настроїв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відображає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соціальні</a:t>
            </a:r>
            <a:r>
              <a:rPr lang="ru-RU" dirty="0"/>
              <a:t>, </a:t>
            </a:r>
            <a:r>
              <a:rPr lang="ru-RU" dirty="0" err="1"/>
              <a:t>економічні</a:t>
            </a:r>
            <a:r>
              <a:rPr lang="ru-RU" dirty="0"/>
              <a:t> та </a:t>
            </a:r>
            <a:r>
              <a:rPr lang="ru-RU" dirty="0" err="1"/>
              <a:t>культурні</a:t>
            </a:r>
            <a:r>
              <a:rPr lang="ru-RU" dirty="0"/>
              <a:t> </a:t>
            </a:r>
            <a:r>
              <a:rPr lang="ru-RU" dirty="0" err="1"/>
              <a:t>виклики</a:t>
            </a:r>
            <a:r>
              <a:rPr lang="ru-RU" dirty="0"/>
              <a:t> </a:t>
            </a:r>
            <a:r>
              <a:rPr lang="ru-RU" dirty="0" err="1"/>
              <a:t>сучасності</a:t>
            </a:r>
            <a:r>
              <a:rPr lang="ru-RU" dirty="0"/>
              <a:t>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dirty="0"/>
              <a:t>У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зростаючої</a:t>
            </a:r>
            <a:r>
              <a:rPr lang="ru-RU" dirty="0"/>
              <a:t> </a:t>
            </a:r>
            <a:r>
              <a:rPr lang="ru-RU" dirty="0" err="1"/>
              <a:t>поляризації</a:t>
            </a:r>
            <a:r>
              <a:rPr lang="ru-RU" dirty="0"/>
              <a:t> </a:t>
            </a:r>
            <a:r>
              <a:rPr lang="ru-RU" dirty="0" err="1"/>
              <a:t>американського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r>
              <a:rPr lang="ru-RU" dirty="0"/>
              <a:t> роль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у </a:t>
            </a:r>
            <a:r>
              <a:rPr lang="ru-RU" dirty="0" err="1"/>
              <a:t>мобілізації</a:t>
            </a:r>
            <a:r>
              <a:rPr lang="ru-RU" dirty="0"/>
              <a:t> </a:t>
            </a:r>
            <a:r>
              <a:rPr lang="ru-RU" dirty="0" err="1"/>
              <a:t>виборців</a:t>
            </a:r>
            <a:r>
              <a:rPr lang="ru-RU" dirty="0"/>
              <a:t> і </a:t>
            </a:r>
            <a:r>
              <a:rPr lang="ru-RU" dirty="0" err="1"/>
              <a:t>формуванні</a:t>
            </a:r>
            <a:r>
              <a:rPr lang="ru-RU" dirty="0"/>
              <a:t> </a:t>
            </a:r>
            <a:r>
              <a:rPr lang="ru-RU" dirty="0" err="1"/>
              <a:t>політичного</a:t>
            </a:r>
            <a:r>
              <a:rPr lang="ru-RU" dirty="0"/>
              <a:t> порядку </a:t>
            </a:r>
            <a:r>
              <a:rPr lang="ru-RU" dirty="0" err="1"/>
              <a:t>набуває</a:t>
            </a:r>
            <a:r>
              <a:rPr lang="ru-RU" dirty="0"/>
              <a:t> особливого </a:t>
            </a:r>
            <a:r>
              <a:rPr lang="ru-RU" dirty="0" err="1"/>
              <a:t>значення</a:t>
            </a:r>
            <a:r>
              <a:rPr lang="ru-RU" dirty="0"/>
              <a:t>. </a:t>
            </a:r>
            <a:r>
              <a:rPr lang="ru-RU" dirty="0" err="1"/>
              <a:t>Кампанії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організовують</a:t>
            </a:r>
            <a:r>
              <a:rPr lang="ru-RU" dirty="0"/>
              <a:t> Демократична та </a:t>
            </a:r>
            <a:r>
              <a:rPr lang="ru-RU" dirty="0" err="1"/>
              <a:t>Республіканська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, </a:t>
            </a:r>
            <a:r>
              <a:rPr lang="ru-RU" dirty="0" err="1"/>
              <a:t>визначають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 </a:t>
            </a:r>
            <a:r>
              <a:rPr lang="ru-RU" dirty="0" err="1"/>
              <a:t>майбутнього</a:t>
            </a:r>
            <a:r>
              <a:rPr lang="ru-RU" dirty="0"/>
              <a:t> президента, </a:t>
            </a:r>
            <a:r>
              <a:rPr lang="ru-RU" dirty="0" err="1"/>
              <a:t>але</a:t>
            </a:r>
            <a:r>
              <a:rPr lang="ru-RU" dirty="0"/>
              <a:t> й </a:t>
            </a:r>
            <a:r>
              <a:rPr lang="ru-RU" dirty="0" err="1"/>
              <a:t>напрямок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впливаючи</a:t>
            </a:r>
            <a:r>
              <a:rPr lang="ru-RU" dirty="0"/>
              <a:t> на </a:t>
            </a:r>
            <a:r>
              <a:rPr lang="ru-RU" dirty="0" err="1"/>
              <a:t>внутрішню</a:t>
            </a:r>
            <a:r>
              <a:rPr lang="ru-RU" dirty="0"/>
              <a:t> </a:t>
            </a:r>
            <a:r>
              <a:rPr lang="ru-RU" dirty="0" err="1"/>
              <a:t>стабільність</a:t>
            </a:r>
            <a:r>
              <a:rPr lang="ru-RU" dirty="0"/>
              <a:t> та </a:t>
            </a:r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dirty="0"/>
              <a:t>З </a:t>
            </a:r>
            <a:r>
              <a:rPr lang="ru-RU" dirty="0" err="1"/>
              <a:t>огляду</a:t>
            </a:r>
            <a:r>
              <a:rPr lang="ru-RU" dirty="0"/>
              <a:t> на </a:t>
            </a:r>
            <a:r>
              <a:rPr lang="ru-RU" dirty="0" err="1"/>
              <a:t>зростання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соціальних</a:t>
            </a:r>
            <a:r>
              <a:rPr lang="ru-RU" dirty="0"/>
              <a:t> мереж,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третіх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та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виклики</a:t>
            </a:r>
            <a:r>
              <a:rPr lang="ru-RU" dirty="0"/>
              <a:t>, </a:t>
            </a:r>
            <a:r>
              <a:rPr lang="ru-RU" dirty="0" err="1"/>
              <a:t>пов’язані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дезінформацією</a:t>
            </a:r>
            <a:r>
              <a:rPr lang="ru-RU" dirty="0"/>
              <a:t> і </a:t>
            </a:r>
            <a:r>
              <a:rPr lang="ru-RU" dirty="0" err="1"/>
              <a:t>маніпуляціями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виборчих</a:t>
            </a:r>
            <a:r>
              <a:rPr lang="ru-RU" dirty="0"/>
              <a:t> </a:t>
            </a:r>
            <a:r>
              <a:rPr lang="ru-RU" dirty="0" err="1"/>
              <a:t>кампаній</a:t>
            </a:r>
            <a:r>
              <a:rPr lang="ru-RU" dirty="0"/>
              <a:t>,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теми є </a:t>
            </a:r>
            <a:r>
              <a:rPr lang="ru-RU" dirty="0" err="1"/>
              <a:t>вкрай</a:t>
            </a:r>
            <a:r>
              <a:rPr lang="ru-RU" dirty="0"/>
              <a:t> </a:t>
            </a:r>
            <a:r>
              <a:rPr lang="ru-RU" dirty="0" err="1"/>
              <a:t>важливим</a:t>
            </a:r>
            <a:r>
              <a:rPr lang="ru-RU" dirty="0"/>
              <a:t>.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висвітлити</a:t>
            </a:r>
            <a:r>
              <a:rPr lang="ru-RU" dirty="0"/>
              <a:t> </a:t>
            </a:r>
            <a:r>
              <a:rPr lang="ru-RU" dirty="0" err="1"/>
              <a:t>механізми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американської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сильні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та </a:t>
            </a:r>
            <a:r>
              <a:rPr lang="ru-RU" dirty="0" err="1"/>
              <a:t>слабкі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. Таким чином,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у </a:t>
            </a:r>
            <a:r>
              <a:rPr lang="ru-RU" dirty="0" err="1"/>
              <a:t>виборах</a:t>
            </a:r>
            <a:r>
              <a:rPr lang="ru-RU" dirty="0"/>
              <a:t> Президента США є </a:t>
            </a:r>
            <a:r>
              <a:rPr lang="ru-RU" dirty="0" err="1"/>
              <a:t>актуальним</a:t>
            </a:r>
            <a:r>
              <a:rPr lang="ru-RU" dirty="0"/>
              <a:t> для </a:t>
            </a:r>
            <a:r>
              <a:rPr lang="ru-RU" dirty="0" err="1"/>
              <a:t>оцінки</a:t>
            </a:r>
            <a:r>
              <a:rPr lang="ru-RU" dirty="0"/>
              <a:t> як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у </a:t>
            </a:r>
            <a:r>
              <a:rPr lang="ru-RU" dirty="0" err="1"/>
              <a:t>країні</a:t>
            </a:r>
            <a:r>
              <a:rPr lang="ru-RU" dirty="0"/>
              <a:t>, так і </a:t>
            </a:r>
            <a:r>
              <a:rPr lang="ru-RU" dirty="0" err="1"/>
              <a:t>ширшого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світову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br>
              <a:rPr lang="ru-RU" dirty="0"/>
            </a:br>
            <a:br>
              <a:rPr lang="ru-RU" dirty="0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ru-RU"/>
              <a:t>Предмет і обʼєкт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28600">
              <a:spcBef>
                <a:spcPts val="0"/>
              </a:spcBef>
              <a:buSzPts val="2800"/>
            </a:pP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ru-RU" dirty="0" err="1"/>
              <a:t>політична</a:t>
            </a:r>
            <a:r>
              <a:rPr lang="ru-RU" dirty="0"/>
              <a:t> та </a:t>
            </a:r>
            <a:r>
              <a:rPr lang="ru-RU" dirty="0" err="1"/>
              <a:t>виборча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Сполучених</a:t>
            </a:r>
            <a:r>
              <a:rPr lang="ru-RU" dirty="0"/>
              <a:t> </a:t>
            </a:r>
            <a:r>
              <a:rPr lang="ru-RU" dirty="0" err="1"/>
              <a:t>Штатів</a:t>
            </a:r>
            <a:r>
              <a:rPr lang="ru-RU" dirty="0"/>
              <a:t> Америки.</a:t>
            </a:r>
            <a:br>
              <a:rPr lang="en-US" dirty="0"/>
            </a:b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 dirty="0"/>
              <a:t>Предметом </a:t>
            </a:r>
            <a:r>
              <a:rPr lang="ru-RU" dirty="0" err="1"/>
              <a:t>дослідження</a:t>
            </a:r>
            <a:r>
              <a:rPr lang="ru-RU" dirty="0"/>
              <a:t> є роль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у </a:t>
            </a:r>
            <a:r>
              <a:rPr lang="ru-RU" dirty="0" err="1"/>
              <a:t>виборчому</a:t>
            </a:r>
            <a:r>
              <a:rPr lang="ru-RU" dirty="0"/>
              <a:t> </a:t>
            </a:r>
            <a:r>
              <a:rPr lang="ru-RU" dirty="0" err="1"/>
              <a:t>процесі</a:t>
            </a:r>
            <a:r>
              <a:rPr lang="ru-RU" dirty="0"/>
              <a:t> США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ru-RU" dirty="0"/>
            </a:br>
            <a:br>
              <a:rPr lang="ru-RU" dirty="0"/>
            </a:b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ru-RU"/>
              <a:t>Мета і завдання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ru-RU" dirty="0"/>
              <a:t>Мета </a:t>
            </a:r>
            <a:r>
              <a:rPr lang="ru-RU" err="1"/>
              <a:t>дослідження</a:t>
            </a:r>
            <a:r>
              <a:rPr lang="ru-RU" dirty="0"/>
              <a:t> - </a:t>
            </a:r>
            <a:r>
              <a:rPr lang="ru-RU" err="1"/>
              <a:t>проаналізувати</a:t>
            </a:r>
            <a:r>
              <a:rPr lang="ru-RU" dirty="0"/>
              <a:t> </a:t>
            </a:r>
            <a:r>
              <a:rPr lang="ru-RU" err="1"/>
              <a:t>політичну</a:t>
            </a:r>
            <a:r>
              <a:rPr lang="ru-RU" dirty="0"/>
              <a:t> та </a:t>
            </a:r>
            <a:r>
              <a:rPr lang="ru-RU" err="1"/>
              <a:t>виборчу</a:t>
            </a:r>
            <a:r>
              <a:rPr lang="ru-RU" dirty="0"/>
              <a:t> </a:t>
            </a:r>
            <a:r>
              <a:rPr lang="ru-RU" err="1"/>
              <a:t>системи</a:t>
            </a:r>
            <a:r>
              <a:rPr lang="ru-RU" dirty="0"/>
              <a:t> США, </a:t>
            </a:r>
            <a:r>
              <a:rPr lang="ru-RU" err="1"/>
              <a:t>зокрема</a:t>
            </a:r>
            <a:r>
              <a:rPr lang="ru-RU" dirty="0"/>
              <a:t> </a:t>
            </a:r>
            <a:r>
              <a:rPr lang="ru-RU" err="1"/>
              <a:t>ролі</a:t>
            </a:r>
            <a:r>
              <a:rPr lang="ru-RU" dirty="0"/>
              <a:t> </a:t>
            </a:r>
            <a:r>
              <a:rPr lang="ru-RU" err="1"/>
              <a:t>політичних</a:t>
            </a:r>
            <a:r>
              <a:rPr lang="ru-RU" dirty="0"/>
              <a:t> </a:t>
            </a:r>
            <a:r>
              <a:rPr lang="ru-RU" err="1"/>
              <a:t>партій</a:t>
            </a:r>
            <a:r>
              <a:rPr lang="ru-RU" dirty="0"/>
              <a:t> у </a:t>
            </a:r>
            <a:r>
              <a:rPr lang="ru-RU" err="1"/>
              <a:t>виборчому</a:t>
            </a:r>
            <a:r>
              <a:rPr lang="ru-RU" dirty="0"/>
              <a:t> </a:t>
            </a:r>
            <a:r>
              <a:rPr lang="ru-RU" err="1"/>
              <a:t>процесі</a:t>
            </a:r>
            <a:r>
              <a:rPr lang="ru-RU" dirty="0"/>
              <a:t>, а також </a:t>
            </a:r>
            <a:r>
              <a:rPr lang="ru-RU" err="1"/>
              <a:t>особливості</a:t>
            </a:r>
            <a:r>
              <a:rPr lang="ru-RU" dirty="0"/>
              <a:t> </a:t>
            </a:r>
            <a:r>
              <a:rPr lang="ru-RU" err="1"/>
              <a:t>президентських</a:t>
            </a:r>
            <a:r>
              <a:rPr lang="ru-RU" dirty="0"/>
              <a:t> </a:t>
            </a:r>
            <a:r>
              <a:rPr lang="ru-RU" err="1"/>
              <a:t>виборів</a:t>
            </a:r>
            <a:r>
              <a:rPr lang="ru-RU" dirty="0"/>
              <a:t> 2024 року.</a:t>
            </a:r>
            <a:endParaRPr lang="ru-RU"/>
          </a:p>
          <a:p>
            <a:pPr marL="0" indent="0">
              <a:buSzPct val="100000"/>
              <a:buNone/>
            </a:pPr>
            <a:r>
              <a:rPr lang="ru-RU" dirty="0"/>
              <a:t>  </a:t>
            </a:r>
            <a:r>
              <a:rPr lang="ru-RU" i="1" err="1"/>
              <a:t>Завдання</a:t>
            </a:r>
            <a:r>
              <a:rPr lang="ru-RU" i="1" dirty="0"/>
              <a:t> </a:t>
            </a:r>
            <a:r>
              <a:rPr lang="ru-RU" i="1" err="1"/>
              <a:t>дослідження</a:t>
            </a:r>
            <a:r>
              <a:rPr lang="ru-RU" dirty="0"/>
              <a:t>:</a:t>
            </a:r>
            <a:endParaRPr dirty="0"/>
          </a:p>
          <a:p>
            <a:pPr marL="0" indent="0"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надати</a:t>
            </a:r>
            <a:r>
              <a:rPr lang="ru-RU" dirty="0"/>
              <a:t> характеристику </a:t>
            </a:r>
            <a:r>
              <a:rPr lang="ru-RU" dirty="0" err="1"/>
              <a:t>особливостям</a:t>
            </a:r>
            <a:r>
              <a:rPr lang="ru-RU" dirty="0"/>
              <a:t> </a:t>
            </a:r>
            <a:r>
              <a:rPr lang="ru-RU" dirty="0" err="1"/>
              <a:t>політичній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США,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структуру, </a:t>
            </a:r>
            <a:r>
              <a:rPr lang="ru-RU" dirty="0" err="1"/>
              <a:t>принципи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та </a:t>
            </a:r>
            <a:r>
              <a:rPr lang="ru-RU" dirty="0" err="1"/>
              <a:t>ключових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;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проаналізувати</a:t>
            </a:r>
            <a:r>
              <a:rPr lang="ru-RU" dirty="0"/>
              <a:t> </a:t>
            </a:r>
            <a:r>
              <a:rPr lang="ru-RU" dirty="0" err="1"/>
              <a:t>виборчу</a:t>
            </a:r>
            <a:r>
              <a:rPr lang="ru-RU" dirty="0"/>
              <a:t> систему США, </a:t>
            </a:r>
            <a:r>
              <a:rPr lang="ru-RU" dirty="0" err="1"/>
              <a:t>зосереджуючись</a:t>
            </a:r>
            <a:r>
              <a:rPr lang="ru-RU" dirty="0"/>
              <a:t>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специфічних</a:t>
            </a:r>
            <a:r>
              <a:rPr lang="ru-RU" dirty="0"/>
              <a:t> рисах, таких як система </a:t>
            </a:r>
            <a:r>
              <a:rPr lang="ru-RU" dirty="0" err="1"/>
              <a:t>праймеріз</a:t>
            </a:r>
            <a:r>
              <a:rPr lang="ru-RU" dirty="0"/>
              <a:t> і </a:t>
            </a:r>
            <a:r>
              <a:rPr lang="ru-RU" dirty="0" err="1"/>
              <a:t>кокусів</a:t>
            </a:r>
            <a:r>
              <a:rPr lang="ru-RU" dirty="0"/>
              <a:t>, </a:t>
            </a:r>
            <a:r>
              <a:rPr lang="ru-RU" dirty="0" err="1"/>
              <a:t>механізм</a:t>
            </a:r>
            <a:r>
              <a:rPr lang="ru-RU" dirty="0"/>
              <a:t> </a:t>
            </a:r>
            <a:r>
              <a:rPr lang="ru-RU" dirty="0" err="1"/>
              <a:t>висунення</a:t>
            </a:r>
            <a:r>
              <a:rPr lang="ru-RU" dirty="0"/>
              <a:t> </a:t>
            </a:r>
            <a:r>
              <a:rPr lang="ru-RU" dirty="0" err="1"/>
              <a:t>кандидатів</a:t>
            </a:r>
            <a:r>
              <a:rPr lang="ru-RU" dirty="0"/>
              <a:t> і </a:t>
            </a:r>
            <a:r>
              <a:rPr lang="ru-RU" dirty="0" err="1"/>
              <a:t>джерела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/>
              <a:t>виборчих</a:t>
            </a:r>
            <a:r>
              <a:rPr lang="ru-RU" dirty="0"/>
              <a:t> </a:t>
            </a:r>
            <a:r>
              <a:rPr lang="ru-RU" dirty="0" err="1"/>
              <a:t>кампаній</a:t>
            </a:r>
            <a:r>
              <a:rPr lang="ru-RU" dirty="0"/>
              <a:t>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дослідити</a:t>
            </a:r>
            <a:r>
              <a:rPr lang="ru-RU" dirty="0"/>
              <a:t>, як </a:t>
            </a:r>
            <a:r>
              <a:rPr lang="ru-RU" dirty="0" err="1"/>
              <a:t>політичні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у </a:t>
            </a:r>
            <a:r>
              <a:rPr lang="ru-RU" dirty="0" err="1"/>
              <a:t>виборчому</a:t>
            </a:r>
            <a:r>
              <a:rPr lang="ru-RU" dirty="0"/>
              <a:t> </a:t>
            </a:r>
            <a:r>
              <a:rPr lang="ru-RU" dirty="0" err="1"/>
              <a:t>процесі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роль у </a:t>
            </a:r>
            <a:r>
              <a:rPr lang="ru-RU" dirty="0" err="1"/>
              <a:t>висуванні</a:t>
            </a:r>
            <a:r>
              <a:rPr lang="ru-RU" dirty="0"/>
              <a:t> </a:t>
            </a:r>
            <a:r>
              <a:rPr lang="ru-RU" dirty="0" err="1"/>
              <a:t>кандидатів</a:t>
            </a:r>
            <a:r>
              <a:rPr lang="ru-RU" dirty="0"/>
              <a:t> і </a:t>
            </a:r>
            <a:r>
              <a:rPr lang="ru-RU" dirty="0" err="1"/>
              <a:t>формуванні</a:t>
            </a:r>
            <a:r>
              <a:rPr lang="ru-RU" dirty="0"/>
              <a:t> </a:t>
            </a:r>
            <a:r>
              <a:rPr lang="ru-RU" dirty="0" err="1"/>
              <a:t>електоральних</a:t>
            </a:r>
            <a:r>
              <a:rPr lang="ru-RU" dirty="0"/>
              <a:t> </a:t>
            </a:r>
            <a:r>
              <a:rPr lang="ru-RU" dirty="0" err="1"/>
              <a:t>стратегій</a:t>
            </a:r>
            <a:r>
              <a:rPr lang="ru-RU" dirty="0"/>
              <a:t>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розглянути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виборів</a:t>
            </a:r>
            <a:r>
              <a:rPr lang="ru-RU" dirty="0"/>
              <a:t> Президента США у 2024 </a:t>
            </a:r>
            <a:r>
              <a:rPr lang="ru-RU" dirty="0" err="1"/>
              <a:t>році</a:t>
            </a:r>
            <a:r>
              <a:rPr lang="ru-RU" dirty="0"/>
              <a:t>, </a:t>
            </a:r>
            <a:r>
              <a:rPr lang="ru-RU" dirty="0" err="1"/>
              <a:t>звернувши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</a:t>
            </a:r>
            <a:r>
              <a:rPr lang="ru-RU" dirty="0" err="1"/>
              <a:t>ідеологічні</a:t>
            </a:r>
            <a:r>
              <a:rPr lang="ru-RU" dirty="0"/>
              <a:t> </a:t>
            </a:r>
            <a:r>
              <a:rPr lang="ru-RU" dirty="0" err="1"/>
              <a:t>меседжі</a:t>
            </a:r>
            <a:r>
              <a:rPr lang="ru-RU" dirty="0"/>
              <a:t> </a:t>
            </a:r>
            <a:r>
              <a:rPr lang="ru-RU" dirty="0" err="1"/>
              <a:t>кандидатів</a:t>
            </a:r>
            <a:r>
              <a:rPr lang="ru-RU" dirty="0"/>
              <a:t>, </a:t>
            </a:r>
            <a:r>
              <a:rPr lang="ru-RU" dirty="0" err="1"/>
              <a:t>технологічні</a:t>
            </a:r>
            <a:r>
              <a:rPr lang="ru-RU" dirty="0"/>
              <a:t> </a:t>
            </a:r>
            <a:r>
              <a:rPr lang="ru-RU" dirty="0" err="1"/>
              <a:t>інновації</a:t>
            </a:r>
            <a:r>
              <a:rPr lang="ru-RU" dirty="0"/>
              <a:t>, </a:t>
            </a:r>
            <a:r>
              <a:rPr lang="ru-RU" dirty="0" err="1"/>
              <a:t>застосовані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кампаній</a:t>
            </a:r>
            <a:r>
              <a:rPr lang="ru-RU" dirty="0"/>
              <a:t>, і </a:t>
            </a:r>
            <a:r>
              <a:rPr lang="ru-RU" dirty="0" err="1"/>
              <a:t>їхній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електорат</a:t>
            </a:r>
            <a:endParaRPr dirty="0" err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ru-RU"/>
              <a:t>Методи дослідження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У </a:t>
            </a:r>
            <a:r>
              <a:rPr lang="ru-RU" dirty="0" err="1"/>
              <a:t>роботі</a:t>
            </a:r>
            <a:r>
              <a:rPr lang="ru-RU" dirty="0"/>
              <a:t> </a:t>
            </a:r>
            <a:r>
              <a:rPr lang="ru-RU" dirty="0" err="1"/>
              <a:t>застосовано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загальнонаукові</a:t>
            </a:r>
            <a:r>
              <a:rPr lang="ru-RU" dirty="0"/>
              <a:t> та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: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літературних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і </a:t>
            </a:r>
            <a:r>
              <a:rPr lang="ru-RU" dirty="0" err="1"/>
              <a:t>документів</a:t>
            </a:r>
            <a:r>
              <a:rPr lang="ru-RU" dirty="0"/>
              <a:t> - </a:t>
            </a:r>
            <a:r>
              <a:rPr lang="ru-RU" dirty="0" err="1"/>
              <a:t>здійснювався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праць</a:t>
            </a:r>
            <a:r>
              <a:rPr lang="ru-RU" dirty="0"/>
              <a:t>, </a:t>
            </a:r>
            <a:r>
              <a:rPr lang="ru-RU" dirty="0" err="1"/>
              <a:t>законодавчих</a:t>
            </a:r>
            <a:r>
              <a:rPr lang="ru-RU" dirty="0"/>
              <a:t> </a:t>
            </a:r>
            <a:r>
              <a:rPr lang="ru-RU" dirty="0" err="1"/>
              <a:t>актів</a:t>
            </a:r>
            <a:r>
              <a:rPr lang="ru-RU" dirty="0"/>
              <a:t> США (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Конституції</a:t>
            </a:r>
            <a:r>
              <a:rPr lang="ru-RU" dirty="0"/>
              <a:t> США та </a:t>
            </a:r>
            <a:r>
              <a:rPr lang="ru-RU" dirty="0" err="1"/>
              <a:t>виборчого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), а також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для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та </a:t>
            </a:r>
            <a:r>
              <a:rPr lang="ru-RU" dirty="0" err="1"/>
              <a:t>виборчої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системний</a:t>
            </a:r>
            <a:r>
              <a:rPr lang="ru-RU" dirty="0"/>
              <a:t> метод – для </a:t>
            </a:r>
            <a:r>
              <a:rPr lang="ru-RU" dirty="0" err="1"/>
              <a:t>забезпечення</a:t>
            </a:r>
            <a:r>
              <a:rPr lang="ru-RU" dirty="0"/>
              <a:t> комплексного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та </a:t>
            </a:r>
            <a:r>
              <a:rPr lang="ru-RU" dirty="0" err="1"/>
              <a:t>виборчої</a:t>
            </a:r>
            <a:r>
              <a:rPr lang="ru-RU" dirty="0"/>
              <a:t> систем США як </a:t>
            </a:r>
            <a:r>
              <a:rPr lang="ru-RU" dirty="0" err="1"/>
              <a:t>взаємопов’язаних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порівняльний</a:t>
            </a:r>
            <a:r>
              <a:rPr lang="ru-RU" dirty="0"/>
              <a:t> метод - дозволив </a:t>
            </a:r>
            <a:r>
              <a:rPr lang="ru-RU" dirty="0" err="1"/>
              <a:t>порівняти</a:t>
            </a:r>
            <a:r>
              <a:rPr lang="ru-RU" dirty="0"/>
              <a:t> </a:t>
            </a:r>
            <a:r>
              <a:rPr lang="ru-RU" dirty="0" err="1"/>
              <a:t>специфіку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Демократичної</a:t>
            </a:r>
            <a:r>
              <a:rPr lang="ru-RU" dirty="0"/>
              <a:t> та </a:t>
            </a:r>
            <a:r>
              <a:rPr lang="ru-RU" dirty="0" err="1"/>
              <a:t>Республіканської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у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виборчого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а також </a:t>
            </a:r>
            <a:r>
              <a:rPr lang="ru-RU" dirty="0" err="1"/>
              <a:t>оцінити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виборчої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 2024 року у </a:t>
            </a:r>
            <a:r>
              <a:rPr lang="ru-RU" dirty="0" err="1"/>
              <a:t>порівнянні</a:t>
            </a:r>
            <a:r>
              <a:rPr lang="ru-RU" dirty="0"/>
              <a:t> з </a:t>
            </a:r>
            <a:r>
              <a:rPr lang="ru-RU" dirty="0" err="1"/>
              <a:t>попередніми</a:t>
            </a:r>
            <a:r>
              <a:rPr lang="ru-RU" dirty="0"/>
              <a:t> </a:t>
            </a:r>
            <a:r>
              <a:rPr lang="ru-RU" dirty="0" err="1"/>
              <a:t>виборами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історичний</a:t>
            </a:r>
            <a:r>
              <a:rPr lang="ru-RU" dirty="0"/>
              <a:t> метод - </a:t>
            </a:r>
            <a:r>
              <a:rPr lang="ru-RU" dirty="0" err="1"/>
              <a:t>використовувався</a:t>
            </a:r>
            <a:r>
              <a:rPr lang="ru-RU" dirty="0"/>
              <a:t> для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еволюції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та </a:t>
            </a:r>
            <a:r>
              <a:rPr lang="ru-RU" dirty="0" err="1"/>
              <a:t>виборчої</a:t>
            </a:r>
            <a:r>
              <a:rPr lang="ru-RU" dirty="0"/>
              <a:t> систем США,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інституту</a:t>
            </a:r>
            <a:r>
              <a:rPr lang="ru-RU" dirty="0"/>
              <a:t> </a:t>
            </a:r>
            <a:r>
              <a:rPr lang="ru-RU" dirty="0" err="1"/>
              <a:t>праймеріз</a:t>
            </a:r>
            <a:r>
              <a:rPr lang="ru-RU" dirty="0"/>
              <a:t>,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та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вибори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</a:t>
            </a:r>
            <a:r>
              <a:rPr lang="ru-RU" dirty="0" err="1"/>
              <a:t>соціологічний</a:t>
            </a:r>
            <a:r>
              <a:rPr lang="ru-RU" dirty="0"/>
              <a:t> </a:t>
            </a:r>
            <a:r>
              <a:rPr lang="ru-RU" dirty="0" err="1"/>
              <a:t>підхід</a:t>
            </a:r>
            <a:r>
              <a:rPr lang="ru-RU" dirty="0"/>
              <a:t> - для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електоральної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виборців</a:t>
            </a:r>
            <a:r>
              <a:rPr lang="ru-RU" dirty="0"/>
              <a:t> та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ідеологічних</a:t>
            </a:r>
            <a:r>
              <a:rPr lang="ru-RU" dirty="0"/>
              <a:t> і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меседжів</a:t>
            </a:r>
            <a:r>
              <a:rPr lang="ru-RU" dirty="0"/>
              <a:t> </a:t>
            </a:r>
            <a:r>
              <a:rPr lang="ru-RU" dirty="0" err="1"/>
              <a:t>кандидатів</a:t>
            </a:r>
            <a:r>
              <a:rPr lang="ru-RU" dirty="0"/>
              <a:t> на </a:t>
            </a:r>
            <a:r>
              <a:rPr lang="ru-RU" dirty="0" err="1"/>
              <a:t>виборчий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dirty="0"/>
              <a:t>• контент-</a:t>
            </a:r>
            <a:r>
              <a:rPr lang="ru-RU" dirty="0" err="1"/>
              <a:t>аналіз</a:t>
            </a:r>
            <a:r>
              <a:rPr lang="ru-RU" dirty="0"/>
              <a:t> - для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публічних</a:t>
            </a:r>
            <a:r>
              <a:rPr lang="ru-RU" dirty="0"/>
              <a:t> </a:t>
            </a:r>
            <a:r>
              <a:rPr lang="ru-RU" dirty="0" err="1"/>
              <a:t>заяв</a:t>
            </a:r>
            <a:r>
              <a:rPr lang="ru-RU" dirty="0"/>
              <a:t>, </a:t>
            </a:r>
            <a:r>
              <a:rPr lang="ru-RU" dirty="0" err="1"/>
              <a:t>програм</a:t>
            </a:r>
            <a:r>
              <a:rPr lang="ru-RU" dirty="0"/>
              <a:t> </a:t>
            </a:r>
            <a:r>
              <a:rPr lang="ru-RU" dirty="0" err="1"/>
              <a:t>кандидатів</a:t>
            </a:r>
            <a:r>
              <a:rPr lang="ru-RU" dirty="0"/>
              <a:t> та </a:t>
            </a:r>
            <a:r>
              <a:rPr lang="ru-RU" dirty="0" err="1"/>
              <a:t>політичних</a:t>
            </a:r>
            <a:r>
              <a:rPr lang="ru-RU" dirty="0"/>
              <a:t> </a:t>
            </a:r>
            <a:r>
              <a:rPr lang="ru-RU" dirty="0" err="1"/>
              <a:t>партій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президентських</a:t>
            </a:r>
            <a:r>
              <a:rPr lang="ru-RU" dirty="0"/>
              <a:t> </a:t>
            </a:r>
            <a:r>
              <a:rPr lang="ru-RU" dirty="0" err="1"/>
              <a:t>виборів</a:t>
            </a:r>
            <a:r>
              <a:rPr lang="ru-RU" dirty="0"/>
              <a:t> 2024 року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12B618-C73C-2221-D87B-C6C2948B7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ptos Display"/>
              </a:rPr>
              <a:t>Роль </a:t>
            </a:r>
            <a:r>
              <a:rPr lang="ru-RU" dirty="0" err="1">
                <a:latin typeface="Aptos Display"/>
              </a:rPr>
              <a:t>політичних</a:t>
            </a:r>
            <a:r>
              <a:rPr lang="ru-RU" dirty="0">
                <a:latin typeface="Aptos Display"/>
              </a:rPr>
              <a:t> </a:t>
            </a:r>
            <a:r>
              <a:rPr lang="ru-RU" dirty="0" err="1">
                <a:latin typeface="Aptos Display"/>
              </a:rPr>
              <a:t>партій</a:t>
            </a:r>
            <a:r>
              <a:rPr lang="ru-RU" dirty="0">
                <a:latin typeface="Aptos Display"/>
              </a:rPr>
              <a:t> у </a:t>
            </a:r>
            <a:r>
              <a:rPr lang="ru-RU" dirty="0" err="1">
                <a:latin typeface="Aptos Display"/>
              </a:rPr>
              <a:t>виборах</a:t>
            </a:r>
            <a:r>
              <a:rPr lang="ru-RU" dirty="0">
                <a:latin typeface="Aptos Display"/>
              </a:rPr>
              <a:t> Президента США 2024 року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F70DBF-065C-CA3C-7229-F27D10A1A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6165711"/>
            <a:ext cx="10515600" cy="11252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endParaRPr lang="ru-RU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012F0FD-A4D3-9F71-B34B-C27FD2626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297885"/>
              </p:ext>
            </p:extLst>
          </p:nvPr>
        </p:nvGraphicFramePr>
        <p:xfrm>
          <a:off x="88347" y="1755913"/>
          <a:ext cx="6468760" cy="4409224"/>
        </p:xfrm>
        <a:graphic>
          <a:graphicData uri="http://schemas.openxmlformats.org/drawingml/2006/table">
            <a:tbl>
              <a:tblPr bandRow="1">
                <a:tableStyleId>{68A7959A-75FD-4A7F-8F2A-5968BFE198CF}</a:tableStyleId>
              </a:tblPr>
              <a:tblGrid>
                <a:gridCol w="1663989">
                  <a:extLst>
                    <a:ext uri="{9D8B030D-6E8A-4147-A177-3AD203B41FA5}">
                      <a16:colId xmlns:a16="http://schemas.microsoft.com/office/drawing/2014/main" val="2307957683"/>
                    </a:ext>
                  </a:extLst>
                </a:gridCol>
                <a:gridCol w="2651985">
                  <a:extLst>
                    <a:ext uri="{9D8B030D-6E8A-4147-A177-3AD203B41FA5}">
                      <a16:colId xmlns:a16="http://schemas.microsoft.com/office/drawing/2014/main" val="3479792913"/>
                    </a:ext>
                  </a:extLst>
                </a:gridCol>
                <a:gridCol w="2152786">
                  <a:extLst>
                    <a:ext uri="{9D8B030D-6E8A-4147-A177-3AD203B41FA5}">
                      <a16:colId xmlns:a16="http://schemas.microsoft.com/office/drawing/2014/main" val="1818928047"/>
                    </a:ext>
                  </a:extLst>
                </a:gridCol>
              </a:tblGrid>
              <a:tr h="50619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Аспект</a:t>
                      </a:r>
                      <a:endParaRPr lang="ru-RU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Республіканська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партія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Демократична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партія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587111"/>
                  </a:ext>
                </a:extLst>
              </a:tr>
              <a:tr h="506195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Основний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кандидат</a:t>
                      </a:r>
                      <a:endParaRPr lang="ru-RU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Дональд Трамп</a:t>
                      </a:r>
                      <a:endParaRPr lang="ru-RU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Камала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Гарріс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719561"/>
                  </a:ext>
                </a:extLst>
              </a:tr>
              <a:tr h="852539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Ключові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питання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кампанії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Імміграція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економіка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державні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витрати</a:t>
                      </a:r>
                      <a:endParaRPr lang="ru-RU" b="0" i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Аборт, права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жінок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економічна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стабільність</a:t>
                      </a:r>
                      <a:endParaRPr lang="ru-RU" b="0" i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1420378"/>
                  </a:ext>
                </a:extLst>
              </a:tr>
              <a:tr h="118556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Стратегія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кампанії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Фокус на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традиційних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цінностях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жорстка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імміграційна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політика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скорочення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державних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витрат</a:t>
                      </a:r>
                      <a:endParaRPr lang="ru-RU" b="0" i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Захист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соціальних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права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меншин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економічні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реформи</a:t>
                      </a:r>
                      <a:endParaRPr lang="ru-RU" b="0" i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8205468"/>
                  </a:ext>
                </a:extLst>
              </a:tr>
              <a:tr h="852539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Підтримка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виборців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Переважно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білий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робітничий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клас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сільські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райони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Міське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населення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меншини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молодь</a:t>
                      </a:r>
                      <a:endParaRPr lang="ru-RU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338026"/>
                  </a:ext>
                </a:extLst>
              </a:tr>
              <a:tr h="506195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Результат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виборів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Перемога Дональда Трампа</a:t>
                      </a:r>
                      <a:endParaRPr lang="ru-RU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975"/>
                        </a:lnSpc>
                        <a:buNone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Поразка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Камали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Гарріс</a:t>
                      </a:r>
                      <a:endParaRPr lang="ru-RU" b="0" i="0" dirty="0" err="1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006" marR="48006" marT="32004" marB="3200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456945"/>
                  </a:ext>
                </a:extLst>
              </a:tr>
            </a:tbl>
          </a:graphicData>
        </a:graphic>
      </p:graphicFrame>
      <p:pic>
        <p:nvPicPr>
          <p:cNvPr id="6" name="Рисунок 5" descr="Изображение выглядит как текст, карта, Шрифт, атлас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A8AFA0C-F631-49EA-5F41-7B2049038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601" y="1693932"/>
            <a:ext cx="5055842" cy="447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29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38AEA-92D6-854A-2026-A386A89B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Aptos Display"/>
              </a:rPr>
              <a:t>Праймеріз</a:t>
            </a:r>
            <a:r>
              <a:rPr lang="ru-RU" dirty="0">
                <a:latin typeface="Aptos Display"/>
              </a:rPr>
              <a:t> і </a:t>
            </a:r>
            <a:r>
              <a:rPr lang="ru-RU" dirty="0" err="1">
                <a:latin typeface="Aptos Display"/>
              </a:rPr>
              <a:t>кокуси</a:t>
            </a:r>
            <a:r>
              <a:rPr lang="ru-RU" dirty="0">
                <a:latin typeface="Aptos Display"/>
              </a:rPr>
              <a:t>: </a:t>
            </a:r>
            <a:r>
              <a:rPr lang="ru-RU" dirty="0" err="1">
                <a:latin typeface="Aptos Display"/>
              </a:rPr>
              <a:t>етапи</a:t>
            </a:r>
            <a:r>
              <a:rPr lang="ru-RU" dirty="0">
                <a:latin typeface="Aptos Display"/>
              </a:rPr>
              <a:t> </a:t>
            </a:r>
            <a:r>
              <a:rPr lang="ru-RU" dirty="0" err="1">
                <a:latin typeface="Aptos Display"/>
              </a:rPr>
              <a:t>висування</a:t>
            </a:r>
            <a:r>
              <a:rPr lang="ru-RU" dirty="0">
                <a:latin typeface="Aptos Display"/>
              </a:rPr>
              <a:t> </a:t>
            </a:r>
            <a:r>
              <a:rPr lang="ru-RU" dirty="0" err="1">
                <a:latin typeface="Aptos Display"/>
              </a:rPr>
              <a:t>кандидатів</a:t>
            </a:r>
          </a:p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0531C5-82AC-48E3-76BB-A2B4FE2D8A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err="1">
                <a:latin typeface="Aptos"/>
              </a:rPr>
              <a:t>Праймеріз</a:t>
            </a:r>
            <a:r>
              <a:rPr lang="ru-RU" sz="2000" dirty="0">
                <a:latin typeface="Aptos"/>
              </a:rPr>
              <a:t> і </a:t>
            </a:r>
            <a:r>
              <a:rPr lang="ru-RU" sz="2000" err="1">
                <a:latin typeface="Aptos"/>
              </a:rPr>
              <a:t>кокуси</a:t>
            </a:r>
            <a:r>
              <a:rPr lang="ru-RU" sz="2000" dirty="0">
                <a:latin typeface="Aptos"/>
              </a:rPr>
              <a:t> — </a:t>
            </a:r>
            <a:r>
              <a:rPr lang="ru-RU" sz="2000" err="1">
                <a:latin typeface="Aptos"/>
              </a:rPr>
              <a:t>основні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інструменти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попереднього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відбору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кандидатів</a:t>
            </a:r>
            <a:r>
              <a:rPr lang="ru-RU" sz="2000" dirty="0">
                <a:latin typeface="Aptos"/>
              </a:rPr>
              <a:t> у </a:t>
            </a:r>
            <a:r>
              <a:rPr lang="ru-RU" sz="2000" err="1">
                <a:latin typeface="Aptos"/>
              </a:rPr>
              <a:t>президенти</a:t>
            </a:r>
            <a:r>
              <a:rPr lang="ru-RU" sz="2000" dirty="0">
                <a:latin typeface="Aptos"/>
              </a:rPr>
              <a:t> США.</a:t>
            </a:r>
            <a:endParaRPr lang="en-US" sz="2000" dirty="0">
              <a:latin typeface="Aptos"/>
            </a:endParaRPr>
          </a:p>
          <a:p>
            <a:r>
              <a:rPr lang="ru-RU" sz="2000" err="1">
                <a:latin typeface="Aptos"/>
              </a:rPr>
              <a:t>Праймеріз</a:t>
            </a:r>
            <a:r>
              <a:rPr lang="ru-RU" sz="2000" dirty="0">
                <a:latin typeface="Aptos"/>
              </a:rPr>
              <a:t>: </a:t>
            </a:r>
            <a:r>
              <a:rPr lang="ru-RU" sz="2000" err="1">
                <a:latin typeface="Aptos"/>
              </a:rPr>
              <a:t>попередні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вибори</a:t>
            </a:r>
            <a:r>
              <a:rPr lang="ru-RU" sz="2000" dirty="0">
                <a:latin typeface="Aptos"/>
              </a:rPr>
              <a:t>, </a:t>
            </a:r>
            <a:r>
              <a:rPr lang="ru-RU" sz="2000" err="1">
                <a:latin typeface="Aptos"/>
              </a:rPr>
              <a:t>що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проводяться</a:t>
            </a:r>
            <a:r>
              <a:rPr lang="ru-RU" sz="2000" dirty="0">
                <a:latin typeface="Aptos"/>
              </a:rPr>
              <a:t> у </a:t>
            </a:r>
            <a:r>
              <a:rPr lang="ru-RU" sz="2000" err="1">
                <a:latin typeface="Aptos"/>
              </a:rPr>
              <a:t>форматі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бюлетенного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голосування</a:t>
            </a:r>
            <a:r>
              <a:rPr lang="ru-RU" sz="2000" dirty="0">
                <a:latin typeface="Aptos"/>
              </a:rPr>
              <a:t>.</a:t>
            </a:r>
            <a:br>
              <a:rPr lang="ru-RU" sz="2000" dirty="0">
                <a:latin typeface="Aptos"/>
              </a:rPr>
            </a:br>
            <a:r>
              <a:rPr lang="ru-RU" sz="2000" dirty="0">
                <a:latin typeface="Aptos"/>
              </a:rPr>
              <a:t>• </a:t>
            </a:r>
            <a:r>
              <a:rPr lang="ru-RU" sz="2000" err="1">
                <a:latin typeface="Aptos"/>
              </a:rPr>
              <a:t>Види</a:t>
            </a:r>
            <a:r>
              <a:rPr lang="ru-RU" sz="2000" dirty="0">
                <a:latin typeface="Aptos"/>
              </a:rPr>
              <a:t>: </a:t>
            </a:r>
            <a:r>
              <a:rPr lang="ru-RU" sz="2000" err="1">
                <a:latin typeface="Aptos"/>
              </a:rPr>
              <a:t>відкриті</a:t>
            </a:r>
            <a:r>
              <a:rPr lang="ru-RU" sz="2000" dirty="0">
                <a:latin typeface="Aptos"/>
              </a:rPr>
              <a:t> (</a:t>
            </a:r>
            <a:r>
              <a:rPr lang="ru-RU" sz="2000" err="1">
                <a:latin typeface="Aptos"/>
              </a:rPr>
              <a:t>усі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виборці</a:t>
            </a:r>
            <a:r>
              <a:rPr lang="ru-RU" sz="2000" dirty="0">
                <a:latin typeface="Aptos"/>
              </a:rPr>
              <a:t>), </a:t>
            </a:r>
            <a:r>
              <a:rPr lang="ru-RU" sz="2000" err="1">
                <a:latin typeface="Aptos"/>
              </a:rPr>
              <a:t>закриті</a:t>
            </a:r>
            <a:r>
              <a:rPr lang="ru-RU" sz="2000" dirty="0">
                <a:latin typeface="Aptos"/>
              </a:rPr>
              <a:t> (</a:t>
            </a:r>
            <a:r>
              <a:rPr lang="ru-RU" sz="2000" err="1">
                <a:latin typeface="Aptos"/>
              </a:rPr>
              <a:t>тільки</a:t>
            </a:r>
            <a:r>
              <a:rPr lang="ru-RU" sz="2000" dirty="0">
                <a:latin typeface="Aptos"/>
              </a:rPr>
              <a:t> члени </a:t>
            </a:r>
            <a:r>
              <a:rPr lang="ru-RU" sz="2000" err="1">
                <a:latin typeface="Aptos"/>
              </a:rPr>
              <a:t>партії</a:t>
            </a:r>
            <a:r>
              <a:rPr lang="ru-RU" sz="2000" dirty="0">
                <a:latin typeface="Aptos"/>
              </a:rPr>
              <a:t>).</a:t>
            </a:r>
            <a:br>
              <a:rPr lang="ru-RU" sz="2000" dirty="0">
                <a:latin typeface="Aptos"/>
              </a:rPr>
            </a:br>
            <a:r>
              <a:rPr lang="ru-RU" sz="2000" dirty="0">
                <a:latin typeface="Aptos"/>
              </a:rPr>
              <a:t>• </a:t>
            </a:r>
            <a:r>
              <a:rPr lang="ru-RU" sz="2000" err="1">
                <a:latin typeface="Aptos"/>
              </a:rPr>
              <a:t>Делегати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розподіляються</a:t>
            </a:r>
            <a:r>
              <a:rPr lang="ru-RU" sz="2000" dirty="0">
                <a:latin typeface="Aptos"/>
              </a:rPr>
              <a:t> за </a:t>
            </a:r>
            <a:r>
              <a:rPr lang="ru-RU" sz="2000" err="1">
                <a:latin typeface="Aptos"/>
              </a:rPr>
              <a:t>пропорційною</a:t>
            </a:r>
            <a:r>
              <a:rPr lang="ru-RU" sz="2000" dirty="0">
                <a:latin typeface="Aptos"/>
              </a:rPr>
              <a:t> системою </a:t>
            </a:r>
            <a:r>
              <a:rPr lang="ru-RU" sz="2000" err="1">
                <a:latin typeface="Aptos"/>
              </a:rPr>
              <a:t>або</a:t>
            </a:r>
            <a:r>
              <a:rPr lang="ru-RU" sz="2000" dirty="0">
                <a:latin typeface="Aptos"/>
              </a:rPr>
              <a:t> "</a:t>
            </a:r>
            <a:r>
              <a:rPr lang="ru-RU" sz="2000" err="1">
                <a:latin typeface="Aptos"/>
              </a:rPr>
              <a:t>переможець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отримує</a:t>
            </a:r>
            <a:r>
              <a:rPr lang="ru-RU" sz="2000" dirty="0">
                <a:latin typeface="Aptos"/>
              </a:rPr>
              <a:t> все".</a:t>
            </a:r>
            <a:endParaRPr lang="en-US" sz="2000" dirty="0">
              <a:latin typeface="Aptos"/>
            </a:endParaRPr>
          </a:p>
          <a:p>
            <a:r>
              <a:rPr lang="ru-RU" sz="2000" dirty="0" err="1">
                <a:latin typeface="Aptos"/>
              </a:rPr>
              <a:t>Кокуси</a:t>
            </a:r>
            <a:r>
              <a:rPr lang="ru-RU" sz="2000" dirty="0">
                <a:latin typeface="Aptos"/>
              </a:rPr>
              <a:t>: </a:t>
            </a:r>
            <a:r>
              <a:rPr lang="ru-RU" sz="2000" dirty="0" err="1">
                <a:latin typeface="Aptos"/>
              </a:rPr>
              <a:t>збори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партійних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активістів</a:t>
            </a:r>
            <a:r>
              <a:rPr lang="ru-RU" sz="2000" dirty="0">
                <a:latin typeface="Aptos"/>
              </a:rPr>
              <a:t> з </a:t>
            </a:r>
            <a:r>
              <a:rPr lang="ru-RU" sz="2000" dirty="0" err="1">
                <a:latin typeface="Aptos"/>
              </a:rPr>
              <a:t>публічним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обговоренням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кандидатів</a:t>
            </a:r>
            <a:r>
              <a:rPr lang="ru-RU" sz="2000" dirty="0">
                <a:latin typeface="Aptos"/>
              </a:rPr>
              <a:t> і </a:t>
            </a:r>
            <a:r>
              <a:rPr lang="ru-RU" sz="2000" dirty="0" err="1">
                <a:latin typeface="Aptos"/>
              </a:rPr>
              <a:t>відкритим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голосуванням</a:t>
            </a:r>
            <a:r>
              <a:rPr lang="ru-RU" sz="2000" dirty="0">
                <a:latin typeface="Aptos"/>
              </a:rPr>
              <a:t>.</a:t>
            </a:r>
            <a:br>
              <a:rPr lang="ru-RU" sz="2000" dirty="0">
                <a:latin typeface="Aptos"/>
              </a:rPr>
            </a:br>
            <a:r>
              <a:rPr lang="ru-RU" sz="2000" dirty="0">
                <a:latin typeface="Aptos"/>
              </a:rPr>
              <a:t>• </a:t>
            </a:r>
            <a:r>
              <a:rPr lang="ru-RU" sz="2000" dirty="0" err="1">
                <a:latin typeface="Aptos"/>
              </a:rPr>
              <a:t>Характерні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меншою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участю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виборців</a:t>
            </a:r>
            <a:r>
              <a:rPr lang="ru-RU" sz="2000" dirty="0">
                <a:latin typeface="Aptos"/>
              </a:rPr>
              <a:t> і </a:t>
            </a:r>
            <a:r>
              <a:rPr lang="ru-RU" sz="2000" dirty="0" err="1">
                <a:latin typeface="Aptos"/>
              </a:rPr>
              <a:t>більшою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дискусійністю</a:t>
            </a:r>
            <a:r>
              <a:rPr lang="ru-RU" sz="2000" dirty="0">
                <a:latin typeface="Aptos"/>
              </a:rPr>
              <a:t>.</a:t>
            </a:r>
            <a:endParaRPr lang="en-US" sz="2000" dirty="0">
              <a:latin typeface="Aptos"/>
            </a:endParaRPr>
          </a:p>
          <a:p>
            <a:r>
              <a:rPr lang="ru-RU" sz="2000" dirty="0" err="1">
                <a:latin typeface="Aptos"/>
              </a:rPr>
              <a:t>Обидва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формати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сприяють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визначенню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кандидатів</a:t>
            </a:r>
            <a:r>
              <a:rPr lang="ru-RU" sz="2000" dirty="0">
                <a:latin typeface="Aptos"/>
              </a:rPr>
              <a:t> для </a:t>
            </a:r>
            <a:r>
              <a:rPr lang="ru-RU" sz="2000" dirty="0" err="1">
                <a:latin typeface="Aptos"/>
              </a:rPr>
              <a:t>участі</a:t>
            </a:r>
            <a:r>
              <a:rPr lang="ru-RU" sz="2000" dirty="0">
                <a:latin typeface="Aptos"/>
              </a:rPr>
              <a:t> в </a:t>
            </a:r>
            <a:r>
              <a:rPr lang="ru-RU" sz="2000" dirty="0" err="1">
                <a:latin typeface="Aptos"/>
              </a:rPr>
              <a:t>загальних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виборах</a:t>
            </a:r>
            <a:r>
              <a:rPr lang="ru-RU" sz="2000" dirty="0">
                <a:latin typeface="Aptos"/>
              </a:rPr>
              <a:t>.</a:t>
            </a:r>
            <a:endParaRPr lang="en-US" sz="2000" dirty="0">
              <a:latin typeface="Aptos"/>
            </a:endParaRPr>
          </a:p>
          <a:p>
            <a:r>
              <a:rPr lang="ru-RU" sz="2000" dirty="0" err="1">
                <a:latin typeface="Aptos"/>
              </a:rPr>
              <a:t>Делегати</a:t>
            </a:r>
            <a:r>
              <a:rPr lang="ru-RU" sz="2000" dirty="0">
                <a:latin typeface="Aptos"/>
              </a:rPr>
              <a:t>, </a:t>
            </a:r>
            <a:r>
              <a:rPr lang="ru-RU" sz="2000" dirty="0" err="1">
                <a:latin typeface="Aptos"/>
              </a:rPr>
              <a:t>обрані</a:t>
            </a:r>
            <a:r>
              <a:rPr lang="ru-RU" sz="2000" dirty="0">
                <a:latin typeface="Aptos"/>
              </a:rPr>
              <a:t> через </a:t>
            </a:r>
            <a:r>
              <a:rPr lang="ru-RU" sz="2000" dirty="0" err="1">
                <a:latin typeface="Aptos"/>
              </a:rPr>
              <a:t>праймеріз</a:t>
            </a:r>
            <a:r>
              <a:rPr lang="ru-RU" sz="2000" dirty="0">
                <a:latin typeface="Aptos"/>
              </a:rPr>
              <a:t>/</a:t>
            </a:r>
            <a:r>
              <a:rPr lang="ru-RU" sz="2000" dirty="0" err="1">
                <a:latin typeface="Aptos"/>
              </a:rPr>
              <a:t>кокуси</a:t>
            </a:r>
            <a:r>
              <a:rPr lang="ru-RU" sz="2000" dirty="0">
                <a:latin typeface="Aptos"/>
              </a:rPr>
              <a:t>, </a:t>
            </a:r>
            <a:r>
              <a:rPr lang="ru-RU" sz="2000" dirty="0" err="1">
                <a:latin typeface="Aptos"/>
              </a:rPr>
              <a:t>формують</a:t>
            </a:r>
            <a:r>
              <a:rPr lang="ru-RU" sz="2000" dirty="0">
                <a:latin typeface="Aptos"/>
              </a:rPr>
              <a:t> склад </a:t>
            </a:r>
            <a:r>
              <a:rPr lang="ru-RU" sz="2000" dirty="0" err="1">
                <a:latin typeface="Aptos"/>
              </a:rPr>
              <a:t>партійних</a:t>
            </a:r>
            <a:r>
              <a:rPr lang="ru-RU" sz="2000" dirty="0">
                <a:latin typeface="Aptos"/>
              </a:rPr>
              <a:t> </a:t>
            </a:r>
            <a:r>
              <a:rPr lang="ru-RU" sz="2000" dirty="0" err="1">
                <a:latin typeface="Aptos"/>
              </a:rPr>
              <a:t>з’їздів</a:t>
            </a:r>
            <a:r>
              <a:rPr lang="ru-RU" sz="2000" dirty="0">
                <a:latin typeface="Aptos"/>
              </a:rPr>
              <a:t>.</a:t>
            </a:r>
            <a:endParaRPr lang="en-US" sz="2000" dirty="0">
              <a:latin typeface="Aptos"/>
            </a:endParaRPr>
          </a:p>
          <a:p>
            <a:r>
              <a:rPr lang="ru-RU" sz="2000" err="1">
                <a:latin typeface="Aptos"/>
              </a:rPr>
              <a:t>Процес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регулюється</a:t>
            </a:r>
            <a:r>
              <a:rPr lang="ru-RU" sz="2000" dirty="0">
                <a:latin typeface="Aptos"/>
              </a:rPr>
              <a:t> </a:t>
            </a:r>
            <a:r>
              <a:rPr lang="ru-RU" sz="2000" err="1">
                <a:latin typeface="Aptos"/>
              </a:rPr>
              <a:t>законодавчо</a:t>
            </a:r>
            <a:r>
              <a:rPr lang="ru-RU" sz="2000" dirty="0">
                <a:latin typeface="Aptos"/>
              </a:rPr>
              <a:t>: </a:t>
            </a:r>
            <a:r>
              <a:rPr lang="en-US" sz="2000" dirty="0">
                <a:latin typeface="Aptos"/>
              </a:rPr>
              <a:t>FECA (1971), Voting Rights Act (1965), Electoral Count Act (1887).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993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ru-RU"/>
              <a:t>Порівняння праймеріз і кокусів</a:t>
            </a:r>
            <a:endParaRPr/>
          </a:p>
        </p:txBody>
      </p:sp>
      <p:graphicFrame>
        <p:nvGraphicFramePr>
          <p:cNvPr id="115" name="Google Shape;115;p18"/>
          <p:cNvGraphicFramePr/>
          <p:nvPr>
            <p:extLst>
              <p:ext uri="{D42A27DB-BD31-4B8C-83A1-F6EECF244321}">
                <p14:modId xmlns:p14="http://schemas.microsoft.com/office/powerpoint/2010/main" val="4008071052"/>
              </p:ext>
            </p:extLst>
          </p:nvPr>
        </p:nvGraphicFramePr>
        <p:xfrm>
          <a:off x="838200" y="1852454"/>
          <a:ext cx="10515600" cy="4297760"/>
        </p:xfrm>
        <a:graphic>
          <a:graphicData uri="http://schemas.openxmlformats.org/drawingml/2006/table">
            <a:tbl>
              <a:tblPr>
                <a:noFill/>
                <a:tableStyleId>{68A7959A-75FD-4A7F-8F2A-5968BFE198CF}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/>
                        <a:t>Характеристика</a:t>
                      </a:r>
                      <a:endParaRPr sz="18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Праймеріз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Кокуси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/>
                        <a:t>Форма </a:t>
                      </a:r>
                      <a:r>
                        <a:rPr lang="ru-RU" sz="1800" b="1" u="none" strike="noStrike" cap="none" dirty="0" err="1"/>
                        <a:t>голосування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Таємне</a:t>
                      </a:r>
                      <a:r>
                        <a:rPr lang="ru-RU" sz="1800" u="none" strike="noStrike" cap="none" dirty="0"/>
                        <a:t>, за </a:t>
                      </a:r>
                      <a:r>
                        <a:rPr lang="ru-RU" sz="1800" u="none" strike="noStrike" cap="none" dirty="0" err="1"/>
                        <a:t>бюлетенями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Відкрите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обговорення</a:t>
                      </a:r>
                      <a:r>
                        <a:rPr lang="ru-RU" sz="1800" u="none" strike="noStrike" cap="none" dirty="0"/>
                        <a:t> і </a:t>
                      </a:r>
                      <a:r>
                        <a:rPr lang="ru-RU" sz="1800" u="none" strike="noStrike" cap="none" dirty="0" err="1"/>
                        <a:t>голосування</a:t>
                      </a:r>
                      <a:endParaRPr sz="14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Організація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Державні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виборчі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органи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Партійні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структури</a:t>
                      </a:r>
                      <a:endParaRPr sz="14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/>
                        <a:t>Участь </a:t>
                      </a:r>
                      <a:r>
                        <a:rPr lang="ru-RU" sz="1800" b="1" u="none" strike="noStrike" cap="none" dirty="0" err="1"/>
                        <a:t>виборців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Висока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Обмежена</a:t>
                      </a:r>
                      <a:r>
                        <a:rPr lang="ru-RU" sz="1800" u="none" strike="noStrike" cap="none" dirty="0"/>
                        <a:t>, </a:t>
                      </a:r>
                      <a:r>
                        <a:rPr lang="ru-RU" sz="1800" u="none" strike="noStrike" cap="none" dirty="0" err="1"/>
                        <a:t>вимагає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особистої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присутності</a:t>
                      </a:r>
                      <a:endParaRPr sz="14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/>
                        <a:t>Тип </a:t>
                      </a:r>
                      <a:r>
                        <a:rPr lang="ru-RU" sz="1800" b="1" u="none" strike="noStrike" cap="none" dirty="0" err="1"/>
                        <a:t>виборців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/>
                        <a:t>Широкий </a:t>
                      </a:r>
                      <a:r>
                        <a:rPr lang="ru-RU" sz="1800" u="none" strike="noStrike" cap="none" dirty="0" err="1"/>
                        <a:t>загал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Переважно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активісти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Розподіл</a:t>
                      </a:r>
                      <a:r>
                        <a:rPr lang="ru-RU" sz="1800" b="1" u="none" strike="noStrike" cap="none" dirty="0"/>
                        <a:t> </a:t>
                      </a:r>
                      <a:r>
                        <a:rPr lang="ru-RU" sz="1800" b="1" u="none" strike="noStrike" cap="none" dirty="0" err="1"/>
                        <a:t>делегатів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Пропорційний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або</a:t>
                      </a:r>
                      <a:r>
                        <a:rPr lang="ru-RU" sz="1800" u="none" strike="noStrike" cap="none" dirty="0"/>
                        <a:t> «</a:t>
                      </a:r>
                      <a:r>
                        <a:rPr lang="ru-RU" sz="1800" u="none" strike="noStrike" cap="none" dirty="0" err="1"/>
                        <a:t>переможець</a:t>
                      </a:r>
                      <a:r>
                        <a:rPr lang="ru-RU" sz="1800" u="none" strike="noStrike" cap="none" dirty="0"/>
                        <a:t> усе»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/>
                        <a:t>Часто </a:t>
                      </a:r>
                      <a:r>
                        <a:rPr lang="ru-RU" sz="1800" u="none" strike="noStrike" cap="none" dirty="0" err="1"/>
                        <a:t>пропорційний</a:t>
                      </a:r>
                      <a:r>
                        <a:rPr lang="ru-RU" sz="1800" u="none" strike="noStrike" cap="none" dirty="0"/>
                        <a:t>, з </a:t>
                      </a:r>
                      <a:r>
                        <a:rPr lang="ru-RU" sz="1800" u="none" strike="noStrike" cap="none" dirty="0" err="1"/>
                        <a:t>можливістю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перерозподілу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Часові</a:t>
                      </a:r>
                      <a:r>
                        <a:rPr lang="ru-RU" sz="1800" b="1" u="none" strike="noStrike" cap="none" dirty="0"/>
                        <a:t> та </a:t>
                      </a:r>
                      <a:r>
                        <a:rPr lang="ru-RU" sz="1800" b="1" u="none" strike="noStrike" cap="none" dirty="0" err="1"/>
                        <a:t>організаційні</a:t>
                      </a:r>
                      <a:r>
                        <a:rPr lang="ru-RU" sz="1800" b="1" u="none" strike="noStrike" cap="none" dirty="0"/>
                        <a:t> </a:t>
                      </a:r>
                      <a:r>
                        <a:rPr lang="ru-RU" sz="1800" b="1" u="none" strike="noStrike" cap="none" dirty="0" err="1"/>
                        <a:t>витрати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Мінімальні</a:t>
                      </a:r>
                      <a:endParaRPr sz="14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Високі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1" u="none" strike="noStrike" cap="none" dirty="0" err="1"/>
                        <a:t>Вплив</a:t>
                      </a:r>
                      <a:r>
                        <a:rPr lang="ru-RU" sz="1800" b="1" u="none" strike="noStrike" cap="none" dirty="0"/>
                        <a:t> на </a:t>
                      </a:r>
                      <a:r>
                        <a:rPr lang="ru-RU" sz="1800" b="1" u="none" strike="noStrike" cap="none" dirty="0" err="1"/>
                        <a:t>кампанію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Визначає</a:t>
                      </a:r>
                      <a:r>
                        <a:rPr lang="ru-RU" sz="1800" u="none" strike="noStrike" cap="none" dirty="0"/>
                        <a:t> рейтинг </a:t>
                      </a:r>
                      <a:r>
                        <a:rPr lang="ru-RU" sz="1800" u="none" strike="noStrike" cap="none" dirty="0" err="1"/>
                        <a:t>підтримки</a:t>
                      </a:r>
                      <a:endParaRPr sz="14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strike="noStrike" cap="none" dirty="0" err="1"/>
                        <a:t>Виявляє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рівень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активності</a:t>
                      </a:r>
                      <a:r>
                        <a:rPr lang="ru-RU" sz="1800" u="none" strike="noStrike" cap="none" dirty="0"/>
                        <a:t> </a:t>
                      </a:r>
                      <a:r>
                        <a:rPr lang="ru-RU" sz="1800" u="none" strike="noStrike" cap="none" dirty="0" err="1"/>
                        <a:t>прихильників</a:t>
                      </a:r>
                      <a:endParaRPr sz="1800" u="none" strike="noStrike" cap="none" dirty="0" err="1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4400"/>
            </a:pPr>
            <a:r>
              <a:rPr lang="ru-RU" dirty="0"/>
              <a:t> </a:t>
            </a:r>
            <a:r>
              <a:rPr lang="ru-RU" dirty="0" err="1"/>
              <a:t>Висновки</a:t>
            </a:r>
            <a:br>
              <a:rPr lang="ru-RU" dirty="0"/>
            </a:br>
            <a:endParaRPr lang="ru-RU"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383200" y="1461776"/>
            <a:ext cx="10970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9498"/>
              <a:buNone/>
            </a:pPr>
            <a:r>
              <a:rPr lang="ru-RU"/>
              <a:t>Політичні партії США є центральним елементом політичної системи, виконуючи численні ролі: від мобілізації виборців до формування уряду. Завдяки двопартійній системі зберігається стабільність, конкуренція та ефективність у державному управлінні. Водночас взаємодія між партіями — поєднання конкуренції та співпраці — є рушієм демократії, хоча й сприяє поляризації.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9498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9498"/>
              <a:buNone/>
            </a:pPr>
            <a:r>
              <a:rPr lang="ru-RU"/>
              <a:t>🔹 Президентські вибори 2024 року підтвердили ключову роль політичних партій у формуванні політичного ландшафту. Республіканці забезпечили перемогу Дональду Трампу через ефективну мобілізацію консервативного електорату. Демократи, висунувши Камалу Гарріс, зробили ставку на соціальну справедливість і прогресивні ідеї. Кампанія продемонструвала зростання ролі цифрових технологій і комунікацій у політичній боротьбі.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9</Slides>
  <Notes>7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Роль політичних партій у виборах Президента США</vt:lpstr>
      <vt:lpstr>Актуальність теми</vt:lpstr>
      <vt:lpstr>Предмет і обʼєкт</vt:lpstr>
      <vt:lpstr>Мета і завдання</vt:lpstr>
      <vt:lpstr>Методи дослідження</vt:lpstr>
      <vt:lpstr>Роль політичних партій у виборах Президента США 2024 року</vt:lpstr>
      <vt:lpstr>Праймеріз і кокуси: етапи висування кандидатів </vt:lpstr>
      <vt:lpstr>Порівняння праймеріз і кокусів</vt:lpstr>
      <vt:lpstr> Висновки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65</cp:revision>
  <dcterms:modified xsi:type="dcterms:W3CDTF">2025-06-25T03:45:38Z</dcterms:modified>
</cp:coreProperties>
</file>