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5594E0-6020-91F5-CD0E-17A0CBD54D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7E73F28-1031-2FAC-27C2-103F34DAB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ECA0D75-1FB7-41F6-03A4-3E85D073F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40F63A0-5C6F-70E0-018D-3CB0CB9DF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2EF3DEE-EA17-CD12-4A76-3BB20DF66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6893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3E9F3D-7BF4-4592-6720-1E2F19FC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84533F1-4B27-9658-70AC-D981FB3BB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8B6EAEB-62CC-E607-961C-3315C22F9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0F4000F-EF64-465C-E606-5B7CEBC5D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ED3BBC3-22E4-23C9-3A44-2221EE902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9046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AE0E13CD-785C-9C35-755E-5B1CC1EC58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9B4B10F-4B7C-7C1E-A3F8-91C5F8168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B2BD11B-4322-B766-98E1-27F82B89D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C164839-4F0F-53A3-4C71-6F2D873F2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0B0470-3ED9-18EE-4473-7A0BAD421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10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65D95-204F-0B8A-A3F3-E1AA239BD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A165EF9-89B4-E31D-138E-5A1ECAC89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154A1EE-6600-461A-A003-1410ED816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B65443F-9A5E-CD5A-20B6-0A5C4A399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51DE562-6E2E-58E5-8D35-060E3D353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7306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C17074-74F4-228F-670A-F6388F8BD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A5DC029-37AA-2FD7-D2F6-0DFF7DE32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8D8F0F7-7099-150D-2B91-456B50735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6C0C3D1-D05C-F842-1D1D-2E6F10464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DA61D63-3051-000A-96F6-D747D6CE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838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C9F8F1-BD81-45DC-F90C-DF2556CF2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E6D3B74-DA4F-3CC2-72E6-6A9C7933C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0794F8BD-B7FE-13A3-6BE7-07D276F6B0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4CE1E25-0DDA-9D36-6FB2-34066F48F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397982E-54FC-09C9-A9DB-E9F754F68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9776C3E-F212-687E-9C28-DAD2E3C2A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3491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4D7FF-0E82-8996-86E3-533251C5D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CBDB489-7CD8-27F3-4A97-9035B9DFC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D21C3A8-DA40-FF96-AD91-CFA0451EAA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D9BF085-3750-F900-36D8-6EF42AB3A8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0051C635-0873-9B75-85CD-52B73E910B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6D71F98-5FC8-EE7F-7CC1-0889CE674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BA3ADD50-CAAB-BC4E-097D-48C9EC11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895996E5-6AE4-B4C5-32EF-7987E7F9D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883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3C047-9EE7-B69F-79DC-066C4B9B2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9BE5D20B-BBAB-6D0A-8FEB-213DA550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8CB8BB81-58BD-3EFD-8E23-08B684D6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ED424FB-DA75-9F90-018B-77254EC3F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6700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2500DAD-974C-97FC-3499-C76E44D9D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59A6A9F4-CE4B-2ED9-6325-DC6F76A4C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9B52F6FF-E1F1-A4E7-8EB9-4345E960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743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EFDAF-CB45-6BDF-8E76-13924FC6B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6011E19-2562-4C27-E4D8-023B41B90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F4C1867-3046-238F-80B0-041B7F6E6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836D505-B710-5495-BD0F-913FADB7F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EEE913D-25F3-6EBE-1B34-7B3EB1CF1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6DA8AD11-A15E-8307-2891-76FA4624F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190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90FD8-1658-8F4E-A7FF-0E81BA3DD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BEBAD285-3B6B-A34B-DE15-8ABE952BA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C5D115F-E8C7-ADB1-8A7D-A1D918AE7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02E7B2F-D2EA-055F-E0C2-24CC32FBC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D7D69BB-4791-D5BA-E74F-2EB193C89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397C89-FD11-D6FE-2080-95A462D80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360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1A929593-107C-ACDE-3B1E-952A7C48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1AFA0E6-C40F-692D-87C6-B952BE867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7E549C0-0105-57D5-C248-096AE65A8B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6D8702-A828-5C49-AD9A-F07235D104C8}" type="datetimeFigureOut">
              <a:rPr lang="uk-UA" smtClean="0"/>
              <a:t>25.06.25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CE2BEC6-49C0-3DE0-EC71-B4AE3B3BE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B210B82-CD2A-F5DB-701F-17D102CF6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8DF214-48D4-6C43-B81D-F5C42AB8511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665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6E448DB1-4196-18A6-15DA-C72635C1B1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BC32EA-FD85-10B6-61B7-130CE1B4B1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32" b="21918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76A10D8F-D463-70E5-239B-17AD65EF4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73183" y="173181"/>
            <a:ext cx="6858002" cy="6511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6000">
                <a:schemeClr val="bg1">
                  <a:alpha val="30000"/>
                </a:schemeClr>
              </a:gs>
              <a:gs pos="26000">
                <a:schemeClr val="bg1">
                  <a:alpha val="17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C67500-E77C-3608-AFC9-4B971A308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506" y="603315"/>
            <a:ext cx="5649211" cy="3685731"/>
          </a:xfr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br>
              <a:rPr lang="en-US" sz="3100" b="1">
                <a:solidFill>
                  <a:schemeClr val="bg1"/>
                </a:solidFill>
                <a:highlight>
                  <a:srgbClr val="C0C0C0"/>
                </a:highlight>
              </a:rPr>
            </a:br>
            <a:r>
              <a:rPr lang="en-US" sz="3100" b="1" i="0" u="sng">
                <a:solidFill>
                  <a:schemeClr val="bg1"/>
                </a:solidFill>
                <a:effectLst/>
                <a:highlight>
                  <a:srgbClr val="C0C0C0"/>
                </a:highlight>
              </a:rPr>
              <a:t>Становлення та розвиток громадських організацій екологічного спрямування в Україні від 1990-х до 2020-х років історико-політичний аспект</a:t>
            </a:r>
            <a:br>
              <a:rPr lang="en-US" sz="3100" b="1">
                <a:solidFill>
                  <a:schemeClr val="bg1"/>
                </a:solidFill>
                <a:effectLst/>
                <a:highlight>
                  <a:srgbClr val="C0C0C0"/>
                </a:highlight>
              </a:rPr>
            </a:br>
            <a:endParaRPr lang="en-US" sz="3100" b="1">
              <a:solidFill>
                <a:schemeClr val="bg1"/>
              </a:solidFill>
              <a:highlight>
                <a:srgbClr val="C0C0C0"/>
              </a:highlight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E898F9B-76D4-1EEA-CF16-BC2193CF9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6507" y="4437176"/>
            <a:ext cx="4007587" cy="129080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000">
                <a:solidFill>
                  <a:schemeClr val="bg1"/>
                </a:solidFill>
                <a:highlight>
                  <a:srgbClr val="C0C0C0"/>
                </a:highlight>
              </a:rPr>
              <a:t>підготувала студентка групи зПМ-21</a:t>
            </a:r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chemeClr val="bg1"/>
                </a:solidFill>
                <a:highlight>
                  <a:srgbClr val="C0C0C0"/>
                </a:highlight>
              </a:rPr>
              <a:t>Чагіна Анна Василівна </a:t>
            </a:r>
          </a:p>
        </p:txBody>
      </p:sp>
    </p:spTree>
    <p:extLst>
      <p:ext uri="{BB962C8B-B14F-4D97-AF65-F5344CB8AC3E}">
        <p14:creationId xmlns:p14="http://schemas.microsoft.com/office/powerpoint/2010/main" val="2605708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BB0869A-0BE5-B3E9-F73D-2F3691E4D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1DF92-EA41-807F-4BDB-E6846D685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773" y="-1"/>
            <a:ext cx="4621553" cy="1360728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Рекомендації та значення ГОЕС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09F0E56-1ACE-38BC-23D0-04ABABBC1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772" y="892842"/>
            <a:ext cx="4621553" cy="935771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uk-UA" sz="1600" dirty="0"/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Законодавче закріплення участі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ГОЕС</a:t>
            </a:r>
            <a:r>
              <a:rPr lang="uk-UA" sz="2000" dirty="0">
                <a:solidFill>
                  <a:srgbClr val="003366"/>
                </a:solidFill>
                <a:latin typeface="Arial"/>
              </a:rPr>
              <a:t> у просторовому плануванні,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екобюджетах</a:t>
            </a:r>
            <a:endParaRPr lang="uk-UA" sz="1600" dirty="0"/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Створення національної програми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екоосвіти</a:t>
            </a:r>
            <a:endParaRPr lang="uk-UA" sz="1600" dirty="0"/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Підтримка молодіжних ініціатив,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екостартапів</a:t>
            </a:r>
            <a:r>
              <a:rPr lang="uk-UA" sz="2000" dirty="0">
                <a:solidFill>
                  <a:srgbClr val="003366"/>
                </a:solidFill>
                <a:latin typeface="Arial"/>
              </a:rPr>
              <a:t>, цифрових платформ</a:t>
            </a:r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Державне фінансування, партнерства з бізнесом</a:t>
            </a:r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Онлайн-платформа: відкриті дані + участь громадян</a:t>
            </a:r>
          </a:p>
          <a:p>
            <a:pPr marL="0" indent="0" algn="l">
              <a:buNone/>
            </a:pPr>
            <a:endParaRPr lang="uk-UA" sz="1600" dirty="0"/>
          </a:p>
          <a:p>
            <a:pPr marL="0" indent="0" algn="l">
              <a:buNone/>
            </a:pPr>
            <a:r>
              <a:rPr lang="uk-UA" sz="2000" b="1" dirty="0">
                <a:solidFill>
                  <a:srgbClr val="003366"/>
                </a:solidFill>
                <a:latin typeface="Arial"/>
              </a:rPr>
              <a:t>Фінальний меседж:</a:t>
            </a:r>
          </a:p>
          <a:p>
            <a:pPr algn="l"/>
            <a:r>
              <a:rPr lang="uk-UA" sz="2000" dirty="0" err="1">
                <a:solidFill>
                  <a:srgbClr val="003366"/>
                </a:solidFill>
                <a:latin typeface="Arial"/>
              </a:rPr>
              <a:t>ГОЕС</a:t>
            </a:r>
            <a:r>
              <a:rPr lang="uk-UA" sz="2000" dirty="0">
                <a:solidFill>
                  <a:srgbClr val="003366"/>
                </a:solidFill>
                <a:latin typeface="Arial"/>
              </a:rPr>
              <a:t> — рушій «зеленої модернізації» України та провідник інтеграції до європейської екологічної моделі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F2F0FF-1E61-71E3-B024-5774FF617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326" y="1"/>
            <a:ext cx="72596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79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2961259D-605E-E200-FF9F-7C8C71D7C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5AA7B8-E9A5-5F00-E87D-3CECCB40A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0074"/>
            <a:ext cx="6035040" cy="1529932"/>
          </a:xfrm>
        </p:spPr>
        <p:txBody>
          <a:bodyPr anchor="b">
            <a:normAutofit/>
          </a:bodyPr>
          <a:lstStyle/>
          <a:p>
            <a:r>
              <a:rPr lang="uk-UA" b="1">
                <a:latin typeface="Arial"/>
              </a:rPr>
              <a:t>Основні завдання дослідження</a:t>
            </a:r>
          </a:p>
        </p:txBody>
      </p:sp>
      <p:sp>
        <p:nvSpPr>
          <p:cNvPr id="10" name="Місце для вмісту 2">
            <a:extLst>
              <a:ext uri="{FF2B5EF4-FFF2-40B4-BE49-F238E27FC236}">
                <a16:creationId xmlns:a16="http://schemas.microsoft.com/office/drawing/2014/main" id="{6EC2B767-86A7-5931-A45B-D8F5C4A57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2212848"/>
            <a:ext cx="6035041" cy="4096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i="0">
                <a:effectLst/>
                <a:latin typeface="Arial"/>
              </a:rPr>
              <a:t>проаналізувати</a:t>
            </a:r>
            <a:r>
              <a:rPr lang="uk-UA" sz="1800" b="0" i="0">
                <a:effectLst/>
                <a:latin typeface="Arial"/>
              </a:rPr>
              <a:t> теоретико-методологічні засади дослідження різних інституційних форм екологічного руху,  визначити змістовно-сутнісні характеристики ключових понять (термінів) громадянських активностей</a:t>
            </a:r>
            <a:r>
              <a:rPr lang="uk-UA" sz="1800">
                <a:latin typeface="Arial"/>
              </a:rPr>
              <a:t>.</a:t>
            </a:r>
            <a:endParaRPr lang="uk-UA" sz="1800">
              <a:effectLst/>
              <a:latin typeface=".SF UI"/>
            </a:endParaRPr>
          </a:p>
          <a:p>
            <a:r>
              <a:rPr lang="uk-UA" sz="1800" b="1" i="0">
                <a:effectLst/>
                <a:latin typeface="Arial"/>
              </a:rPr>
              <a:t>дослідити</a:t>
            </a:r>
            <a:r>
              <a:rPr lang="uk-UA" sz="1800" b="0" i="0">
                <a:effectLst/>
                <a:latin typeface="Arial"/>
              </a:rPr>
              <a:t> історичні етапи становлення громадських екологічних ініціатив в новітній історії України</a:t>
            </a:r>
            <a:endParaRPr lang="uk-UA" sz="1800">
              <a:effectLst/>
              <a:latin typeface=".SF UI"/>
            </a:endParaRPr>
          </a:p>
          <a:p>
            <a:r>
              <a:rPr lang="uk-UA" sz="1800" b="1" i="0">
                <a:effectLst/>
                <a:latin typeface="Arial"/>
              </a:rPr>
              <a:t>охарактеризувати</a:t>
            </a:r>
            <a:r>
              <a:rPr lang="uk-UA" sz="1800" b="0" i="0">
                <a:effectLst/>
                <a:latin typeface="Arial"/>
              </a:rPr>
              <a:t> вплив міжнародних екологічних ініціатив (міжнародних неурядових організацій) </a:t>
            </a:r>
            <a:endParaRPr lang="uk-UA" sz="1800">
              <a:latin typeface=".SF UI"/>
            </a:endParaRPr>
          </a:p>
          <a:p>
            <a:r>
              <a:rPr lang="uk-UA" sz="1800" b="1" i="0">
                <a:effectLst/>
                <a:latin typeface="Arial"/>
              </a:rPr>
              <a:t>визначити</a:t>
            </a:r>
            <a:r>
              <a:rPr lang="uk-UA" sz="1800" b="0" i="0">
                <a:effectLst/>
                <a:latin typeface="Arial"/>
              </a:rPr>
              <a:t> шляхи підвищення ефективності діяльності екологічних громадських об’єднань України у повоєнний період.</a:t>
            </a:r>
            <a:endParaRPr lang="uk-UA" sz="1800">
              <a:effectLst/>
              <a:latin typeface=".SF UI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27BE7E-49FC-4FC5-CB3C-67BCEF707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1" r="-1" b="-1"/>
          <a:stretch>
            <a:fillRect/>
          </a:stretch>
        </p:blipFill>
        <p:spPr>
          <a:xfrm>
            <a:off x="7345680" y="10"/>
            <a:ext cx="484632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BA2AFC67-0973-EC0D-F14E-710D701B2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1490F-91EE-3966-FF8F-DA6D9C70F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12" y="603504"/>
            <a:ext cx="3817585" cy="764286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Актуальність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1A68A37-C794-4FCF-E4C5-7D88BB472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299" y="1367790"/>
            <a:ext cx="3553412" cy="412242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Повномасштабна війна РФ спричинила екологічну катастрофу: руйнування інфраструктури, отруєння ґрунтів і вод, забруднення атмосфери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Стає актуальним сталий розвиток з переходом до циркулярної економіки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Відбувається реформа місцевого самоврядування — зростає роль громад у прийнятті рішень щодо довкілля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ГОЕС стають провідниками “зеленої” реконструкції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671202-2969-8972-D8C4-6F8AA9D9A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4" r="13576" b="-1"/>
          <a:stretch>
            <a:fillRect/>
          </a:stretch>
        </p:blipFill>
        <p:spPr>
          <a:xfrm>
            <a:off x="4752550" y="10"/>
            <a:ext cx="743945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1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CBB0869A-0BE5-B3E9-F73D-2F3691E4D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B42B1-6116-FDD2-CA14-A6029B7E6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900459"/>
            <a:ext cx="4621553" cy="1122339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Особиста мотивація</a:t>
            </a:r>
          </a:p>
        </p:txBody>
      </p:sp>
      <p:sp>
        <p:nvSpPr>
          <p:cNvPr id="13" name="Місце для вмісту 12">
            <a:extLst>
              <a:ext uri="{FF2B5EF4-FFF2-40B4-BE49-F238E27FC236}">
                <a16:creationId xmlns:a16="http://schemas.microsoft.com/office/drawing/2014/main" id="{66499810-EADE-7BDF-CE5C-01035058B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584058"/>
            <a:ext cx="4621553" cy="3159018"/>
          </a:xfrm>
        </p:spPr>
        <p:txBody>
          <a:bodyPr>
            <a:normAutofit/>
          </a:bodyPr>
          <a:lstStyle/>
          <a:p>
            <a:pPr algn="l"/>
            <a:r>
              <a:rPr lang="uk-UA" sz="2000" b="0" i="0" dirty="0">
                <a:solidFill>
                  <a:srgbClr val="003366"/>
                </a:solidFill>
                <a:effectLst/>
                <a:latin typeface="Arial"/>
              </a:rPr>
              <a:t>Особиста мотивація: підкріплена розробкою </a:t>
            </a:r>
            <a:r>
              <a:rPr lang="uk-UA" sz="2000" b="0" i="0" dirty="0" err="1">
                <a:solidFill>
                  <a:srgbClr val="003366"/>
                </a:solidFill>
                <a:effectLst/>
                <a:latin typeface="Arial"/>
              </a:rPr>
              <a:t>проекту</a:t>
            </a:r>
            <a:r>
              <a:rPr lang="uk-UA" sz="2000" b="0" i="0" dirty="0">
                <a:solidFill>
                  <a:srgbClr val="003366"/>
                </a:solidFill>
                <a:effectLst/>
                <a:latin typeface="Arial"/>
              </a:rPr>
              <a:t>  універсальної програми екологічного споживання та переробки відходів, що включає </a:t>
            </a:r>
            <a:r>
              <a:rPr lang="uk-UA" sz="2000" b="0" i="0" dirty="0" err="1">
                <a:solidFill>
                  <a:srgbClr val="003366"/>
                </a:solidFill>
                <a:effectLst/>
                <a:latin typeface="Arial"/>
              </a:rPr>
              <a:t>підготувку</a:t>
            </a:r>
            <a:r>
              <a:rPr lang="uk-UA" sz="2000" b="0" i="0" dirty="0">
                <a:solidFill>
                  <a:srgbClr val="003366"/>
                </a:solidFill>
                <a:effectLst/>
                <a:latin typeface="Arial"/>
              </a:rPr>
              <a:t>  законопроєкту  щодо впровадження спеціальних переробних станцій на різних  рівнях. </a:t>
            </a:r>
            <a:endParaRPr lang="uk-UA" sz="1800" dirty="0">
              <a:effectLst/>
              <a:latin typeface=".SF UI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6B22CE1-BBDE-0F28-DEE0-B6D2DDFE8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261" y="1487938"/>
            <a:ext cx="5837780" cy="388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2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20CE451-818C-E63D-258B-234B6C543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BFE3B4-F399-6291-F1DD-AF607B6FB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3504"/>
            <a:ext cx="4361686" cy="1527048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Структура дослідження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ECC7CE6-1B95-D66B-7B53-285AE371A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2212848"/>
            <a:ext cx="4361687" cy="4096512"/>
          </a:xfrm>
        </p:spPr>
        <p:txBody>
          <a:bodyPr>
            <a:normAutofit/>
          </a:bodyPr>
          <a:lstStyle/>
          <a:p>
            <a:pPr algn="l"/>
            <a:endParaRPr lang="uk-UA" sz="1800"/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Дипломна робота складається з 3 розділів: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Теоретико-методологічна база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Історичні етапи становлення ГОЕС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Сучасна участь ГОЕС у публічній політиці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Додатково: Глосарій, таблиці, список скорочень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82BAD2-872D-A3BE-2BC3-419F77271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" t="20306" r="6664"/>
          <a:stretch>
            <a:fillRect/>
          </a:stretch>
        </p:blipFill>
        <p:spPr>
          <a:xfrm>
            <a:off x="5661220" y="708837"/>
            <a:ext cx="6344093" cy="544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172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BA2AFC67-0973-EC0D-F14E-710D701B2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9C4BD-A7C0-7942-6E25-B1FB834EB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3504"/>
            <a:ext cx="3553412" cy="1527048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Розділ 1 – Теоретичні засади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44C9327-EFC3-F360-6CF6-F5EBBDE5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710755"/>
            <a:ext cx="3553412" cy="4122420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br>
              <a:rPr lang="uk-UA" sz="1700"/>
            </a:br>
            <a:endParaRPr lang="uk-UA" sz="1700"/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Визначення ГОЕС згідно з українським законодавством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Основні функції ГОЕС: адвокація, просвіта, аналітика, моніторинг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Методологія дослідження включає історико-політичний, правовий, соціологічний аналіз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Окрема увага — вплив агросектору на довкілля та роль цифровізації (екоаплікації, геодані)</a:t>
            </a:r>
          </a:p>
          <a:p>
            <a:pPr algn="l"/>
            <a:endParaRPr lang="uk-UA" sz="170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C87D01-3B9A-0E51-5629-FB023A920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9" r="1571"/>
          <a:stretch>
            <a:fillRect/>
          </a:stretch>
        </p:blipFill>
        <p:spPr>
          <a:xfrm>
            <a:off x="4752550" y="10"/>
            <a:ext cx="743945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472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BB0869A-0BE5-B3E9-F73D-2F3691E4D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1D6DD2-D02E-926D-B9C7-A50E939BB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114923"/>
            <a:ext cx="4621553" cy="1360728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Розділ 2 – Історичні етапи розвитку ГОЕС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684C879-039B-E12B-B611-D1CD65E9B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584058"/>
            <a:ext cx="4621553" cy="3159018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br>
              <a:rPr lang="uk-UA" sz="1700" dirty="0"/>
            </a:br>
            <a:endParaRPr lang="uk-UA" sz="1700" dirty="0"/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1990-ті: зародження, перші локальні ініціативи, як-от «Еко-Карпати»,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активізм</a:t>
            </a:r>
            <a:r>
              <a:rPr lang="uk-UA" sz="2000" dirty="0">
                <a:solidFill>
                  <a:srgbClr val="003366"/>
                </a:solidFill>
                <a:latin typeface="Arial"/>
              </a:rPr>
              <a:t> на фоні слабкої держави</a:t>
            </a:r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2000–2010-ті: інтеграція у міжнародні проєкти, участь у глобальних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екоініціативах</a:t>
            </a:r>
            <a:endParaRPr lang="uk-UA" sz="2000" dirty="0">
              <a:solidFill>
                <a:srgbClr val="003366"/>
              </a:solidFill>
              <a:latin typeface="Arial"/>
            </a:endParaRPr>
          </a:p>
          <a:p>
            <a:pPr algn="l"/>
            <a:r>
              <a:rPr lang="uk-UA" sz="2000" dirty="0">
                <a:solidFill>
                  <a:srgbClr val="003366"/>
                </a:solidFill>
                <a:latin typeface="Arial"/>
              </a:rPr>
              <a:t>Після 2014 р.: акцент на воєнні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екозлочини</a:t>
            </a:r>
            <a:r>
              <a:rPr lang="uk-UA" sz="2000" dirty="0">
                <a:solidFill>
                  <a:srgbClr val="003366"/>
                </a:solidFill>
                <a:latin typeface="Arial"/>
              </a:rPr>
              <a:t>, </a:t>
            </a:r>
            <a:r>
              <a:rPr lang="uk-UA" sz="2000" dirty="0" err="1">
                <a:solidFill>
                  <a:srgbClr val="003366"/>
                </a:solidFill>
                <a:latin typeface="Arial"/>
              </a:rPr>
              <a:t>цифровізація</a:t>
            </a:r>
            <a:r>
              <a:rPr lang="uk-UA" sz="2000" dirty="0">
                <a:solidFill>
                  <a:srgbClr val="003366"/>
                </a:solidFill>
                <a:latin typeface="Arial"/>
              </a:rPr>
              <a:t>, розробка законопроєктів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DFF037-86CB-25CC-A1F6-67AE4720E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01" y="0"/>
            <a:ext cx="74967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03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BB0869A-0BE5-B3E9-F73D-2F3691E4D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48E9AE-B58C-6F2C-E69C-33D02EA08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24" y="381381"/>
            <a:ext cx="4621553" cy="1360728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Розділ 3 – ГОЕС і публічна політика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D51489B-AFFF-B633-62C1-8A19A513C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486" y="1956874"/>
            <a:ext cx="4621553" cy="3159018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uk-UA" sz="2000" b="1">
                <a:solidFill>
                  <a:srgbClr val="003366"/>
                </a:solidFill>
                <a:latin typeface="Arial"/>
              </a:rPr>
              <a:t>Сфери впливу ГОЕС: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Конституційні права (ст. 16, 50, 66 Конституції)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Участь у громадських радах, слуханнях, оцінках впливу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Екоосвіта, мобілізація, просвітницькі кампанії</a:t>
            </a:r>
          </a:p>
          <a:p>
            <a:pPr marL="0" indent="0" algn="l">
              <a:buNone/>
            </a:pPr>
            <a:r>
              <a:rPr lang="uk-UA" sz="2000" b="1">
                <a:solidFill>
                  <a:srgbClr val="003366"/>
                </a:solidFill>
                <a:latin typeface="Arial"/>
              </a:rPr>
              <a:t>Законодавство:</a:t>
            </a:r>
            <a:br>
              <a:rPr lang="uk-UA" sz="1500"/>
            </a:br>
            <a:endParaRPr lang="uk-UA" sz="1500"/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Закони про громадські об’єднання, оцінку впливу на довкілля (ОВД), пластикові пакети, управління відходами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16674E-5C27-E909-8D47-4A408D8243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01" y="-27372"/>
            <a:ext cx="6957799" cy="688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6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961259D-605E-E200-FF9F-7C8C71D7C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3D4B85-305B-3D67-A72A-33EDD4B36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00074"/>
            <a:ext cx="6035040" cy="1529932"/>
          </a:xfrm>
        </p:spPr>
        <p:txBody>
          <a:bodyPr anchor="b">
            <a:normAutofit/>
          </a:bodyPr>
          <a:lstStyle/>
          <a:p>
            <a:pPr algn="ctr"/>
            <a:r>
              <a:rPr lang="uk-UA" sz="3600" b="1">
                <a:solidFill>
                  <a:srgbClr val="006633"/>
                </a:solidFill>
                <a:latin typeface="Arial"/>
              </a:rPr>
              <a:t>Висновки дослідження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368932C-8A57-1A80-0784-731902C07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2212848"/>
            <a:ext cx="6035041" cy="409651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br>
              <a:rPr lang="uk-UA" sz="1800"/>
            </a:br>
            <a:endParaRPr lang="uk-UA" sz="1800"/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ГОЕС — незамінний учасник екологічного процесу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Проблеми: брак ресурсів, слабка участь, низька екосвідомість</a:t>
            </a:r>
          </a:p>
          <a:p>
            <a:pPr algn="l"/>
            <a:r>
              <a:rPr lang="uk-UA" sz="2000">
                <a:solidFill>
                  <a:srgbClr val="003366"/>
                </a:solidFill>
                <a:latin typeface="Arial"/>
              </a:rPr>
              <a:t>Але: ГОЕС вже демонструють практичні результати — ініціювання законів, створення екоінфраструктури, участь у відновленні</a:t>
            </a:r>
          </a:p>
          <a:p>
            <a:pPr algn="l"/>
            <a:endParaRPr lang="uk-UA" sz="180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ABADD2-56B9-C4EF-C38F-C55D4694E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5"/>
          <a:stretch>
            <a:fillRect/>
          </a:stretch>
        </p:blipFill>
        <p:spPr>
          <a:xfrm>
            <a:off x="7345680" y="10"/>
            <a:ext cx="484632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679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Широкий екран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Тема Office</vt:lpstr>
      <vt:lpstr> Становлення та розвиток громадських організацій екологічного спрямування в Україні від 1990-х до 2020-х років історико-політичний аспект </vt:lpstr>
      <vt:lpstr>Основні завдання дослідження</vt:lpstr>
      <vt:lpstr>Актуальність</vt:lpstr>
      <vt:lpstr>Особиста мотивація</vt:lpstr>
      <vt:lpstr>Структура дослідження</vt:lpstr>
      <vt:lpstr>Розділ 1 – Теоретичні засади</vt:lpstr>
      <vt:lpstr>Розділ 2 – Історичні етапи розвитку ГОЕС</vt:lpstr>
      <vt:lpstr>Розділ 3 – ГОЕС і публічна політика</vt:lpstr>
      <vt:lpstr>Висновки дослідження</vt:lpstr>
      <vt:lpstr>Рекомендації та значення ГОЕС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Становлення та розвиток громадських організацій екологічного спрямування в Україні від 1990-х до 2020-х років історико-політичний аспект </dc:title>
  <dc:creator>Daria Yevsieieva</dc:creator>
  <cp:lastModifiedBy>Daria Yevsieieva</cp:lastModifiedBy>
  <cp:revision>3</cp:revision>
  <dcterms:created xsi:type="dcterms:W3CDTF">2025-06-24T20:07:25Z</dcterms:created>
  <dcterms:modified xsi:type="dcterms:W3CDTF">2025-06-24T22:00:17Z</dcterms:modified>
</cp:coreProperties>
</file>