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9" r:id="rId3"/>
    <p:sldId id="297" r:id="rId4"/>
    <p:sldId id="273" r:id="rId5"/>
    <p:sldId id="296" r:id="rId6"/>
    <p:sldId id="274" r:id="rId7"/>
    <p:sldId id="298" r:id="rId8"/>
    <p:sldId id="275" r:id="rId9"/>
    <p:sldId id="299" r:id="rId10"/>
    <p:sldId id="300" r:id="rId11"/>
    <p:sldId id="277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8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1522" y="-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FFFF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Київський національний університет будівництва та архітектури</a:t>
            </a:r>
            <a:br>
              <a:rPr lang="uk-UA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Будівельний факультет</a:t>
            </a:r>
            <a:br>
              <a:rPr lang="uk-UA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Кафедра залізобетонних та кам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8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яних</a:t>
            </a:r>
            <a:r>
              <a:rPr lang="uk-UA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конструкцій</a:t>
            </a:r>
            <a:br>
              <a:rPr lang="uk-UA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uk-UA" sz="2800" i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b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Освітній рівень - магістр</a:t>
            </a:r>
            <a:br>
              <a:rPr lang="uk-UA" sz="28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Презентація до кваліфікаційної роботи магістра</a:t>
            </a:r>
            <a:r>
              <a:rPr lang="uk-UA" sz="2800" dirty="0"/>
              <a:t> </a:t>
            </a:r>
            <a:br>
              <a:rPr lang="uk-UA" sz="31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тему:</a:t>
            </a:r>
            <a:br>
              <a:rPr lang="uk-UA" sz="2800" i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000" u="sng" dirty="0">
                <a:solidFill>
                  <a:srgbClr val="FF0000"/>
                </a:solidFill>
                <a:effectLst/>
              </a:rPr>
              <a:t>Багатоповерховий житловий будинок в м. Київ</a:t>
            </a:r>
            <a:r>
              <a:rPr lang="uk-UA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uk-UA" sz="2800" dirty="0"/>
            </a:br>
            <a:br>
              <a:rPr lang="uk-UA" sz="2800" dirty="0"/>
            </a:br>
            <a:br>
              <a:rPr lang="uk-UA" sz="2700" dirty="0"/>
            </a:br>
            <a:r>
              <a:rPr lang="uk-UA" sz="2700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Виконав: </a:t>
            </a:r>
            <a:r>
              <a:rPr lang="uk-UA" sz="2700" i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студент групи ПЦБм-23-ЗБК </a:t>
            </a:r>
            <a:br>
              <a:rPr lang="uk-UA" sz="2700" i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2700" i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Бодак В. Ю. </a:t>
            </a:r>
            <a:br>
              <a:rPr lang="uk-UA" sz="2700" i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7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uk-UA" sz="27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Науковий керівник: </a:t>
            </a:r>
            <a:r>
              <a:rPr lang="uk-UA" sz="2700" i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к.т.н</a:t>
            </a:r>
            <a:r>
              <a:rPr lang="uk-UA" sz="27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., доц.</a:t>
            </a:r>
            <a:br>
              <a:rPr lang="uk-UA" sz="27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7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</a:t>
            </a:r>
            <a:r>
              <a:rPr lang="uk-UA" sz="2700" i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Доброхлоп</a:t>
            </a:r>
            <a:r>
              <a:rPr lang="uk-UA" sz="27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М. І. </a:t>
            </a:r>
            <a:br>
              <a:rPr lang="uk-UA" sz="27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uk-UA" sz="2700" i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7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Київ 2024</a:t>
            </a:r>
            <a:endParaRPr lang="ru-RU" sz="27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03570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D3D969E-D0C9-81C6-DF12-62D318E98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925519"/>
            <a:ext cx="5297479" cy="5932481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CB62B62-F898-93CE-C15E-527D4883863B}"/>
              </a:ext>
            </a:extLst>
          </p:cNvPr>
          <p:cNvSpPr txBox="1">
            <a:spLocks/>
          </p:cNvSpPr>
          <p:nvPr/>
        </p:nvSpPr>
        <p:spPr>
          <a:xfrm>
            <a:off x="-180528" y="476672"/>
            <a:ext cx="9144000" cy="83671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uk-UA" sz="1400" i="1" dirty="0">
                <a:solidFill>
                  <a:srgbClr val="FF0000"/>
                </a:solidFill>
                <a:cs typeface="Times New Roman" pitchFamily="18" charset="0"/>
              </a:rPr>
              <a:t>Лист 4 (частина)</a:t>
            </a:r>
            <a:r>
              <a:rPr lang="af-ZA" sz="1400" b="0" dirty="0">
                <a:latin typeface="Arial" panose="020B0604020202020204" pitchFamily="34" charset="0"/>
              </a:rPr>
              <a:t> </a:t>
            </a:r>
            <a:r>
              <a:rPr lang="uk-UA" sz="1400" b="0" dirty="0">
                <a:latin typeface="Arial" panose="020B0604020202020204" pitchFamily="34" charset="0"/>
              </a:rPr>
              <a:t>Геологічний розріз </a:t>
            </a:r>
            <a:r>
              <a:rPr lang="af-ZA" sz="1400" b="0" dirty="0">
                <a:latin typeface="Arial" panose="020B0604020202020204" pitchFamily="34" charset="0"/>
              </a:rPr>
              <a:t>M1:200</a:t>
            </a:r>
            <a:br>
              <a:rPr lang="uk-UA" sz="1400" b="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br>
              <a:rPr lang="ru-RU" sz="1400" b="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br>
              <a:rPr lang="ru-RU" sz="1400" b="0" i="1" dirty="0"/>
            </a:br>
            <a:endParaRPr lang="ru-RU" sz="1400" i="1" dirty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157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Autofit/>
          </a:bodyPr>
          <a:lstStyle/>
          <a:p>
            <a:pPr algn="ctr"/>
            <a:r>
              <a:rPr lang="uk-UA" sz="1800" i="1" dirty="0">
                <a:solidFill>
                  <a:srgbClr val="FF0000"/>
                </a:solidFill>
                <a:effectLst/>
                <a:cs typeface="Times New Roman" pitchFamily="18" charset="0"/>
              </a:rPr>
              <a:t>Лист 5 </a:t>
            </a:r>
            <a:r>
              <a:rPr lang="ru-RU" sz="1600" b="0" i="1" dirty="0" err="1"/>
              <a:t>Будгенплан</a:t>
            </a:r>
            <a:r>
              <a:rPr lang="ru-RU" sz="1600" b="0" i="1" dirty="0"/>
              <a:t>.</a:t>
            </a:r>
            <a:br>
              <a:rPr lang="ru-RU" sz="1600" b="0" i="1" dirty="0"/>
            </a:br>
            <a:r>
              <a:rPr lang="ru-RU" sz="1600" b="0" i="1" dirty="0" err="1"/>
              <a:t>Будгенплан</a:t>
            </a:r>
            <a:r>
              <a:rPr lang="ru-RU" sz="1600" b="0" i="1" dirty="0"/>
              <a:t> М 1:200, ТЕП, </a:t>
            </a:r>
            <a:r>
              <a:rPr lang="ru-RU" sz="1600" b="0" i="1" dirty="0" err="1"/>
              <a:t>Експлікація</a:t>
            </a:r>
            <a:r>
              <a:rPr lang="ru-RU" sz="1600" b="0" i="1" dirty="0"/>
              <a:t> </a:t>
            </a:r>
            <a:r>
              <a:rPr lang="ru-RU" sz="1600" b="0" i="1" dirty="0" err="1"/>
              <a:t>будівель</a:t>
            </a:r>
            <a:r>
              <a:rPr lang="ru-RU" sz="1600" b="0" i="1" dirty="0"/>
              <a:t> і </a:t>
            </a:r>
            <a:r>
              <a:rPr lang="ru-RU" sz="1600" b="0" i="1" dirty="0" err="1"/>
              <a:t>споруд</a:t>
            </a:r>
            <a:endParaRPr lang="ru-RU" sz="1600" b="0" i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4FA862E-9F6C-6199-FD80-EAA256CA2B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00" y="980728"/>
            <a:ext cx="8172400" cy="5775534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060848" y="2570368"/>
            <a:ext cx="9144000" cy="836712"/>
          </a:xfrm>
        </p:spPr>
        <p:txBody>
          <a:bodyPr>
            <a:noAutofit/>
          </a:bodyPr>
          <a:lstStyle/>
          <a:p>
            <a:pPr algn="ctr"/>
            <a:r>
              <a:rPr lang="uk-UA" sz="1800" i="1" dirty="0">
                <a:solidFill>
                  <a:srgbClr val="FF0000"/>
                </a:solidFill>
                <a:effectLst/>
                <a:cs typeface="Times New Roman" pitchFamily="18" charset="0"/>
              </a:rPr>
              <a:t>Лист 6</a:t>
            </a:r>
            <a:br>
              <a:rPr lang="uk-UA" sz="1800" i="1" dirty="0">
                <a:solidFill>
                  <a:srgbClr val="FF0000"/>
                </a:solidFill>
                <a:effectLst/>
                <a:cs typeface="Times New Roman" pitchFamily="18" charset="0"/>
              </a:rPr>
            </a:br>
            <a:r>
              <a:rPr lang="uk-UA" sz="1800" i="1" dirty="0">
                <a:solidFill>
                  <a:srgbClr val="FF0000"/>
                </a:solidFill>
                <a:effectLst/>
                <a:cs typeface="Times New Roman" pitchFamily="18" charset="0"/>
              </a:rPr>
              <a:t> </a:t>
            </a:r>
            <a:r>
              <a:rPr lang="ru-RU" sz="1600" b="0" i="1" dirty="0" err="1"/>
              <a:t>Будгенплан</a:t>
            </a:r>
            <a:r>
              <a:rPr lang="ru-RU" sz="1600" b="0" i="1" dirty="0"/>
              <a:t>.</a:t>
            </a:r>
            <a:br>
              <a:rPr lang="ru-RU" sz="1600" b="0" i="1" dirty="0"/>
            </a:br>
            <a:br>
              <a:rPr lang="ru-RU" sz="1600" b="0" i="1" dirty="0"/>
            </a:br>
            <a:r>
              <a:rPr lang="ru-RU" sz="1600" b="0" i="1" dirty="0" err="1"/>
              <a:t>Будгенплан</a:t>
            </a:r>
            <a:r>
              <a:rPr lang="ru-RU" sz="1600" b="0" i="1" dirty="0"/>
              <a:t> М 1:200, ТЕП,</a:t>
            </a:r>
            <a:br>
              <a:rPr lang="ru-RU" sz="1600" b="0" i="1" dirty="0"/>
            </a:br>
            <a:r>
              <a:rPr lang="ru-RU" sz="1600" b="0" i="1" dirty="0"/>
              <a:t> </a:t>
            </a:r>
            <a:r>
              <a:rPr lang="ru-RU" sz="1600" b="0" i="1" dirty="0" err="1"/>
              <a:t>Експлікація</a:t>
            </a:r>
            <a:r>
              <a:rPr lang="ru-RU" sz="1600" b="0" i="1" dirty="0"/>
              <a:t> </a:t>
            </a:r>
            <a:r>
              <a:rPr lang="ru-RU" sz="1600" b="0" i="1" dirty="0" err="1"/>
              <a:t>будівель</a:t>
            </a:r>
            <a:r>
              <a:rPr lang="ru-RU" sz="1600" b="0" i="1" dirty="0"/>
              <a:t> і </a:t>
            </a:r>
            <a:r>
              <a:rPr lang="ru-RU" sz="1600" b="0" i="1" dirty="0" err="1"/>
              <a:t>споруд</a:t>
            </a:r>
            <a:endParaRPr lang="ru-RU" sz="1600" b="0" i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51CCC52-377A-990B-5D7A-845F7C05D1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0"/>
            <a:ext cx="48692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285986"/>
      </p:ext>
    </p:extLst>
  </p:cSld>
  <p:clrMapOvr>
    <a:masterClrMapping/>
  </p:clrMapOvr>
  <p:transition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836712"/>
          </a:xfrm>
        </p:spPr>
        <p:txBody>
          <a:bodyPr>
            <a:noAutofit/>
          </a:bodyPr>
          <a:lstStyle/>
          <a:p>
            <a:pPr algn="ctr"/>
            <a:r>
              <a:rPr lang="uk-UA" sz="1800" i="1" dirty="0">
                <a:solidFill>
                  <a:srgbClr val="FF0000"/>
                </a:solidFill>
                <a:effectLst/>
                <a:cs typeface="Times New Roman" pitchFamily="18" charset="0"/>
              </a:rPr>
              <a:t>Лист 7 </a:t>
            </a:r>
            <a:r>
              <a:rPr lang="ru-RU" sz="1600" b="0" i="1" dirty="0" err="1"/>
              <a:t>Науково-дослідна</a:t>
            </a:r>
            <a:r>
              <a:rPr lang="ru-RU" sz="1600" b="0" i="1" dirty="0"/>
              <a:t> </a:t>
            </a:r>
            <a:r>
              <a:rPr lang="ru-RU" sz="1600" b="0" i="1" dirty="0" err="1"/>
              <a:t>частина</a:t>
            </a:r>
            <a:r>
              <a:rPr lang="ru-RU" sz="1600" b="0" i="1" dirty="0"/>
              <a:t>.</a:t>
            </a:r>
            <a:br>
              <a:rPr lang="ru-RU" sz="1600" b="0" i="1" dirty="0"/>
            </a:b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Дослідження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зменшення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матеріалоємності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плити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перекриття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внаслідок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заміни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класу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бетону з С20/25 на С32/40 з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мікрокремнеземом</a:t>
            </a:r>
            <a:b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</a:br>
            <a:endParaRPr lang="ru-RU" sz="1600" b="0" i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FCE119C-3217-4254-6C83-FA312DB98E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76" y="809500"/>
            <a:ext cx="8604448" cy="604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877146"/>
      </p:ext>
    </p:extLst>
  </p:cSld>
  <p:clrMapOvr>
    <a:masterClrMapping/>
  </p:clrMapOvr>
  <p:transition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836712"/>
          </a:xfrm>
        </p:spPr>
        <p:txBody>
          <a:bodyPr>
            <a:noAutofit/>
          </a:bodyPr>
          <a:lstStyle/>
          <a:p>
            <a:pPr algn="ctr"/>
            <a:r>
              <a:rPr lang="uk-UA" sz="1800" i="1" dirty="0">
                <a:solidFill>
                  <a:srgbClr val="FF0000"/>
                </a:solidFill>
                <a:effectLst/>
                <a:cs typeface="Times New Roman" pitchFamily="18" charset="0"/>
              </a:rPr>
              <a:t>Лист 8 </a:t>
            </a:r>
            <a:r>
              <a:rPr lang="ru-RU" sz="1600" b="0" i="1" dirty="0" err="1"/>
              <a:t>Науково-дослідна</a:t>
            </a:r>
            <a:r>
              <a:rPr lang="ru-RU" sz="1600" b="0" i="1" dirty="0"/>
              <a:t> </a:t>
            </a:r>
            <a:r>
              <a:rPr lang="ru-RU" sz="1600" b="0" i="1" dirty="0" err="1"/>
              <a:t>частина</a:t>
            </a:r>
            <a:r>
              <a:rPr lang="ru-RU" sz="1600" b="0" i="1" dirty="0"/>
              <a:t>.</a:t>
            </a:r>
            <a:br>
              <a:rPr lang="ru-RU" sz="1600" b="0" i="1" dirty="0"/>
            </a:b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Дослідження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зменшення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матеріалоємності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плити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перекриття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внаслідок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заміни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класу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бетону з С20/25 на С32/40 з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мікрокремнеземом</a:t>
            </a:r>
            <a:b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</a:br>
            <a:endParaRPr lang="ru-RU" sz="1600" b="0" i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F10BEDD-E1D4-07D8-795F-4D29291D46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63745"/>
            <a:ext cx="8604448" cy="6094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437724"/>
      </p:ext>
    </p:extLst>
  </p:cSld>
  <p:clrMapOvr>
    <a:masterClrMapping/>
  </p:clrMapOvr>
  <p:transition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836712"/>
          </a:xfrm>
        </p:spPr>
        <p:txBody>
          <a:bodyPr>
            <a:noAutofit/>
          </a:bodyPr>
          <a:lstStyle/>
          <a:p>
            <a:pPr algn="ctr"/>
            <a:r>
              <a:rPr lang="uk-UA" sz="1800" i="1" dirty="0">
                <a:solidFill>
                  <a:srgbClr val="FF0000"/>
                </a:solidFill>
                <a:effectLst/>
                <a:cs typeface="Times New Roman" pitchFamily="18" charset="0"/>
              </a:rPr>
              <a:t>Лист 9 </a:t>
            </a:r>
            <a:r>
              <a:rPr lang="ru-RU" sz="1600" b="0" i="1" dirty="0" err="1"/>
              <a:t>Науково-дослідна</a:t>
            </a:r>
            <a:r>
              <a:rPr lang="ru-RU" sz="1600" b="0" i="1" dirty="0"/>
              <a:t> </a:t>
            </a:r>
            <a:r>
              <a:rPr lang="ru-RU" sz="1600" b="0" i="1" dirty="0" err="1"/>
              <a:t>частина</a:t>
            </a:r>
            <a:r>
              <a:rPr lang="ru-RU" sz="1600" b="0" i="1" dirty="0"/>
              <a:t>.</a:t>
            </a:r>
            <a:br>
              <a:rPr lang="ru-RU" sz="1600" b="0" i="1" dirty="0"/>
            </a:b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Дослідження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зменшення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матеріалоємності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плити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перекриття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внаслідок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заміни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класу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бетону з С20/25 на С32/40 з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мікрокремнеземом</a:t>
            </a:r>
            <a:b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</a:br>
            <a:endParaRPr lang="ru-RU" sz="1600" b="0" i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7849A05-9CBC-60D3-7460-79C15ABCD6C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65" y="810539"/>
            <a:ext cx="8496470" cy="602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036163"/>
      </p:ext>
    </p:extLst>
  </p:cSld>
  <p:clrMapOvr>
    <a:masterClrMapping/>
  </p:clrMapOvr>
  <p:transition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836712"/>
          </a:xfrm>
        </p:spPr>
        <p:txBody>
          <a:bodyPr>
            <a:noAutofit/>
          </a:bodyPr>
          <a:lstStyle/>
          <a:p>
            <a:pPr algn="ctr"/>
            <a:r>
              <a:rPr lang="uk-UA" sz="1800" i="1" dirty="0">
                <a:solidFill>
                  <a:srgbClr val="FF0000"/>
                </a:solidFill>
                <a:effectLst/>
                <a:cs typeface="Times New Roman" pitchFamily="18" charset="0"/>
              </a:rPr>
              <a:t>Лист 10 </a:t>
            </a:r>
            <a:r>
              <a:rPr lang="ru-RU" sz="1600" b="0" i="1" dirty="0" err="1"/>
              <a:t>Науково-дослідна</a:t>
            </a:r>
            <a:r>
              <a:rPr lang="ru-RU" sz="1600" b="0" i="1" dirty="0"/>
              <a:t> </a:t>
            </a:r>
            <a:r>
              <a:rPr lang="ru-RU" sz="1600" b="0" i="1" dirty="0" err="1"/>
              <a:t>частина</a:t>
            </a:r>
            <a:r>
              <a:rPr lang="ru-RU" sz="1600" b="0" i="1" dirty="0"/>
              <a:t>.</a:t>
            </a:r>
            <a:br>
              <a:rPr lang="ru-RU" sz="1600" b="0" i="1" dirty="0"/>
            </a:b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Дослідження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зменшення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матеріалоємності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плити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перекриття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внаслідок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заміни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класу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бетону з С20/25 на С32/40 з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мікрокремнеземом</a:t>
            </a:r>
            <a:b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</a:br>
            <a:endParaRPr lang="ru-RU" sz="1600" b="0" i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E431A90-4D7D-B04B-03D4-9BEBF06B52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7" y="782150"/>
            <a:ext cx="8599025" cy="6063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008267"/>
      </p:ext>
    </p:extLst>
  </p:cSld>
  <p:clrMapOvr>
    <a:masterClrMapping/>
  </p:clrMapOvr>
  <p:transition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836712"/>
          </a:xfrm>
        </p:spPr>
        <p:txBody>
          <a:bodyPr>
            <a:noAutofit/>
          </a:bodyPr>
          <a:lstStyle/>
          <a:p>
            <a:pPr algn="ctr"/>
            <a:r>
              <a:rPr lang="uk-UA" sz="1800" i="1" dirty="0">
                <a:solidFill>
                  <a:srgbClr val="FF0000"/>
                </a:solidFill>
                <a:effectLst/>
                <a:cs typeface="Times New Roman" pitchFamily="18" charset="0"/>
              </a:rPr>
              <a:t>Лист 11 </a:t>
            </a:r>
            <a:r>
              <a:rPr lang="ru-RU" sz="1600" b="0" i="1" dirty="0" err="1"/>
              <a:t>Науково-дослідна</a:t>
            </a:r>
            <a:r>
              <a:rPr lang="ru-RU" sz="1600" b="0" i="1" dirty="0"/>
              <a:t> </a:t>
            </a:r>
            <a:r>
              <a:rPr lang="ru-RU" sz="1600" b="0" i="1" dirty="0" err="1"/>
              <a:t>частина</a:t>
            </a:r>
            <a:r>
              <a:rPr lang="ru-RU" sz="1600" b="0" i="1" dirty="0"/>
              <a:t>.</a:t>
            </a:r>
            <a:br>
              <a:rPr lang="ru-RU" sz="1600" b="0" i="1" dirty="0"/>
            </a:b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Дослідження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зменшення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матеріалоємності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плити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перекриття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внаслідок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заміни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класу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бетону з С20/25 на С32/40 з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мікрокремнеземом</a:t>
            </a:r>
            <a:b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</a:br>
            <a:endParaRPr lang="ru-RU" sz="1600" b="0" i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1BB2CBD-EEC9-6F36-249E-63A6622F12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76" y="802710"/>
            <a:ext cx="8604448" cy="606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327006"/>
      </p:ext>
    </p:extLst>
  </p:cSld>
  <p:clrMapOvr>
    <a:masterClrMapping/>
  </p:clrMapOvr>
  <p:transition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836712"/>
          </a:xfrm>
        </p:spPr>
        <p:txBody>
          <a:bodyPr>
            <a:noAutofit/>
          </a:bodyPr>
          <a:lstStyle/>
          <a:p>
            <a:pPr algn="ctr"/>
            <a:r>
              <a:rPr lang="uk-UA" sz="1800" i="1" dirty="0">
                <a:solidFill>
                  <a:srgbClr val="FF0000"/>
                </a:solidFill>
                <a:effectLst/>
                <a:cs typeface="Times New Roman" pitchFamily="18" charset="0"/>
              </a:rPr>
              <a:t>Лист 12 </a:t>
            </a:r>
            <a:r>
              <a:rPr lang="ru-RU" sz="1600" b="0" i="1" dirty="0" err="1"/>
              <a:t>Науково-дослідна</a:t>
            </a:r>
            <a:r>
              <a:rPr lang="ru-RU" sz="1600" b="0" i="1" dirty="0"/>
              <a:t> </a:t>
            </a:r>
            <a:r>
              <a:rPr lang="ru-RU" sz="1600" b="0" i="1" dirty="0" err="1"/>
              <a:t>частина</a:t>
            </a:r>
            <a:r>
              <a:rPr lang="ru-RU" sz="1600" b="0" i="1" dirty="0"/>
              <a:t>.</a:t>
            </a:r>
            <a:br>
              <a:rPr lang="ru-RU" sz="1600" b="0" i="1" dirty="0"/>
            </a:b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Дослідження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зменшення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матеріалоємності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плити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перекриття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внаслідок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заміни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класу</a:t>
            </a:r>
            <a: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  <a:t> бетону з С20/25 на С32/40 з </a:t>
            </a:r>
            <a:r>
              <a:rPr lang="ru-RU" sz="1600" b="0" i="0" u="none" strike="noStrike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мікрокремнеземом</a:t>
            </a:r>
            <a:br>
              <a:rPr lang="ru-RU" sz="1600" b="0" i="0" u="none" strike="noStrike" baseline="0" dirty="0">
                <a:solidFill>
                  <a:srgbClr val="FFFFFF"/>
                </a:solidFill>
                <a:latin typeface="Arial" panose="020B0604020202020204" pitchFamily="34" charset="0"/>
              </a:rPr>
            </a:br>
            <a:endParaRPr lang="ru-RU" sz="1600" b="0" i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013D484-3C3D-2D6F-D25A-2E771D37B1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88" y="909430"/>
            <a:ext cx="8388424" cy="593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470936"/>
      </p:ext>
    </p:extLst>
  </p:cSld>
  <p:clrMapOvr>
    <a:masterClrMapping/>
  </p:clrMapOvr>
  <p:transition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564904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80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Дякую за увагу !!!</a:t>
            </a:r>
            <a:endParaRPr lang="ru-RU" sz="8000" dirty="0"/>
          </a:p>
        </p:txBody>
      </p:sp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9144000" cy="894815"/>
          </a:xfrm>
        </p:spPr>
        <p:txBody>
          <a:bodyPr>
            <a:noAutofit/>
          </a:bodyPr>
          <a:lstStyle/>
          <a:p>
            <a:r>
              <a:rPr lang="uk-UA" sz="1800" i="1" dirty="0">
                <a:solidFill>
                  <a:srgbClr val="C00000"/>
                </a:solidFill>
                <a:effectLst/>
                <a:cs typeface="Times New Roman" pitchFamily="18" charset="0"/>
              </a:rPr>
              <a:t>Лист 1 </a:t>
            </a:r>
            <a:r>
              <a:rPr lang="ru-RU" sz="1600" b="0" i="1" dirty="0" err="1">
                <a:solidFill>
                  <a:schemeClr val="tx1"/>
                </a:solidFill>
              </a:rPr>
              <a:t>Архітектурно-планувальні</a:t>
            </a:r>
            <a:r>
              <a:rPr lang="ru-RU" sz="1600" b="0" i="1" dirty="0">
                <a:solidFill>
                  <a:schemeClr val="tx1"/>
                </a:solidFill>
              </a:rPr>
              <a:t> </a:t>
            </a:r>
            <a:r>
              <a:rPr lang="ru-RU" sz="1600" b="0" i="1" dirty="0" err="1">
                <a:solidFill>
                  <a:schemeClr val="tx1"/>
                </a:solidFill>
              </a:rPr>
              <a:t>рішення</a:t>
            </a:r>
            <a:r>
              <a:rPr lang="ru-RU" sz="1600" b="0" i="1" dirty="0">
                <a:solidFill>
                  <a:schemeClr val="tx1"/>
                </a:solidFill>
              </a:rPr>
              <a:t>.</a:t>
            </a:r>
            <a:br>
              <a:rPr lang="ru-RU" sz="1600" b="0" i="1" dirty="0">
                <a:solidFill>
                  <a:schemeClr val="tx1"/>
                </a:solidFill>
              </a:rPr>
            </a:br>
            <a:r>
              <a:rPr lang="ru-RU" sz="1600" b="0" i="1" u="none" strike="noStrike" baseline="0" dirty="0">
                <a:solidFill>
                  <a:schemeClr val="tx1"/>
                </a:solidFill>
              </a:rPr>
              <a:t>Фасад в осях 1-11 М1:200, План на </a:t>
            </a:r>
            <a:r>
              <a:rPr lang="ru-RU" sz="1600" b="0" i="1" u="none" strike="noStrike" baseline="0" dirty="0" err="1">
                <a:solidFill>
                  <a:schemeClr val="tx1"/>
                </a:solidFill>
              </a:rPr>
              <a:t>відм</a:t>
            </a:r>
            <a:r>
              <a:rPr lang="ru-RU" sz="1600" b="0" i="1" u="none" strike="noStrike" baseline="0" dirty="0">
                <a:solidFill>
                  <a:schemeClr val="tx1"/>
                </a:solidFill>
              </a:rPr>
              <a:t>. +0,000 М1:200, План типового поверху М1:200, </a:t>
            </a:r>
            <a:r>
              <a:rPr lang="ru-RU" sz="1600" b="0" i="1" u="none" strike="noStrike" baseline="0" dirty="0" err="1">
                <a:solidFill>
                  <a:schemeClr val="tx1"/>
                </a:solidFill>
              </a:rPr>
              <a:t>Розріз</a:t>
            </a:r>
            <a:r>
              <a:rPr lang="ru-RU" sz="1600" b="0" i="1" u="none" strike="noStrike" baseline="0" dirty="0">
                <a:solidFill>
                  <a:schemeClr val="tx1"/>
                </a:solidFill>
              </a:rPr>
              <a:t> 1-1 М1:200, План </a:t>
            </a:r>
            <a:r>
              <a:rPr lang="ru-RU" sz="1600" b="0" i="1" u="none" strike="noStrike" baseline="0" dirty="0" err="1">
                <a:solidFill>
                  <a:schemeClr val="tx1"/>
                </a:solidFill>
              </a:rPr>
              <a:t>покрівлі</a:t>
            </a:r>
            <a:r>
              <a:rPr lang="ru-RU" sz="1600" b="0" i="1" u="none" strike="noStrike" baseline="0" dirty="0">
                <a:solidFill>
                  <a:schemeClr val="tx1"/>
                </a:solidFill>
              </a:rPr>
              <a:t> М1:200</a:t>
            </a:r>
            <a:br>
              <a:rPr lang="ru-RU" sz="1600" b="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ru-RU" sz="1600" b="0" i="1" dirty="0">
              <a:solidFill>
                <a:schemeClr val="tx1"/>
              </a:solidFill>
            </a:endParaRPr>
          </a:p>
        </p:txBody>
      </p:sp>
      <p:pic>
        <p:nvPicPr>
          <p:cNvPr id="6" name="Місце для вмісту 5">
            <a:extLst>
              <a:ext uri="{FF2B5EF4-FFF2-40B4-BE49-F238E27FC236}">
                <a16:creationId xmlns:a16="http://schemas.microsoft.com/office/drawing/2014/main" id="{166AF508-F3C0-8A7C-4742-80E20F605D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81" y="832762"/>
            <a:ext cx="8449638" cy="6025238"/>
          </a:xfrm>
        </p:spPr>
      </p:pic>
    </p:spTree>
    <p:extLst>
      <p:ext uri="{BB962C8B-B14F-4D97-AF65-F5344CB8AC3E}">
        <p14:creationId xmlns:p14="http://schemas.microsoft.com/office/powerpoint/2010/main" val="31957227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6CAE77-7557-DE11-ABAE-9492594BD9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283507-D42C-8550-F746-57BBDA32E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403301"/>
            <a:ext cx="9144000" cy="894815"/>
          </a:xfrm>
        </p:spPr>
        <p:txBody>
          <a:bodyPr>
            <a:noAutofit/>
          </a:bodyPr>
          <a:lstStyle/>
          <a:p>
            <a:r>
              <a:rPr lang="uk-UA" sz="1800" i="1" dirty="0">
                <a:solidFill>
                  <a:srgbClr val="C00000"/>
                </a:solidFill>
                <a:effectLst/>
                <a:cs typeface="Times New Roman" pitchFamily="18" charset="0"/>
              </a:rPr>
              <a:t>Лист 1 (частина) </a:t>
            </a:r>
            <a:r>
              <a:rPr lang="ru-RU" sz="1600" b="0" i="1" u="none" strike="noStrike" baseline="0" dirty="0">
                <a:solidFill>
                  <a:schemeClr val="tx1"/>
                </a:solidFill>
              </a:rPr>
              <a:t>План типового поверху М1:200</a:t>
            </a:r>
            <a:endParaRPr lang="ru-RU" sz="1600" b="0" i="1" dirty="0">
              <a:solidFill>
                <a:schemeClr val="tx1"/>
              </a:solidFill>
            </a:endParaRP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B7847BCE-1259-8387-2987-DAFF02634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1AE5778-FB31-5840-040F-205033D84D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6210"/>
            <a:ext cx="9144000" cy="410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70579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30" y="56282"/>
            <a:ext cx="9144000" cy="1052736"/>
          </a:xfrm>
        </p:spPr>
        <p:txBody>
          <a:bodyPr>
            <a:noAutofit/>
          </a:bodyPr>
          <a:lstStyle/>
          <a:p>
            <a:r>
              <a:rPr lang="uk-UA" sz="1800" i="1" dirty="0">
                <a:solidFill>
                  <a:srgbClr val="FF0000"/>
                </a:solidFill>
                <a:effectLst/>
                <a:latin typeface="ISOCPEUR" pitchFamily="34" charset="0"/>
                <a:cs typeface="Times New Roman" pitchFamily="18" charset="0"/>
              </a:rPr>
              <a:t>Лист 2 </a:t>
            </a:r>
            <a:r>
              <a:rPr lang="ru-RU" sz="1600" b="0" i="1" dirty="0" err="1"/>
              <a:t>Конструктивні</a:t>
            </a:r>
            <a:r>
              <a:rPr lang="ru-RU" sz="1600" b="0" i="1" dirty="0"/>
              <a:t> </a:t>
            </a:r>
            <a:r>
              <a:rPr lang="ru-RU" sz="1600" b="0" i="1" dirty="0" err="1"/>
              <a:t>рішення</a:t>
            </a:r>
            <a:r>
              <a:rPr lang="ru-RU" sz="1600" b="0" i="1" dirty="0"/>
              <a:t>: </a:t>
            </a:r>
            <a:r>
              <a:rPr lang="ru-RU" sz="1600" b="0" i="1" dirty="0" err="1"/>
              <a:t>залізобетонні</a:t>
            </a:r>
            <a:r>
              <a:rPr lang="ru-RU" sz="1600" b="0" i="1" dirty="0"/>
              <a:t> </a:t>
            </a:r>
            <a:r>
              <a:rPr lang="ru-RU" sz="1600" b="0" i="1" dirty="0" err="1"/>
              <a:t>конструкції</a:t>
            </a:r>
            <a:r>
              <a:rPr lang="ru-RU" sz="1600" b="0" i="1" dirty="0"/>
              <a:t>. План </a:t>
            </a:r>
            <a:r>
              <a:rPr lang="ru-RU" sz="1600" b="0" i="1" dirty="0" err="1"/>
              <a:t>несучих</a:t>
            </a:r>
            <a:r>
              <a:rPr lang="ru-RU" sz="1600" b="0" i="1" dirty="0"/>
              <a:t> </a:t>
            </a:r>
            <a:r>
              <a:rPr lang="ru-RU" sz="1600" b="0" i="1" dirty="0" err="1"/>
              <a:t>елементів</a:t>
            </a:r>
            <a:r>
              <a:rPr lang="ru-RU" sz="1600" b="0" i="1" dirty="0"/>
              <a:t> каркасу типового поверху М 1:200, Схема </a:t>
            </a:r>
            <a:r>
              <a:rPr lang="ru-RU" sz="1600" b="0" i="1" dirty="0" err="1"/>
              <a:t>армування</a:t>
            </a:r>
            <a:r>
              <a:rPr lang="ru-RU" sz="1600" b="0" i="1" dirty="0"/>
              <a:t> </a:t>
            </a:r>
            <a:r>
              <a:rPr lang="ru-RU" sz="1600" b="0" i="1" dirty="0" err="1"/>
              <a:t>плити</a:t>
            </a:r>
            <a:r>
              <a:rPr lang="ru-RU" sz="1600" b="0" i="1" dirty="0"/>
              <a:t> </a:t>
            </a:r>
            <a:r>
              <a:rPr lang="ru-RU" sz="1600" b="0" i="1" dirty="0" err="1"/>
              <a:t>перекриття</a:t>
            </a:r>
            <a:r>
              <a:rPr lang="ru-RU" sz="1600" b="0" i="1" dirty="0"/>
              <a:t> ПМ-1 на </a:t>
            </a:r>
            <a:r>
              <a:rPr lang="ru-RU" sz="1600" b="0" i="1" dirty="0" err="1"/>
              <a:t>відм</a:t>
            </a:r>
            <a:r>
              <a:rPr lang="ru-RU" sz="1600" b="0" i="1" dirty="0"/>
              <a:t>. +3,400 М1:200</a:t>
            </a:r>
            <a:r>
              <a:rPr lang="en-US" sz="1600" b="0" i="1" dirty="0"/>
              <a:t>, </a:t>
            </a:r>
            <a:r>
              <a:rPr lang="uk-UA" sz="1600" b="0" i="1" dirty="0"/>
              <a:t>Розріз 1-1 </a:t>
            </a:r>
            <a:r>
              <a:rPr lang="en-US" sz="1600" b="0" i="1" dirty="0"/>
              <a:t>M1:10, </a:t>
            </a:r>
            <a:r>
              <a:rPr lang="uk-UA" sz="1600" b="0" i="1" dirty="0"/>
              <a:t>Вузол 1 </a:t>
            </a:r>
            <a:r>
              <a:rPr lang="uk-UA" sz="1600" b="0" i="1" u="none" strike="noStrike" baseline="0" dirty="0">
                <a:solidFill>
                  <a:srgbClr val="FFFFFF"/>
                </a:solidFill>
              </a:rPr>
              <a:t>М1:10, Розріз 2-2 </a:t>
            </a:r>
            <a:r>
              <a:rPr lang="af-ZA" sz="1600" b="0" i="1" u="none" strike="noStrike" baseline="0" dirty="0">
                <a:solidFill>
                  <a:srgbClr val="FFFFFF"/>
                </a:solidFill>
              </a:rPr>
              <a:t>M1:25</a:t>
            </a:r>
            <a:r>
              <a:rPr lang="en-US" sz="1600" b="0" i="1" u="none" strike="noStrike" baseline="0" dirty="0">
                <a:solidFill>
                  <a:srgbClr val="FFFFFF"/>
                </a:solidFill>
              </a:rPr>
              <a:t>,  </a:t>
            </a:r>
            <a:r>
              <a:rPr lang="uk-UA" sz="1600" b="0" i="1" dirty="0">
                <a:solidFill>
                  <a:srgbClr val="FFFFFF"/>
                </a:solidFill>
              </a:rPr>
              <a:t>сітка С-2</a:t>
            </a:r>
            <a:r>
              <a:rPr lang="en-US" sz="1600" b="0" i="1" dirty="0">
                <a:solidFill>
                  <a:srgbClr val="FFFFFF"/>
                </a:solidFill>
              </a:rPr>
              <a:t> M1:50</a:t>
            </a:r>
            <a:br>
              <a:rPr lang="ru-RU" sz="1600" b="0" i="1" dirty="0"/>
            </a:br>
            <a:endParaRPr lang="ru-RU" sz="1600" b="0" i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24E8D2-EA25-E5CB-313D-F9216C79D8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87" y="869972"/>
            <a:ext cx="8395625" cy="5988028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D5B9BD-2496-6B39-A52B-9F04810F01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2B23C0-F9A9-4793-16A7-47A42387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30" y="56282"/>
            <a:ext cx="9144000" cy="1052736"/>
          </a:xfrm>
        </p:spPr>
        <p:txBody>
          <a:bodyPr>
            <a:noAutofit/>
          </a:bodyPr>
          <a:lstStyle/>
          <a:p>
            <a:r>
              <a:rPr lang="uk-UA" sz="1800" i="1" dirty="0">
                <a:solidFill>
                  <a:srgbClr val="FF0000"/>
                </a:solidFill>
                <a:effectLst/>
                <a:latin typeface="ISOCPEUR" pitchFamily="34" charset="0"/>
                <a:cs typeface="Times New Roman" pitchFamily="18" charset="0"/>
              </a:rPr>
              <a:t>Лист 2 </a:t>
            </a:r>
            <a:r>
              <a:rPr lang="en-US" sz="1800" i="1" dirty="0">
                <a:solidFill>
                  <a:srgbClr val="FF0000"/>
                </a:solidFill>
                <a:effectLst/>
                <a:latin typeface="ISOCPEUR" pitchFamily="34" charset="0"/>
                <a:cs typeface="Times New Roman" pitchFamily="18" charset="0"/>
              </a:rPr>
              <a:t>(</a:t>
            </a:r>
            <a:r>
              <a:rPr lang="uk-UA" sz="1800" i="1" dirty="0">
                <a:solidFill>
                  <a:srgbClr val="FF0000"/>
                </a:solidFill>
                <a:effectLst/>
                <a:latin typeface="ISOCPEUR" pitchFamily="34" charset="0"/>
                <a:cs typeface="Times New Roman" pitchFamily="18" charset="0"/>
              </a:rPr>
              <a:t>частина) </a:t>
            </a:r>
            <a:r>
              <a:rPr lang="ru-RU" sz="1600" b="0" i="1" dirty="0"/>
              <a:t>Схема </a:t>
            </a:r>
            <a:r>
              <a:rPr lang="ru-RU" sz="1600" b="0" i="1" dirty="0" err="1"/>
              <a:t>армування</a:t>
            </a:r>
            <a:r>
              <a:rPr lang="ru-RU" sz="1600" b="0" i="1" dirty="0"/>
              <a:t> </a:t>
            </a:r>
            <a:r>
              <a:rPr lang="ru-RU" sz="1600" b="0" i="1" dirty="0" err="1"/>
              <a:t>плити</a:t>
            </a:r>
            <a:r>
              <a:rPr lang="ru-RU" sz="1600" b="0" i="1" dirty="0"/>
              <a:t> </a:t>
            </a:r>
            <a:r>
              <a:rPr lang="ru-RU" sz="1600" b="0" i="1" dirty="0" err="1"/>
              <a:t>перекриття</a:t>
            </a:r>
            <a:r>
              <a:rPr lang="ru-RU" sz="1600" b="0" i="1" dirty="0"/>
              <a:t> ПМ-1 на </a:t>
            </a:r>
            <a:r>
              <a:rPr lang="ru-RU" sz="1600" b="0" i="1" dirty="0" err="1"/>
              <a:t>відм</a:t>
            </a:r>
            <a:r>
              <a:rPr lang="ru-RU" sz="1600" b="0" i="1" dirty="0"/>
              <a:t>. +3,400 М1:200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53DFF7E-51A3-095E-4156-0884F36925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1771"/>
            <a:ext cx="9144000" cy="4034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59924"/>
      </p:ext>
    </p:extLst>
  </p:cSld>
  <p:clrMapOvr>
    <a:masterClrMapping/>
  </p:clrMapOvr>
  <p:transition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rmAutofit fontScale="90000"/>
          </a:bodyPr>
          <a:lstStyle/>
          <a:p>
            <a:r>
              <a:rPr lang="uk-UA" sz="2000" i="1" dirty="0">
                <a:solidFill>
                  <a:srgbClr val="FF0000"/>
                </a:solidFill>
                <a:latin typeface="ISOCPEUR" pitchFamily="34" charset="0"/>
                <a:cs typeface="Times New Roman" pitchFamily="18" charset="0"/>
              </a:rPr>
              <a:t>Лист 3 </a:t>
            </a:r>
            <a:r>
              <a:rPr lang="uk-UA" sz="1800" i="1" dirty="0">
                <a:solidFill>
                  <a:srgbClr val="FF0000"/>
                </a:solidFill>
                <a:cs typeface="Times New Roman" pitchFamily="18" charset="0"/>
              </a:rPr>
              <a:t>Конструктивні рішення: залізобетонні конструкції. </a:t>
            </a:r>
            <a:r>
              <a:rPr lang="ru-RU" sz="1800" b="0" i="1" u="none" strike="noStrike" baseline="0" dirty="0" err="1">
                <a:solidFill>
                  <a:srgbClr val="FFFFFF"/>
                </a:solidFill>
              </a:rPr>
              <a:t>Опалубочний</a:t>
            </a:r>
            <a:r>
              <a:rPr lang="ru-RU" sz="1800" b="0" i="1" u="none" strike="noStrike" baseline="0" dirty="0">
                <a:solidFill>
                  <a:srgbClr val="FFFFFF"/>
                </a:solidFill>
              </a:rPr>
              <a:t> план М 1:200, Схема </a:t>
            </a:r>
            <a:r>
              <a:rPr lang="ru-RU" sz="1800" b="0" i="1" u="none" strike="noStrike" baseline="0" dirty="0" err="1">
                <a:solidFill>
                  <a:srgbClr val="FFFFFF"/>
                </a:solidFill>
              </a:rPr>
              <a:t>розташування</a:t>
            </a:r>
            <a:r>
              <a:rPr lang="ru-RU" sz="1800" b="0" i="1" u="none" strike="noStrike" baseline="0" dirty="0">
                <a:solidFill>
                  <a:srgbClr val="FFFFFF"/>
                </a:solidFill>
              </a:rPr>
              <a:t> </a:t>
            </a:r>
            <a:r>
              <a:rPr lang="ru-RU" sz="1800" b="0" i="1" u="none" strike="noStrike" baseline="0" dirty="0" err="1">
                <a:solidFill>
                  <a:srgbClr val="FFFFFF"/>
                </a:solidFill>
              </a:rPr>
              <a:t>перекриття</a:t>
            </a:r>
            <a:r>
              <a:rPr lang="ru-RU" sz="1800" b="0" i="1" u="none" strike="noStrike" baseline="0" dirty="0">
                <a:solidFill>
                  <a:srgbClr val="FFFFFF"/>
                </a:solidFill>
              </a:rPr>
              <a:t> та колон М1:100, </a:t>
            </a:r>
            <a:r>
              <a:rPr lang="ru-RU" sz="1800" b="0" i="1" u="none" strike="noStrike" baseline="0" dirty="0" err="1">
                <a:solidFill>
                  <a:srgbClr val="FFFFFF"/>
                </a:solidFill>
              </a:rPr>
              <a:t>Вузол</a:t>
            </a:r>
            <a:r>
              <a:rPr lang="ru-RU" sz="1800" b="0" i="1" u="none" strike="noStrike" baseline="0" dirty="0">
                <a:solidFill>
                  <a:srgbClr val="FFFFFF"/>
                </a:solidFill>
              </a:rPr>
              <a:t> 2 М1:20, </a:t>
            </a:r>
            <a:r>
              <a:rPr lang="ru-RU" sz="1800" b="0" i="1" u="none" strike="noStrike" baseline="0" dirty="0" err="1">
                <a:solidFill>
                  <a:srgbClr val="FFFFFF"/>
                </a:solidFill>
              </a:rPr>
              <a:t>Вузол</a:t>
            </a:r>
            <a:r>
              <a:rPr lang="ru-RU" sz="1800" b="0" i="1" u="none" strike="noStrike" baseline="0" dirty="0">
                <a:solidFill>
                  <a:srgbClr val="FFFFFF"/>
                </a:solidFill>
              </a:rPr>
              <a:t> 3 M1:10, </a:t>
            </a:r>
            <a:r>
              <a:rPr lang="ru-RU" sz="1800" b="0" i="1" u="none" strike="noStrike" baseline="0" dirty="0" err="1">
                <a:solidFill>
                  <a:srgbClr val="FFFFFF"/>
                </a:solidFill>
              </a:rPr>
              <a:t>Вузол</a:t>
            </a:r>
            <a:r>
              <a:rPr lang="ru-RU" sz="1800" b="0" i="1" u="none" strike="noStrike" baseline="0" dirty="0">
                <a:solidFill>
                  <a:srgbClr val="FFFFFF"/>
                </a:solidFill>
              </a:rPr>
              <a:t> 4 M1:10, </a:t>
            </a:r>
            <a:r>
              <a:rPr lang="ru-RU" sz="1800" b="0" i="1" u="none" strike="noStrike" baseline="0" dirty="0" err="1">
                <a:solidFill>
                  <a:srgbClr val="FFFFFF"/>
                </a:solidFill>
              </a:rPr>
              <a:t>Вузол</a:t>
            </a:r>
            <a:r>
              <a:rPr lang="ru-RU" sz="1800" b="0" i="1" u="none" strike="noStrike" baseline="0" dirty="0">
                <a:solidFill>
                  <a:srgbClr val="FFFFFF"/>
                </a:solidFill>
              </a:rPr>
              <a:t> 5 M1:10, </a:t>
            </a:r>
            <a:r>
              <a:rPr lang="ru-RU" sz="1800" b="0" i="1" u="none" strike="noStrike" baseline="0" dirty="0" err="1">
                <a:solidFill>
                  <a:srgbClr val="FFFFFF"/>
                </a:solidFill>
              </a:rPr>
              <a:t>Розріз</a:t>
            </a:r>
            <a:r>
              <a:rPr lang="ru-RU" sz="1800" b="0" i="1" u="none" strike="noStrike" baseline="0" dirty="0">
                <a:solidFill>
                  <a:srgbClr val="FFFFFF"/>
                </a:solidFill>
              </a:rPr>
              <a:t> 3-3 М1:10</a:t>
            </a:r>
            <a:br>
              <a:rPr lang="ru-RU" sz="1800" b="0" i="0" u="none" strike="noStrike" baseline="0" dirty="0">
                <a:solidFill>
                  <a:srgbClr val="FFFFFF"/>
                </a:solidFill>
              </a:rPr>
            </a:br>
            <a:br>
              <a:rPr lang="ru-RU" sz="1600" b="0" i="1" dirty="0"/>
            </a:br>
            <a:endParaRPr lang="ru-RU" sz="1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C440941-91C8-B46D-7AA1-BC67578617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64704"/>
            <a:ext cx="8548918" cy="6093296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1583DB-E55D-316A-2E32-46F976F505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2A1A87-CEA9-4C82-7B89-9F565E9B2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9792" y="117195"/>
            <a:ext cx="9144000" cy="1196752"/>
          </a:xfrm>
        </p:spPr>
        <p:txBody>
          <a:bodyPr>
            <a:normAutofit/>
          </a:bodyPr>
          <a:lstStyle/>
          <a:p>
            <a:r>
              <a:rPr lang="uk-UA" sz="2000" i="1" dirty="0">
                <a:solidFill>
                  <a:srgbClr val="FF0000"/>
                </a:solidFill>
                <a:latin typeface="ISOCPEUR" pitchFamily="34" charset="0"/>
                <a:cs typeface="Times New Roman" pitchFamily="18" charset="0"/>
              </a:rPr>
              <a:t>Лист </a:t>
            </a:r>
            <a:r>
              <a:rPr lang="uk-UA" sz="1800" i="1" dirty="0">
                <a:solidFill>
                  <a:srgbClr val="FF0000"/>
                </a:solidFill>
                <a:latin typeface="ISOCPEUR" pitchFamily="34" charset="0"/>
                <a:cs typeface="Times New Roman" pitchFamily="18" charset="0"/>
              </a:rPr>
              <a:t>(частина) </a:t>
            </a:r>
            <a:r>
              <a:rPr lang="ru-RU" sz="1800" b="0" i="1" u="none" strike="noStrike" baseline="0" dirty="0" err="1">
                <a:solidFill>
                  <a:srgbClr val="FFFFFF"/>
                </a:solidFill>
              </a:rPr>
              <a:t>Вузол</a:t>
            </a:r>
            <a:r>
              <a:rPr lang="ru-RU" sz="1800" b="0" i="1" u="none" strike="noStrike" baseline="0" dirty="0">
                <a:solidFill>
                  <a:srgbClr val="FFFFFF"/>
                </a:solidFill>
              </a:rPr>
              <a:t> 2 М1:20</a:t>
            </a:r>
            <a:br>
              <a:rPr lang="ru-RU" sz="1800" b="0" i="0" u="none" strike="noStrike" baseline="0" dirty="0">
                <a:solidFill>
                  <a:srgbClr val="FFFFFF"/>
                </a:solidFill>
              </a:rPr>
            </a:br>
            <a:br>
              <a:rPr lang="ru-RU" sz="1600" b="0" i="1" dirty="0"/>
            </a:br>
            <a:endParaRPr lang="ru-RU" sz="1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344C6D7-E86D-CF3B-ECE2-10EC24090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7833" y="764704"/>
            <a:ext cx="4742439" cy="5963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407821"/>
      </p:ext>
    </p:extLst>
  </p:cSld>
  <p:clrMapOvr>
    <a:masterClrMapping/>
  </p:clrMapOvr>
  <p:transition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476672"/>
            <a:ext cx="9144000" cy="836712"/>
          </a:xfrm>
        </p:spPr>
        <p:txBody>
          <a:bodyPr>
            <a:noAutofit/>
          </a:bodyPr>
          <a:lstStyle/>
          <a:p>
            <a:pPr algn="ctr"/>
            <a:r>
              <a:rPr lang="uk-UA" sz="1400" i="1" dirty="0">
                <a:solidFill>
                  <a:srgbClr val="FF0000"/>
                </a:solidFill>
                <a:cs typeface="Times New Roman" pitchFamily="18" charset="0"/>
              </a:rPr>
              <a:t>Лист 4 Конструктивні рішення: залізобетонні конструкції</a:t>
            </a:r>
            <a:r>
              <a:rPr lang="en-US" sz="1400" i="1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uk-UA" sz="1400" i="1" dirty="0">
                <a:solidFill>
                  <a:srgbClr val="FF0000"/>
                </a:solidFill>
                <a:cs typeface="Times New Roman" pitchFamily="18" charset="0"/>
              </a:rPr>
              <a:t>й основи і фундаменти.  ЗБК - </a:t>
            </a:r>
            <a:r>
              <a:rPr lang="ru-RU" sz="1400" b="0" i="0" u="none" strike="noStrike" baseline="0" dirty="0">
                <a:latin typeface="Arial" panose="020B0604020202020204" pitchFamily="34" charset="0"/>
              </a:rPr>
              <a:t>Колона </a:t>
            </a:r>
            <a:r>
              <a:rPr lang="ru-RU" sz="1400" b="0" i="0" u="none" strike="noStrike" baseline="0" dirty="0" err="1">
                <a:latin typeface="Arial" panose="020B0604020202020204" pitchFamily="34" charset="0"/>
              </a:rPr>
              <a:t>бомбосховища</a:t>
            </a:r>
            <a:r>
              <a:rPr lang="ru-RU" sz="1400" b="0" i="0" u="none" strike="noStrike" baseline="0" dirty="0">
                <a:latin typeface="Arial" panose="020B0604020202020204" pitchFamily="34" charset="0"/>
              </a:rPr>
              <a:t> КМ-1 М1:50, Колона </a:t>
            </a:r>
            <a:r>
              <a:rPr lang="ru-RU" sz="1400" b="0" i="0" u="none" strike="noStrike" baseline="0" dirty="0" err="1">
                <a:latin typeface="Arial" panose="020B0604020202020204" pitchFamily="34" charset="0"/>
              </a:rPr>
              <a:t>першого</a:t>
            </a:r>
            <a:r>
              <a:rPr lang="ru-RU" sz="1400" b="0" i="0" u="none" strike="noStrike" baseline="0" dirty="0">
                <a:latin typeface="Arial" panose="020B0604020202020204" pitchFamily="34" charset="0"/>
              </a:rPr>
              <a:t> поверху КМ-2 М1:50, Колона типового поверху КМ-3 М1:50, Колона </a:t>
            </a:r>
            <a:r>
              <a:rPr lang="ru-RU" sz="1400" b="0" i="0" u="none" strike="noStrike" baseline="0" dirty="0" err="1">
                <a:latin typeface="Arial" panose="020B0604020202020204" pitchFamily="34" charset="0"/>
              </a:rPr>
              <a:t>технічного</a:t>
            </a:r>
            <a:r>
              <a:rPr lang="ru-RU" sz="1400" b="0" i="0" u="none" strike="noStrike" baseline="0" dirty="0">
                <a:latin typeface="Arial" panose="020B0604020202020204" pitchFamily="34" charset="0"/>
              </a:rPr>
              <a:t> поверху КМ-4 М1:50, </a:t>
            </a:r>
            <a:r>
              <a:rPr lang="uk-UA" sz="1400" b="0" i="1" u="none" strike="noStrike" baseline="0" dirty="0" err="1">
                <a:solidFill>
                  <a:srgbClr val="FF0000"/>
                </a:solidFill>
                <a:latin typeface="Arial" panose="020B0604020202020204" pitchFamily="34" charset="0"/>
                <a:cs typeface="Times New Roman" pitchFamily="18" charset="0"/>
              </a:rPr>
              <a:t>О</a:t>
            </a:r>
            <a:r>
              <a:rPr lang="uk-UA" sz="1400" b="0" i="1" dirty="0" err="1">
                <a:solidFill>
                  <a:srgbClr val="FF0000"/>
                </a:solidFill>
                <a:latin typeface="Arial" panose="020B0604020202020204" pitchFamily="34" charset="0"/>
                <a:cs typeface="Times New Roman" pitchFamily="18" charset="0"/>
              </a:rPr>
              <a:t>іФ</a:t>
            </a:r>
            <a:r>
              <a:rPr lang="uk-UA" sz="1400" i="1" dirty="0">
                <a:solidFill>
                  <a:srgbClr val="FF0000"/>
                </a:solidFill>
                <a:cs typeface="Times New Roman" pitchFamily="18" charset="0"/>
              </a:rPr>
              <a:t> - </a:t>
            </a:r>
            <a:r>
              <a:rPr lang="uk-UA" sz="1400" b="0" i="0" u="none" strike="noStrike" baseline="0" dirty="0">
                <a:latin typeface="Arial" panose="020B0604020202020204" pitchFamily="34" charset="0"/>
              </a:rPr>
              <a:t>Схема розташування </a:t>
            </a:r>
            <a:r>
              <a:rPr lang="uk-UA" sz="1400" b="0" i="0" u="none" strike="noStrike" baseline="0" dirty="0" err="1">
                <a:latin typeface="Arial" panose="020B0604020202020204" pitchFamily="34" charset="0"/>
              </a:rPr>
              <a:t>буронабивних</a:t>
            </a:r>
            <a:r>
              <a:rPr lang="uk-UA" sz="1400" b="0" i="0" u="none" strike="noStrike" baseline="0" dirty="0">
                <a:latin typeface="Arial" panose="020B0604020202020204" pitchFamily="34" charset="0"/>
              </a:rPr>
              <a:t> паль М 1:500, Схема розташування ростверків М 1:500, РП-1 Переріз 1-1 </a:t>
            </a:r>
            <a:r>
              <a:rPr lang="af-ZA" sz="1400" b="0" i="0" u="none" strike="noStrike" baseline="0" dirty="0">
                <a:latin typeface="Arial" panose="020B0604020202020204" pitchFamily="34" charset="0"/>
              </a:rPr>
              <a:t>M1:50, </a:t>
            </a:r>
            <a:r>
              <a:rPr lang="uk-UA" sz="1400" b="0" i="0" u="none" strike="noStrike" baseline="0" dirty="0">
                <a:latin typeface="Arial" panose="020B0604020202020204" pitchFamily="34" charset="0"/>
              </a:rPr>
              <a:t>С-1 </a:t>
            </a:r>
            <a:r>
              <a:rPr lang="af-ZA" sz="1400" b="0" i="0" u="none" strike="noStrike" baseline="0" dirty="0">
                <a:latin typeface="Arial" panose="020B0604020202020204" pitchFamily="34" charset="0"/>
              </a:rPr>
              <a:t>M1:100, </a:t>
            </a:r>
            <a:r>
              <a:rPr lang="uk-UA" sz="1400" b="0" i="0" u="none" strike="noStrike" baseline="0" dirty="0">
                <a:latin typeface="Arial" panose="020B0604020202020204" pitchFamily="34" charset="0"/>
              </a:rPr>
              <a:t>Геологічний розріз </a:t>
            </a:r>
            <a:r>
              <a:rPr lang="af-ZA" sz="1400" b="0" i="0" u="none" strike="noStrike" baseline="0" dirty="0">
                <a:latin typeface="Arial" panose="020B0604020202020204" pitchFamily="34" charset="0"/>
              </a:rPr>
              <a:t>M1:200, </a:t>
            </a:r>
            <a:r>
              <a:rPr lang="uk-UA" sz="1400" b="0" i="0" u="none" strike="noStrike" baseline="0" dirty="0">
                <a:latin typeface="Arial" panose="020B0604020202020204" pitchFamily="34" charset="0"/>
              </a:rPr>
              <a:t>План будівельного майданчика М 1:1000</a:t>
            </a:r>
            <a:br>
              <a:rPr lang="uk-UA" sz="14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br>
              <a:rPr lang="ru-RU" sz="14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br>
              <a:rPr lang="ru-RU" sz="1400" b="0" i="1" dirty="0"/>
            </a:br>
            <a:endParaRPr lang="ru-RU" sz="1400" i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51121D2-E486-3D57-5865-7FBDAF939B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96" y="908720"/>
            <a:ext cx="8367520" cy="5949280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5DCAAB5-FE1E-1F3A-F74A-49520E5690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692696"/>
            <a:ext cx="3692371" cy="616530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E67F51AC-BC28-D691-59A3-FF25A5E99419}"/>
              </a:ext>
            </a:extLst>
          </p:cNvPr>
          <p:cNvSpPr txBox="1">
            <a:spLocks/>
          </p:cNvSpPr>
          <p:nvPr/>
        </p:nvSpPr>
        <p:spPr>
          <a:xfrm>
            <a:off x="395536" y="274340"/>
            <a:ext cx="9144000" cy="83671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uk-UA" sz="1400" i="1" dirty="0">
                <a:solidFill>
                  <a:srgbClr val="FF0000"/>
                </a:solidFill>
                <a:cs typeface="Times New Roman" pitchFamily="18" charset="0"/>
              </a:rPr>
              <a:t>Лист 4 (частина)  </a:t>
            </a:r>
            <a:r>
              <a:rPr lang="ru-RU" sz="1400" b="0" dirty="0">
                <a:latin typeface="Arial" panose="020B0604020202020204" pitchFamily="34" charset="0"/>
              </a:rPr>
              <a:t>Колона </a:t>
            </a:r>
            <a:r>
              <a:rPr lang="ru-RU" sz="1400" b="0" dirty="0" err="1">
                <a:latin typeface="Arial" panose="020B0604020202020204" pitchFamily="34" charset="0"/>
              </a:rPr>
              <a:t>бомбосховища</a:t>
            </a:r>
            <a:r>
              <a:rPr lang="ru-RU" sz="1400" b="0" dirty="0">
                <a:latin typeface="Arial" panose="020B0604020202020204" pitchFamily="34" charset="0"/>
              </a:rPr>
              <a:t> КМ-1 М1:50</a:t>
            </a:r>
            <a:br>
              <a:rPr lang="ru-RU" sz="1400" b="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br>
              <a:rPr lang="ru-RU" sz="1400" b="0" i="1" dirty="0"/>
            </a:br>
            <a:endParaRPr lang="ru-RU" sz="1400" i="1" dirty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918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2007</TotalTime>
  <Words>502</Words>
  <Application>Microsoft Office PowerPoint</Application>
  <PresentationFormat>Екран (4:3)</PresentationFormat>
  <Paragraphs>19</Paragraphs>
  <Slides>19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19</vt:i4>
      </vt:variant>
    </vt:vector>
  </HeadingPairs>
  <TitlesOfParts>
    <vt:vector size="27" baseType="lpstr">
      <vt:lpstr>Arial</vt:lpstr>
      <vt:lpstr>ISOCPEUR</vt:lpstr>
      <vt:lpstr>Lucida Sans Unicode</vt:lpstr>
      <vt:lpstr>Times New Roman</vt:lpstr>
      <vt:lpstr>Verdana</vt:lpstr>
      <vt:lpstr>Wingdings 2</vt:lpstr>
      <vt:lpstr>Wingdings 3</vt:lpstr>
      <vt:lpstr>Открытая</vt:lpstr>
      <vt:lpstr>Київський національний університет будівництва та архітектури Будівельний факультет Кафедра залізобетонних та кам’яних конструкцій  Освітній рівень - магістр Презентація до кваліфікаційної роботи магістра   на тему: «Багатоповерховий житловий будинок в м. Київ»                                                 Виконав: студент групи ПЦБм-23-ЗБК                                                                                       Бодак В. Ю.                                                        Науковий керівник: к.т.н., доц.                                                                                Доброхлоп М. І.   Київ 2024</vt:lpstr>
      <vt:lpstr>Лист 1 Архітектурно-планувальні рішення. Фасад в осях 1-11 М1:200, План на відм. +0,000 М1:200, План типового поверху М1:200, Розріз 1-1 М1:200, План покрівлі М1:200 </vt:lpstr>
      <vt:lpstr>Лист 1 (частина) План типового поверху М1:200</vt:lpstr>
      <vt:lpstr>Лист 2 Конструктивні рішення: залізобетонні конструкції. План несучих елементів каркасу типового поверху М 1:200, Схема армування плити перекриття ПМ-1 на відм. +3,400 М1:200, Розріз 1-1 M1:10, Вузол 1 М1:10, Розріз 2-2 M1:25,  сітка С-2 M1:50 </vt:lpstr>
      <vt:lpstr>Лист 2 (частина) Схема армування плити перекриття ПМ-1 на відм. +3,400 М1:200</vt:lpstr>
      <vt:lpstr>Лист 3 Конструктивні рішення: залізобетонні конструкції. Опалубочний план М 1:200, Схема розташування перекриття та колон М1:100, Вузол 2 М1:20, Вузол 3 M1:10, Вузол 4 M1:10, Вузол 5 M1:10, Розріз 3-3 М1:10  </vt:lpstr>
      <vt:lpstr>Лист (частина) Вузол 2 М1:20  </vt:lpstr>
      <vt:lpstr>Лист 4 Конструктивні рішення: залізобетонні конструкції й основи і фундаменти.  ЗБК - Колона бомбосховища КМ-1 М1:50, Колона першого поверху КМ-2 М1:50, Колона типового поверху КМ-3 М1:50, Колона технічного поверху КМ-4 М1:50, ОіФ - Схема розташування буронабивних паль М 1:500, Схема розташування ростверків М 1:500, РП-1 Переріз 1-1 M1:50, С-1 M1:100, Геологічний розріз M1:200, План будівельного майданчика М 1:1000   </vt:lpstr>
      <vt:lpstr>Презентація PowerPoint</vt:lpstr>
      <vt:lpstr>Презентація PowerPoint</vt:lpstr>
      <vt:lpstr>Лист 5 Будгенплан. Будгенплан М 1:200, ТЕП, Експлікація будівель і споруд</vt:lpstr>
      <vt:lpstr>Лист 6  Будгенплан.  Будгенплан М 1:200, ТЕП,  Експлікація будівель і споруд</vt:lpstr>
      <vt:lpstr>Лист 7 Науково-дослідна частина. Дослідження зменшення матеріалоємності плити перекриття внаслідок заміни класу бетону з С20/25 на С32/40 з мікрокремнеземом </vt:lpstr>
      <vt:lpstr>Лист 8 Науково-дослідна частина. Дослідження зменшення матеріалоємності плити перекриття внаслідок заміни класу бетону з С20/25 на С32/40 з мікрокремнеземом </vt:lpstr>
      <vt:lpstr>Лист 9 Науково-дослідна частина. Дослідження зменшення матеріалоємності плити перекриття внаслідок заміни класу бетону з С20/25 на С32/40 з мікрокремнеземом </vt:lpstr>
      <vt:lpstr>Лист 10 Науково-дослідна частина. Дослідження зменшення матеріалоємності плити перекриття внаслідок заміни класу бетону з С20/25 на С32/40 з мікрокремнеземом </vt:lpstr>
      <vt:lpstr>Лист 11 Науково-дослідна частина. Дослідження зменшення матеріалоємності плити перекриття внаслідок заміни класу бетону з С20/25 на С32/40 з мікрокремнеземом </vt:lpstr>
      <vt:lpstr>Лист 12 Науково-дослідна частина. Дослідження зменшення матеріалоємності плити перекриття внаслідок заміни класу бетону з С20/25 на С32/40 з мікрокремнеземом 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до дипломної роботи на тему: «Воопостачання міста з різним ступнем благоустрою житлової забудови»                        Виконав: Заглада М.В.  Науковий керівний:Хомутецька Т.П. Київ-2020</dc:title>
  <dc:creator>MaxON</dc:creator>
  <cp:lastModifiedBy>admin</cp:lastModifiedBy>
  <cp:revision>71</cp:revision>
  <dcterms:created xsi:type="dcterms:W3CDTF">2020-06-13T08:16:42Z</dcterms:created>
  <dcterms:modified xsi:type="dcterms:W3CDTF">2024-12-19T15:26:02Z</dcterms:modified>
</cp:coreProperties>
</file>