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</p:sldIdLst>
  <p:sldSz cx="15119350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5" d="100"/>
          <a:sy n="55" d="100"/>
        </p:scale>
        <p:origin x="1238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1749795"/>
            <a:ext cx="12851448" cy="3722335"/>
          </a:xfrm>
        </p:spPr>
        <p:txBody>
          <a:bodyPr anchor="b"/>
          <a:lstStyle>
            <a:lvl1pPr algn="ctr">
              <a:defRPr sz="9354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5615678"/>
            <a:ext cx="11339513" cy="2581379"/>
          </a:xfrm>
        </p:spPr>
        <p:txBody>
          <a:bodyPr/>
          <a:lstStyle>
            <a:lvl1pPr marL="0" indent="0" algn="ctr">
              <a:buNone/>
              <a:defRPr sz="3742"/>
            </a:lvl1pPr>
            <a:lvl2pPr marL="712775" indent="0" algn="ctr">
              <a:buNone/>
              <a:defRPr sz="3118"/>
            </a:lvl2pPr>
            <a:lvl3pPr marL="1425550" indent="0" algn="ctr">
              <a:buNone/>
              <a:defRPr sz="2806"/>
            </a:lvl3pPr>
            <a:lvl4pPr marL="2138324" indent="0" algn="ctr">
              <a:buNone/>
              <a:defRPr sz="2494"/>
            </a:lvl4pPr>
            <a:lvl5pPr marL="2851099" indent="0" algn="ctr">
              <a:buNone/>
              <a:defRPr sz="2494"/>
            </a:lvl5pPr>
            <a:lvl6pPr marL="3563874" indent="0" algn="ctr">
              <a:buNone/>
              <a:defRPr sz="2494"/>
            </a:lvl6pPr>
            <a:lvl7pPr marL="4276649" indent="0" algn="ctr">
              <a:buNone/>
              <a:defRPr sz="2494"/>
            </a:lvl7pPr>
            <a:lvl8pPr marL="4989424" indent="0" algn="ctr">
              <a:buNone/>
              <a:defRPr sz="2494"/>
            </a:lvl8pPr>
            <a:lvl9pPr marL="5702198" indent="0" algn="ctr">
              <a:buNone/>
              <a:defRPr sz="2494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459FB-30EA-47E5-9191-09AC25F16DD1}" type="datetimeFigureOut">
              <a:rPr lang="uk-UA" smtClean="0"/>
              <a:t>19.12.2024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C9492-4461-4823-A4D4-BFBE1E18D9CD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74268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459FB-30EA-47E5-9191-09AC25F16DD1}" type="datetimeFigureOut">
              <a:rPr lang="uk-UA" smtClean="0"/>
              <a:t>19.12.2024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C9492-4461-4823-A4D4-BFBE1E18D9CD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70050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569240"/>
            <a:ext cx="3260110" cy="9060817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6" y="569240"/>
            <a:ext cx="9591338" cy="9060817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459FB-30EA-47E5-9191-09AC25F16DD1}" type="datetimeFigureOut">
              <a:rPr lang="uk-UA" smtClean="0"/>
              <a:t>19.12.2024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C9492-4461-4823-A4D4-BFBE1E18D9CD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78364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459FB-30EA-47E5-9191-09AC25F16DD1}" type="datetimeFigureOut">
              <a:rPr lang="uk-UA" smtClean="0"/>
              <a:t>19.12.2024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C9492-4461-4823-A4D4-BFBE1E18D9CD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66710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2665532"/>
            <a:ext cx="13040439" cy="4447496"/>
          </a:xfrm>
        </p:spPr>
        <p:txBody>
          <a:bodyPr anchor="b"/>
          <a:lstStyle>
            <a:lvl1pPr>
              <a:defRPr sz="9354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7155103"/>
            <a:ext cx="13040439" cy="2338833"/>
          </a:xfrm>
        </p:spPr>
        <p:txBody>
          <a:bodyPr/>
          <a:lstStyle>
            <a:lvl1pPr marL="0" indent="0">
              <a:buNone/>
              <a:defRPr sz="3742">
                <a:solidFill>
                  <a:schemeClr val="tx1"/>
                </a:solidFill>
              </a:defRPr>
            </a:lvl1pPr>
            <a:lvl2pPr marL="712775" indent="0">
              <a:buNone/>
              <a:defRPr sz="3118">
                <a:solidFill>
                  <a:schemeClr val="tx1">
                    <a:tint val="75000"/>
                  </a:schemeClr>
                </a:solidFill>
              </a:defRPr>
            </a:lvl2pPr>
            <a:lvl3pPr marL="1425550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3pPr>
            <a:lvl4pPr marL="21383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4pPr>
            <a:lvl5pPr marL="285109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5pPr>
            <a:lvl6pPr marL="356387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6pPr>
            <a:lvl7pPr marL="427664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7pPr>
            <a:lvl8pPr marL="49894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8pPr>
            <a:lvl9pPr marL="5702198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459FB-30EA-47E5-9191-09AC25F16DD1}" type="datetimeFigureOut">
              <a:rPr lang="uk-UA" smtClean="0"/>
              <a:t>19.12.2024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C9492-4461-4823-A4D4-BFBE1E18D9CD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42371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2846200"/>
            <a:ext cx="6425724" cy="6783857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2846200"/>
            <a:ext cx="6425724" cy="6783857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459FB-30EA-47E5-9191-09AC25F16DD1}" type="datetimeFigureOut">
              <a:rPr lang="uk-UA" smtClean="0"/>
              <a:t>19.12.2024</a:t>
            </a:fld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C9492-4461-4823-A4D4-BFBE1E18D9CD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38792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569242"/>
            <a:ext cx="13040439" cy="206659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2620980"/>
            <a:ext cx="63961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3905482"/>
            <a:ext cx="6396193" cy="5744375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2" y="2620980"/>
            <a:ext cx="64276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2" y="3905482"/>
            <a:ext cx="6427693" cy="5744375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459FB-30EA-47E5-9191-09AC25F16DD1}" type="datetimeFigureOut">
              <a:rPr lang="uk-UA" smtClean="0"/>
              <a:t>19.12.2024</a:t>
            </a:fld>
            <a:endParaRPr lang="uk-U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C9492-4461-4823-A4D4-BFBE1E18D9CD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5726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459FB-30EA-47E5-9191-09AC25F16DD1}" type="datetimeFigureOut">
              <a:rPr lang="uk-UA" smtClean="0"/>
              <a:t>19.12.2024</a:t>
            </a:fld>
            <a:endParaRPr lang="uk-U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C9492-4461-4823-A4D4-BFBE1E18D9CD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61473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459FB-30EA-47E5-9191-09AC25F16DD1}" type="datetimeFigureOut">
              <a:rPr lang="uk-UA" smtClean="0"/>
              <a:t>19.12.2024</a:t>
            </a:fld>
            <a:endParaRPr lang="uk-U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C9492-4461-4823-A4D4-BFBE1E18D9CD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93495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1539425"/>
            <a:ext cx="7654171" cy="7598117"/>
          </a:xfrm>
        </p:spPr>
        <p:txBody>
          <a:bodyPr/>
          <a:lstStyle>
            <a:lvl1pPr>
              <a:defRPr sz="4989"/>
            </a:lvl1pPr>
            <a:lvl2pPr>
              <a:defRPr sz="4365"/>
            </a:lvl2pPr>
            <a:lvl3pPr>
              <a:defRPr sz="3742"/>
            </a:lvl3pPr>
            <a:lvl4pPr>
              <a:defRPr sz="3118"/>
            </a:lvl4pPr>
            <a:lvl5pPr>
              <a:defRPr sz="3118"/>
            </a:lvl5pPr>
            <a:lvl6pPr>
              <a:defRPr sz="3118"/>
            </a:lvl6pPr>
            <a:lvl7pPr>
              <a:defRPr sz="3118"/>
            </a:lvl7pPr>
            <a:lvl8pPr>
              <a:defRPr sz="3118"/>
            </a:lvl8pPr>
            <a:lvl9pPr>
              <a:defRPr sz="3118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459FB-30EA-47E5-9191-09AC25F16DD1}" type="datetimeFigureOut">
              <a:rPr lang="uk-UA" smtClean="0"/>
              <a:t>19.12.2024</a:t>
            </a:fld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C9492-4461-4823-A4D4-BFBE1E18D9CD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46822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1539425"/>
            <a:ext cx="7654171" cy="7598117"/>
          </a:xfrm>
        </p:spPr>
        <p:txBody>
          <a:bodyPr anchor="t"/>
          <a:lstStyle>
            <a:lvl1pPr marL="0" indent="0">
              <a:buNone/>
              <a:defRPr sz="4989"/>
            </a:lvl1pPr>
            <a:lvl2pPr marL="712775" indent="0">
              <a:buNone/>
              <a:defRPr sz="4365"/>
            </a:lvl2pPr>
            <a:lvl3pPr marL="1425550" indent="0">
              <a:buNone/>
              <a:defRPr sz="3742"/>
            </a:lvl3pPr>
            <a:lvl4pPr marL="2138324" indent="0">
              <a:buNone/>
              <a:defRPr sz="3118"/>
            </a:lvl4pPr>
            <a:lvl5pPr marL="2851099" indent="0">
              <a:buNone/>
              <a:defRPr sz="3118"/>
            </a:lvl5pPr>
            <a:lvl6pPr marL="3563874" indent="0">
              <a:buNone/>
              <a:defRPr sz="3118"/>
            </a:lvl6pPr>
            <a:lvl7pPr marL="4276649" indent="0">
              <a:buNone/>
              <a:defRPr sz="3118"/>
            </a:lvl7pPr>
            <a:lvl8pPr marL="4989424" indent="0">
              <a:buNone/>
              <a:defRPr sz="3118"/>
            </a:lvl8pPr>
            <a:lvl9pPr marL="5702198" indent="0">
              <a:buNone/>
              <a:defRPr sz="3118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459FB-30EA-47E5-9191-09AC25F16DD1}" type="datetimeFigureOut">
              <a:rPr lang="uk-UA" smtClean="0"/>
              <a:t>19.12.2024</a:t>
            </a:fld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C9492-4461-4823-A4D4-BFBE1E18D9CD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58922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2"/>
            <a:ext cx="1304043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0"/>
            <a:ext cx="1304043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0459FB-30EA-47E5-9191-09AC25F16DD1}" type="datetimeFigureOut">
              <a:rPr lang="uk-UA" smtClean="0"/>
              <a:t>19.12.2024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AC9492-4461-4823-A4D4-BFBE1E18D9CD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87732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0E22706-2B5B-4317-BDCC-24D2F8E45BCE}"/>
              </a:ext>
            </a:extLst>
          </p:cNvPr>
          <p:cNvSpPr txBox="1"/>
          <p:nvPr/>
        </p:nvSpPr>
        <p:spPr>
          <a:xfrm>
            <a:off x="1485510" y="663613"/>
            <a:ext cx="12869659" cy="9448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endParaRPr lang="uk-UA" sz="2000" dirty="0">
              <a:latin typeface="ISOCPEUR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КИЇВСЬКИЙ НАЦІОНАЛЬНИЙ УНІВЕРСИТЕТ БУДІВНИЦТВА І АРХІТЕКТУРИ</a:t>
            </a:r>
          </a:p>
          <a:p>
            <a:pPr algn="ctr" fontAlgn="base"/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БУДІВЕЛЬНИЙ ФАУКЛЬТЕТ</a:t>
            </a:r>
          </a:p>
          <a:p>
            <a:pPr algn="ctr" fontAlgn="base"/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КАФЕДРА ЗАЛІЗОБЕТОННИХ ТА КАМ’ЯНИХ КОНСТРУКЦІЙ</a:t>
            </a:r>
          </a:p>
          <a:p>
            <a:pPr algn="ctr" fontAlgn="base"/>
            <a:endParaRPr lang="uk-UA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endParaRPr lang="uk-UA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endParaRPr lang="uk-UA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КВАЛІФІКАЦІЙНА ВИПУСКНА РОБОТА</a:t>
            </a:r>
          </a:p>
          <a:p>
            <a:pPr algn="ctr" fontAlgn="base"/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ЗДОБУВАЧА СТУПЕНЮ ВИЩОЇ ОСВІТИ МАГІСТР</a:t>
            </a:r>
            <a:endParaRPr lang="uk-UA" sz="3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endParaRPr lang="uk-UA" sz="3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endParaRPr lang="uk-UA" sz="3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ТЕМУ: «25-ТИ ПОВЕРХОВА ЖИТЛОВА БУДІВЛЯ</a:t>
            </a:r>
          </a:p>
          <a:p>
            <a:pPr algn="ctr" fontAlgn="base"/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М. ПЕРВОМАЙСЬКИЙ»</a:t>
            </a:r>
          </a:p>
          <a:p>
            <a:pPr algn="ctr" fontAlgn="base"/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uk-UA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Виконав: здобувач </a:t>
            </a:r>
          </a:p>
          <a:p>
            <a:pPr algn="r"/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Передерій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Ю.Р.</a:t>
            </a:r>
          </a:p>
          <a:p>
            <a:pPr algn="r"/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Керівник: </a:t>
            </a: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д.т.н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професор </a:t>
            </a:r>
          </a:p>
          <a:p>
            <a:pPr algn="r"/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Журавський О.Д.</a:t>
            </a:r>
          </a:p>
          <a:p>
            <a:pPr algn="r"/>
            <a:endParaRPr lang="uk-UA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endParaRPr lang="uk-UA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endParaRPr lang="uk-UA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endParaRPr lang="uk-UA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КИЇВ-2024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ВАЛІФІКАЦІЙНИЙ ЦЕНТР ЕНЕРГЕТИЧНИХ АУДИТОРІВ БУДІВЕЛЬ - Київський  національний університет будівництва i архітектури">
            <a:extLst>
              <a:ext uri="{FF2B5EF4-FFF2-40B4-BE49-F238E27FC236}">
                <a16:creationId xmlns:a16="http://schemas.microsoft.com/office/drawing/2014/main" id="{6ED753CF-5FC6-4FA2-A644-1C32AFEE1F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181" y="579460"/>
            <a:ext cx="2315421" cy="231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90525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E8B9398-6615-4720-BAA5-16D01DD31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" y="6561"/>
            <a:ext cx="15118298" cy="1067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2156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2AD8304-5A74-48E9-87A3-EA3183E382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" y="6561"/>
            <a:ext cx="15119109" cy="1067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9602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AAF7F79-D742-4580-B6A4-487DA5150F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" y="6561"/>
            <a:ext cx="15117777" cy="1067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310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48E576B-A2E7-48B2-AA3A-54DB56605A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" y="6561"/>
            <a:ext cx="15117577" cy="1067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7673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0E22706-2B5B-4317-BDCC-24D2F8E45BCE}"/>
              </a:ext>
            </a:extLst>
          </p:cNvPr>
          <p:cNvSpPr txBox="1"/>
          <p:nvPr/>
        </p:nvSpPr>
        <p:spPr>
          <a:xfrm>
            <a:off x="609600" y="663613"/>
            <a:ext cx="13909964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br>
              <a:rPr lang="uk-UA" sz="1600" dirty="0">
                <a:latin typeface="ISOCPEUR" panose="020B0604020202020204" pitchFamily="34" charset="0"/>
              </a:rPr>
            </a:br>
            <a:endParaRPr lang="uk-UA" sz="1600" dirty="0">
              <a:latin typeface="ISOCPEUR" panose="020B0604020202020204" pitchFamily="34" charset="0"/>
            </a:endParaRPr>
          </a:p>
          <a:p>
            <a:pPr algn="ctr" fontAlgn="base"/>
            <a:endParaRPr lang="uk-UA" sz="1600" dirty="0">
              <a:latin typeface="ISOCPEUR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endParaRPr lang="uk-UA" sz="1600" dirty="0">
              <a:latin typeface="ISOCPEUR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endParaRPr lang="uk-UA" sz="1600" dirty="0">
              <a:latin typeface="ISOCPEUR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endParaRPr lang="uk-UA" sz="1600" dirty="0">
              <a:latin typeface="ISOCPEUR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endParaRPr lang="uk-UA" sz="1600" dirty="0">
              <a:latin typeface="ISOCPEUR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endParaRPr lang="uk-UA" sz="1600" dirty="0">
              <a:latin typeface="ISOCPEUR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endParaRPr lang="uk-UA" sz="1600" dirty="0">
              <a:latin typeface="ISOCPEUR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endParaRPr lang="uk-UA" sz="1600" dirty="0">
              <a:latin typeface="ISOCPEUR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endParaRPr lang="uk-UA" sz="1600" dirty="0">
              <a:latin typeface="ISOCPEUR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endParaRPr lang="uk-UA" sz="3600" dirty="0">
              <a:latin typeface="ISOCPEUR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endParaRPr lang="uk-UA" sz="3600" dirty="0">
              <a:latin typeface="ISOCPEUR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endParaRPr lang="uk-UA" sz="3600" dirty="0">
              <a:latin typeface="ISOCPEUR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r>
              <a:rPr lang="uk-UA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</a:p>
          <a:p>
            <a:pPr algn="ctr" fontAlgn="base"/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uk-UA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uk-UA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6297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0E22706-2B5B-4317-BDCC-24D2F8E45BCE}"/>
              </a:ext>
            </a:extLst>
          </p:cNvPr>
          <p:cNvSpPr txBox="1"/>
          <p:nvPr/>
        </p:nvSpPr>
        <p:spPr>
          <a:xfrm>
            <a:off x="845127" y="531386"/>
            <a:ext cx="13474334" cy="9848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endParaRPr lang="uk-UA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Актуальність теми: </a:t>
            </a:r>
          </a:p>
          <a:p>
            <a:pPr algn="just"/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Харківська область активно залучає нові проекти, спрямовані на відбудову та модернізацію житлових і комерційних об'єктів. Зокрема, вже розробляються програми відновлення та розвитку міської інфраструктури, що сприятимуть стабілізації та поступовому економічному відновленню регіону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після завершення бойових дій.</a:t>
            </a:r>
          </a:p>
          <a:p>
            <a:pPr algn="just"/>
            <a:r>
              <a:rPr lang="ru-RU" sz="2400" dirty="0">
                <a:latin typeface="ArialMT"/>
              </a:rPr>
              <a:t>	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Особливістю висотного будівництва проявляються під часу вибору функціонального призначення, об'ємно-планувальних і конструктивних рішень, технології зведення, методи організації виконання робіт та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влаштування надійного укриття.</a:t>
            </a:r>
          </a:p>
          <a:p>
            <a:pPr algn="just"/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Актуальність дослідження:</a:t>
            </a:r>
          </a:p>
          <a:p>
            <a:pPr algn="just"/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	Незважаючи на активний розвиток технологій у світі, застосування таких бетонів в Україні не є поширеним. Головними причинами є відсутність досвіду роботи з такими бетонами та адаптація нормативної бази до нових Європейських та Американських стандартів (Дія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ДБН В.2.6-98:2009 Конструкції будинків і споруд. Бетонні та залізобетонні конструкції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розповсюджується на традиційні бетони і тільки його розвиток передбачається розроблення нормативного документу для класів бетону на стиск вище С50/60). Як результат, потенціал використання високоміцного бетону не є реалізованим. Привернення уваги до цього питання може відкрити нові можливості для підвищення якості будівництва залізобетонних конструкцій.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uk-UA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 дослідження:</a:t>
            </a:r>
          </a:p>
          <a:p>
            <a:pPr algn="just"/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Метою цього дослідження є навести приклади використання високоміцних бетонів, визначити їх склад та передумови отримання, порівняти традиційні та високоміцні бетони (для прикладу буде розглянуто класи С25/30 та С60/70) та зробити аналіз переваг або недоліків в використанні високоміцного бетону для проектування багатоповерхового каркасу.</a:t>
            </a:r>
          </a:p>
          <a:p>
            <a:pPr algn="just"/>
            <a:endParaRPr lang="uk-UA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uk-UA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078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5C3A4F-973E-4E5D-A501-8D7715AE4D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" y="6561"/>
            <a:ext cx="15118505" cy="1067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029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86C0047-35A6-404B-8C34-60594F7201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" y="6561"/>
            <a:ext cx="15118505" cy="1067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573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A19E3D-06DD-4E7D-B8DE-BB9987DEAB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" y="6561"/>
            <a:ext cx="15118505" cy="1067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755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2A861E4-ADDF-4E7B-AD59-9919FBD38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" y="6561"/>
            <a:ext cx="15118505" cy="1067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3943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4652906-B458-4CF6-BA72-BAA92A508F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" y="6561"/>
            <a:ext cx="15118505" cy="1067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224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0AE265E-5D20-4BD6-A5C0-322975BA15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" y="6561"/>
            <a:ext cx="15118505" cy="1067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4652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E334234-5C7A-489D-BA71-21DE27019B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" y="6561"/>
            <a:ext cx="15118505" cy="1067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8378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137</TotalTime>
  <Words>288</Words>
  <Application>Microsoft Office PowerPoint</Application>
  <PresentationFormat>Произвольный</PresentationFormat>
  <Paragraphs>51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Ю П</dc:creator>
  <cp:lastModifiedBy>Ю П</cp:lastModifiedBy>
  <cp:revision>24</cp:revision>
  <dcterms:created xsi:type="dcterms:W3CDTF">2024-11-16T11:32:01Z</dcterms:created>
  <dcterms:modified xsi:type="dcterms:W3CDTF">2024-12-19T15:05:27Z</dcterms:modified>
</cp:coreProperties>
</file>