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3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8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183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942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060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174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742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453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928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205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850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40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A85A0-A17B-46A3-8C7A-EC81947D7CA1}" type="datetimeFigureOut">
              <a:rPr lang="uk-UA" smtClean="0"/>
              <a:t>16.05.2025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B6A60-B097-4DDB-AB56-5E7A0972CF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585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Прийоми формування підземних </a:t>
            </a:r>
            <a:br>
              <a:rPr lang="uk-UA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</a:br>
            <a:r>
              <a:rPr lang="uk-UA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громадських центрів</a:t>
            </a:r>
            <a:r>
              <a:rPr lang="uk-UA" dirty="0">
                <a:latin typeface="Corbel Light" panose="020B0303020204020204" pitchFamily="34" charset="0"/>
              </a:rPr>
              <a:t/>
            </a:r>
            <a:br>
              <a:rPr lang="uk-UA" dirty="0">
                <a:latin typeface="Corbel Light" panose="020B0303020204020204" pitchFamily="34" charset="0"/>
              </a:rPr>
            </a:br>
            <a:endParaRPr lang="uk-UA" dirty="0">
              <a:latin typeface="Corbel Light" panose="020B0303020204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05264"/>
            <a:ext cx="9144000" cy="406896"/>
          </a:xfrm>
        </p:spPr>
        <p:txBody>
          <a:bodyPr/>
          <a:lstStyle/>
          <a:p>
            <a:r>
              <a:rPr lang="uk-UA" sz="1500" b="1" dirty="0">
                <a:solidFill>
                  <a:schemeClr val="tx1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ВИКОНАВ:</a:t>
            </a:r>
            <a:r>
              <a:rPr lang="uk-UA" sz="1500" dirty="0">
                <a:solidFill>
                  <a:schemeClr val="tx1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Студент групи 63-б Гриценко Р.В. </a:t>
            </a:r>
            <a:r>
              <a:rPr lang="uk-UA" sz="1500" b="1" dirty="0">
                <a:solidFill>
                  <a:schemeClr val="tx1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КЕРІВНИКИ:</a:t>
            </a:r>
            <a:r>
              <a:rPr lang="en-US" sz="1500" b="1" dirty="0">
                <a:solidFill>
                  <a:schemeClr val="tx1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500" dirty="0">
                <a:solidFill>
                  <a:schemeClr val="tx1"/>
                </a:solidFill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проф. Юнаков С.Ф., доц. Хараборська Ю.О.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444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12976"/>
            <a:ext cx="2555776" cy="5326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27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Париж</a:t>
            </a:r>
            <a:r>
              <a:rPr lang="uk-UA" sz="27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, </a:t>
            </a:r>
            <a:r>
              <a:rPr lang="uk-UA" sz="27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Франція</a:t>
            </a:r>
          </a:p>
          <a:p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"/>
            <a:ext cx="67247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9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3826768" cy="3024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Місце знаходження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: місто Париж, Франція Рік:1190 останнє доповнення 1989.</a:t>
            </a:r>
          </a:p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Назва: </a:t>
            </a:r>
            <a:r>
              <a:rPr lang="en-US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Le Carrousel du Louvre </a:t>
            </a:r>
            <a:endParaRPr lang="uk-UA" sz="1800" dirty="0">
              <a:latin typeface="Yu Gothic UI Semilight" panose="020B0400000000000000" pitchFamily="34" charset="-128"/>
              <a:ea typeface="Yu Gothic UI Semilight" panose="020B0400000000000000" pitchFamily="34" charset="-128"/>
            </a:endParaRPr>
          </a:p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Передумови: 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У 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XII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столітті Париж потребував укріпленої фортеці для захисту від зовнішніх ворогів, </a:t>
            </a:r>
            <a:r>
              <a:rPr lang="ru-RU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Спочатку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Лувр </a:t>
            </a:r>
            <a:r>
              <a:rPr lang="ru-RU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був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ru-RU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лише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ru-RU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середньовічною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ru-RU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фортецею</a:t>
            </a:r>
            <a:r>
              <a:rPr lang="ru-RU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endParaRPr lang="uk-UA" sz="1800" dirty="0">
              <a:latin typeface="Yu Gothic UI Semilight" panose="020B0400000000000000" pitchFamily="34" charset="-128"/>
              <a:ea typeface="Yu Gothic UI Semilight" panose="020B0400000000000000" pitchFamily="34" charset="-128"/>
            </a:endParaRPr>
          </a:p>
          <a:p>
            <a:endParaRPr lang="uk-UA" dirty="0"/>
          </a:p>
        </p:txBody>
      </p:sp>
      <p:pic>
        <p:nvPicPr>
          <p:cNvPr id="4" name="Рисунок 3" descr="ПАРИЖ - Що цікавого? | Моя Європ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35" y="116632"/>
            <a:ext cx="4392488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35" y="3429000"/>
            <a:ext cx="4392488" cy="33333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172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1.2. Схема впливу факторів на підземні громадські комплекси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80032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4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РОЗДІЛ 2. </a:t>
            </a:r>
            <a:r>
              <a:rPr lang="ru-RU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ТЕОРЕТИЧНІ ЗАСАДИ ФОРМУВАННЯ ПІДЗЕМНИХ ГРОМАДСЬКИХ КОМПЛЕКСІВ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1988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2.1 Методика дослідження підземних громадських комплексів.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80" y="1412776"/>
            <a:ext cx="835664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201265"/>
            <a:ext cx="7772400" cy="1470025"/>
          </a:xfrm>
        </p:spPr>
        <p:txBody>
          <a:bodyPr>
            <a:normAutofit/>
          </a:bodyPr>
          <a:lstStyle/>
          <a:p>
            <a:r>
              <a:rPr lang="uk-UA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2.2. 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.</a:t>
            </a:r>
            <a:r>
              <a:rPr lang="ru-RU" sz="2500" dirty="0" err="1">
                <a:latin typeface="Yu Gothic UI" panose="020B0500000000000000" pitchFamily="34" charset="-128"/>
                <a:ea typeface="Yu Gothic UI" panose="020B0500000000000000" pitchFamily="34" charset="-128"/>
              </a:rPr>
              <a:t>Дослідження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 </a:t>
            </a:r>
            <a:r>
              <a:rPr lang="ru-RU" sz="2500" dirty="0" err="1">
                <a:latin typeface="Yu Gothic UI" panose="020B0500000000000000" pitchFamily="34" charset="-128"/>
                <a:ea typeface="Yu Gothic UI" panose="020B0500000000000000" pitchFamily="34" charset="-128"/>
              </a:rPr>
              <a:t>впливу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 </a:t>
            </a:r>
            <a:r>
              <a:rPr lang="ru-RU" sz="2500" dirty="0" err="1">
                <a:latin typeface="Yu Gothic UI" panose="020B0500000000000000" pitchFamily="34" charset="-128"/>
                <a:ea typeface="Yu Gothic UI" panose="020B0500000000000000" pitchFamily="34" charset="-128"/>
              </a:rPr>
              <a:t>підземного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 </a:t>
            </a:r>
            <a:r>
              <a:rPr lang="ru-RU" sz="2500" dirty="0" err="1">
                <a:latin typeface="Yu Gothic UI" panose="020B0500000000000000" pitchFamily="34" charset="-128"/>
                <a:ea typeface="Yu Gothic UI" panose="020B0500000000000000" pitchFamily="34" charset="-128"/>
              </a:rPr>
              <a:t>будівництва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 на </a:t>
            </a:r>
            <a:r>
              <a:rPr lang="ru-RU" sz="2500" dirty="0" err="1">
                <a:latin typeface="Yu Gothic UI" panose="020B0500000000000000" pitchFamily="34" charset="-128"/>
                <a:ea typeface="Yu Gothic UI" panose="020B0500000000000000" pitchFamily="34" charset="-128"/>
              </a:rPr>
              <a:t>довкілля</a:t>
            </a:r>
            <a:r>
              <a:rPr lang="ru-RU" sz="25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.</a:t>
            </a:r>
            <a:endParaRPr lang="uk-UA" sz="2500" dirty="0">
              <a:latin typeface="Yu Gothic UI" panose="020B0500000000000000" pitchFamily="34" charset="-128"/>
              <a:ea typeface="Yu Gothic UI" panose="020B0500000000000000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74" y="1268760"/>
            <a:ext cx="6048672" cy="537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7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822" y="121196"/>
            <a:ext cx="8229600" cy="1143000"/>
          </a:xfrm>
        </p:spPr>
        <p:txBody>
          <a:bodyPr>
            <a:normAutofit/>
          </a:bodyPr>
          <a:lstStyle/>
          <a:p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2.</a:t>
            </a:r>
            <a:r>
              <a:rPr lang="en-US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3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. Типи класифікацій підземних громадських комплексів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7622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2.3. Типи підземних комплексів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28092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6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2.4. Принципи проектування підземних громадських просторів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741682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4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2.5. Особливості проектування підземних громадських комплексів.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08720"/>
            <a:ext cx="7727441" cy="574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6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Users\grits\Downloads\АРХ 23-3Б Гриценко Роман Віталійович Компоновка Диплому Магістра-сжаты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" y="0"/>
            <a:ext cx="9144000" cy="646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uk-UA" dirty="0"/>
              <a:t>Компоновка</a:t>
            </a:r>
          </a:p>
        </p:txBody>
      </p:sp>
    </p:spTree>
    <p:extLst>
      <p:ext uri="{BB962C8B-B14F-4D97-AF65-F5344CB8AC3E}">
        <p14:creationId xmlns:p14="http://schemas.microsoft.com/office/powerpoint/2010/main" val="33227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0689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РОЗДІЛ </a:t>
            </a:r>
            <a:r>
              <a:rPr lang="en-US" sz="2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3</a:t>
            </a:r>
            <a:r>
              <a:rPr lang="uk-UA" sz="2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. </a:t>
            </a:r>
            <a:r>
              <a:rPr lang="ru-RU" sz="2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ТЕОРЕТИЧНІ ЗАСАДИ ФОРМУВАННЯ ПІДЗЕМНИХ ГРОМАДСЬКИХ КОМПЛЕКСІВ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67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60337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3.1.Ситуаційний план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45" y="1303338"/>
            <a:ext cx="6511125" cy="482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3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7129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Yu Gothic UI" panose="020B0500000000000000" pitchFamily="34" charset="-128"/>
                <a:ea typeface="Yu Gothic UI" panose="020B0500000000000000" pitchFamily="34" charset="-128"/>
              </a:rPr>
              <a:t>3.2.Генеральний план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908720"/>
            <a:ext cx="7361673" cy="488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51759"/>
            <a:ext cx="2627506" cy="263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73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2400" dirty="0"/>
              <a:t>3.3.План-1-го поверху, функціональна схема та експлікація</a:t>
            </a:r>
          </a:p>
        </p:txBody>
      </p:sp>
      <p:pic>
        <p:nvPicPr>
          <p:cNvPr id="4098" name="Picture 2" descr="C:\Users\grits\Downloads\_1_page-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7" y="1196752"/>
            <a:ext cx="6984776" cy="493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56992"/>
            <a:ext cx="3735010" cy="3275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Users\grits\Downloads\_1с_page-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500" y="1041678"/>
            <a:ext cx="3400454" cy="240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2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2400" dirty="0"/>
              <a:t>3.4.План-2-го поверху, функціональна схема та експлікація</a:t>
            </a:r>
          </a:p>
        </p:txBody>
      </p:sp>
      <p:pic>
        <p:nvPicPr>
          <p:cNvPr id="5122" name="Picture 2" descr="C:\Users\grits\Downloads\_2_page-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977184"/>
            <a:ext cx="7164288" cy="506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rits\Downloads\с-2_page-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93" y="877457"/>
            <a:ext cx="3489467" cy="246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410" y="2997118"/>
            <a:ext cx="3825450" cy="373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5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0547"/>
          </a:xfrm>
        </p:spPr>
        <p:txBody>
          <a:bodyPr>
            <a:noAutofit/>
          </a:bodyPr>
          <a:lstStyle/>
          <a:p>
            <a:r>
              <a:rPr lang="uk-UA" sz="2400" dirty="0"/>
              <a:t>3.5.План-3-го поверху, функціональна схема та експлікація</a:t>
            </a:r>
          </a:p>
        </p:txBody>
      </p:sp>
      <p:pic>
        <p:nvPicPr>
          <p:cNvPr id="6146" name="Picture 2" descr="C:\Users\grits\Downloads\_3_page-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1340874"/>
            <a:ext cx="7129025" cy="506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rits\Downloads\с-3_page-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863" y="807614"/>
            <a:ext cx="3707902" cy="26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969" y="3284984"/>
            <a:ext cx="4266779" cy="346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0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2400" dirty="0"/>
              <a:t>3.6.Розріз 1-1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2" y="1916832"/>
            <a:ext cx="914844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7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/>
              <a:t>3.7.Фасади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47" y="1484784"/>
            <a:ext cx="8425210" cy="205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43" y="4293096"/>
            <a:ext cx="8322209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0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/>
              <a:t>3.8.Візуалізації</a:t>
            </a:r>
          </a:p>
        </p:txBody>
      </p:sp>
      <p:pic>
        <p:nvPicPr>
          <p:cNvPr id="10242" name="Picture 2" descr="C:\Users\grits\OneDrive\Робочий стіл\МАГА 6Ласт\Диплом\Рендер\Image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2200"/>
            <a:ext cx="5796235" cy="386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grits\OneDrive\Робочий стіл\МАГА 6Ласт\Диплом\Рендер\Image_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32" y="4653136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grits\OneDrive\Робочий стіл\МАГА 6Ласт\Диплом\Рендер\Image(4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51581"/>
            <a:ext cx="2803768" cy="186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grits\OneDrive\Робочий стіл\МАГА 6Ласт\Диплом\Рендер\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grits\OneDrive\Робочий стіл\МАГА 6Ласт\Диплом\Рендер\Image_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79857"/>
            <a:ext cx="2808311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grits\OneDrive\Робочий стіл\МАГА 6Ласт\Диплом\Рендер\Image(5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911" y="572200"/>
            <a:ext cx="2814632" cy="187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2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its\OneDrive\Робочий стіл\МАГА 6Ласт\Диплом\Ласт\Гриценк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8" y="404664"/>
            <a:ext cx="865736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14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268960"/>
          </a:xfrm>
        </p:spPr>
        <p:txBody>
          <a:bodyPr/>
          <a:lstStyle/>
          <a:p>
            <a:pPr lvl="0"/>
            <a:r>
              <a:rPr lang="uk-UA" sz="25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Об’єкт: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Громадський центр з використанням підземної урбанізації</a:t>
            </a:r>
          </a:p>
          <a:p>
            <a:pPr lvl="0"/>
            <a:r>
              <a:rPr lang="uk-UA" sz="25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Предмет: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Прийоми формування підземних громадських центрів</a:t>
            </a:r>
          </a:p>
          <a:p>
            <a:pPr lvl="0"/>
            <a:r>
              <a:rPr lang="uk-UA" sz="25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Мета: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Оцінка можливостей підземної урбанізації в Україні : Вивчення існуючих і виявлених підземних просторів для розвитку інфраструктури.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4773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42" y="169573"/>
            <a:ext cx="8835329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21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67544" y="2708920"/>
            <a:ext cx="8352928" cy="1900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5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РОЗДІЛ 1. 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АНАЛІЗ ТЕОРЕТИЧНОГО ТА ПРАКТИЧНОГО ДОСВІДУ ВИКОРИСТАННЯ ПІДЗЕМНОЇ УРБАНІЗАЦІЇ ГРОМАДСЬКИХ КОМПЛЕКСІВ</a:t>
            </a:r>
          </a:p>
        </p:txBody>
      </p:sp>
    </p:spTree>
    <p:extLst>
      <p:ext uri="{BB962C8B-B14F-4D97-AF65-F5344CB8AC3E}">
        <p14:creationId xmlns:p14="http://schemas.microsoft.com/office/powerpoint/2010/main" val="60425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1.1 Переваги використання підземного простору 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07524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3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0"/>
            <a:ext cx="6372200" cy="6858000"/>
          </a:xfrm>
          <a:prstGeom prst="rect">
            <a:avLst/>
          </a:prstGeom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1760" y="3068960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5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Куопіо</a:t>
            </a:r>
            <a:r>
              <a:rPr lang="uk-UA" sz="25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, </a:t>
            </a: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Фінляндія</a:t>
            </a:r>
          </a:p>
        </p:txBody>
      </p:sp>
    </p:spTree>
    <p:extLst>
      <p:ext uri="{BB962C8B-B14F-4D97-AF65-F5344CB8AC3E}">
        <p14:creationId xmlns:p14="http://schemas.microsoft.com/office/powerpoint/2010/main" val="15815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4" y="1920"/>
            <a:ext cx="5699125" cy="3208908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3210828"/>
            <a:ext cx="5699125" cy="3647172"/>
          </a:xfrm>
          <a:prstGeom prst="rect">
            <a:avLst/>
          </a:prstGeom>
          <a:noFill/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1700808"/>
            <a:ext cx="324036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Місце знаходження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: місто  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Куопіо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, Фінляндія. Рік: 2024</a:t>
            </a:r>
          </a:p>
          <a:p>
            <a:pPr marL="0" indent="0">
              <a:buNone/>
            </a:pPr>
            <a:r>
              <a:rPr lang="uk-UA" sz="1800" b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Назва: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Luola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Sports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and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Events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Centre</a:t>
            </a:r>
            <a:endParaRPr lang="uk-UA" sz="1800" dirty="0">
              <a:latin typeface="Yu Gothic UI Semilight" panose="020B0400000000000000" pitchFamily="34" charset="-128"/>
              <a:ea typeface="Yu Gothic UI Semilight" panose="020B0400000000000000" pitchFamily="34" charset="-128"/>
            </a:endParaRPr>
          </a:p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Передумови: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Головний простір центру висічений у скельній породі, що забезпечує природну звуко- та теплоізоляцію, а також високу енергоефективність і рівень безпеки.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453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96952"/>
            <a:ext cx="2746648" cy="6046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25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Монреаль, Канада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0"/>
            <a:ext cx="6461576" cy="687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573016"/>
            <a:ext cx="5472608" cy="23912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Місце знаходження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: місто         Монреаль , Канада Рік: 1970</a:t>
            </a:r>
          </a:p>
          <a:p>
            <a:pPr marL="0" indent="0">
              <a:buNone/>
            </a:pPr>
            <a:r>
              <a:rPr lang="uk-UA" sz="1800" b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Назва:</a:t>
            </a:r>
            <a:r>
              <a:rPr lang="uk-UA" sz="1800" i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RESO</a:t>
            </a:r>
            <a:r>
              <a:rPr lang="uk-UA" sz="1800" i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(</a:t>
            </a:r>
            <a:r>
              <a:rPr lang="uk-UA" sz="1800" i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Ресо</a:t>
            </a:r>
            <a:r>
              <a:rPr lang="uk-UA" sz="1800" i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) або </a:t>
            </a:r>
            <a:r>
              <a:rPr lang="uk-UA" sz="1800" i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La</a:t>
            </a:r>
            <a:r>
              <a:rPr lang="uk-UA" sz="1800" i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i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Ville</a:t>
            </a:r>
            <a:r>
              <a:rPr lang="uk-UA" sz="1800" i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r>
              <a:rPr lang="uk-UA" sz="1800" i="1" dirty="0" err="1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Souterraine</a:t>
            </a:r>
            <a:r>
              <a:rPr lang="uk-UA" sz="1800" i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</a:t>
            </a:r>
            <a:endParaRPr lang="uk-UA" sz="1800" dirty="0">
              <a:latin typeface="Yu Gothic UI Semilight" panose="020B0400000000000000" pitchFamily="34" charset="-128"/>
              <a:ea typeface="Yu Gothic UI Semilight" panose="020B0400000000000000" pitchFamily="34" charset="-128"/>
            </a:endParaRPr>
          </a:p>
          <a:p>
            <a:pPr marL="0" indent="0">
              <a:buNone/>
            </a:pPr>
            <a:r>
              <a:rPr lang="uk-UA" sz="1800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Передумови: </a:t>
            </a:r>
            <a:r>
              <a:rPr lang="uk-UA" sz="1800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Така інфраструктура дозволяє мешканцям і туристам зручно пересуватися містом без виходу  на поверхню — особливо актуально в холодний зимовий сезон. Зручність і мобільність.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8640"/>
            <a:ext cx="6074800" cy="2794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3068960"/>
            <a:ext cx="3194480" cy="3604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90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0684392A4D1474F99109D1E97F67A8F" ma:contentTypeVersion="12" ma:contentTypeDescription="Створення нового документа." ma:contentTypeScope="" ma:versionID="ac3407f14300f2479381dc40e2ee7c0c">
  <xsd:schema xmlns:xsd="http://www.w3.org/2001/XMLSchema" xmlns:xs="http://www.w3.org/2001/XMLSchema" xmlns:p="http://schemas.microsoft.com/office/2006/metadata/properties" xmlns:ns2="fbbd0c44-9ce4-43a4-b56a-a8efd3c86159" xmlns:ns3="3eb98326-684c-4c64-aa1a-0bb9a7ac8bdb" targetNamespace="http://schemas.microsoft.com/office/2006/metadata/properties" ma:root="true" ma:fieldsID="d004e5e0c482b26d0c1b2244c1070526" ns2:_="" ns3:_="">
    <xsd:import namespace="fbbd0c44-9ce4-43a4-b56a-a8efd3c86159"/>
    <xsd:import namespace="3eb98326-684c-4c64-aa1a-0bb9a7ac8bdb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bd0c44-9ce4-43a4-b56a-a8efd3c86159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Теги зображень" ma:readOnly="false" ma:fieldId="{5cf76f15-5ced-4ddc-b409-7134ff3c332f}" ma:taxonomyMulti="true" ma:sspId="5b72861a-f4a8-45e9-bb96-918f8c6c5c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b98326-684c-4c64-aa1a-0bb9a7ac8bd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032786a-ad75-4c87-aa1d-6e31119f51bf}" ma:internalName="TaxCatchAll" ma:showField="CatchAllData" ma:web="3eb98326-684c-4c64-aa1a-0bb9a7ac8b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eb98326-684c-4c64-aa1a-0bb9a7ac8bdb" xsi:nil="true"/>
    <ReferenceId xmlns="fbbd0c44-9ce4-43a4-b56a-a8efd3c86159" xsi:nil="true"/>
    <lcf76f155ced4ddcb4097134ff3c332f xmlns="fbbd0c44-9ce4-43a4-b56a-a8efd3c861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55C611B-A403-4F2B-B2E8-5038C14022C9}"/>
</file>

<file path=customXml/itemProps2.xml><?xml version="1.0" encoding="utf-8"?>
<ds:datastoreItem xmlns:ds="http://schemas.openxmlformats.org/officeDocument/2006/customXml" ds:itemID="{8203E570-4702-47C2-A5E1-EE3ECACAD679}"/>
</file>

<file path=customXml/itemProps3.xml><?xml version="1.0" encoding="utf-8"?>
<ds:datastoreItem xmlns:ds="http://schemas.openxmlformats.org/officeDocument/2006/customXml" ds:itemID="{890B8F2E-4617-44E2-95B7-0921486EABB0}"/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311</Words>
  <Application>Microsoft Office PowerPoint</Application>
  <PresentationFormat>Экран (4:3)</PresentationFormat>
  <Paragraphs>37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Прийоми формування підземних  громадських центрів </vt:lpstr>
      <vt:lpstr>Компоновка</vt:lpstr>
      <vt:lpstr>Презентация PowerPoint</vt:lpstr>
      <vt:lpstr>Презентация PowerPoint</vt:lpstr>
      <vt:lpstr>1.1 Переваги використання підземного простору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1.2. Схема впливу факторів на підземні громадські комплекси </vt:lpstr>
      <vt:lpstr>РОЗДІЛ 2. ТЕОРЕТИЧНІ ЗАСАДИ ФОРМУВАННЯ ПІДЗЕМНИХ ГРОМАДСЬКИХ КОМПЛЕКСІВ </vt:lpstr>
      <vt:lpstr>2.1 Методика дослідження підземних громадських комплексів. </vt:lpstr>
      <vt:lpstr>2.2. .Дослідження впливу підземного будівництва на довкілля.</vt:lpstr>
      <vt:lpstr>2.3. Типи класифікацій підземних громадських комплексів </vt:lpstr>
      <vt:lpstr>2.3. Типи підземних комплексів</vt:lpstr>
      <vt:lpstr>2.4. Принципи проектування підземних громадських просторів </vt:lpstr>
      <vt:lpstr>2.5. Особливості проектування підземних громадських комплексів. </vt:lpstr>
      <vt:lpstr>Презентация PowerPoint</vt:lpstr>
      <vt:lpstr>3.1.Ситуаційний план</vt:lpstr>
      <vt:lpstr>3.2.Генеральний план</vt:lpstr>
      <vt:lpstr>3.3.План-1-го поверху, функціональна схема та експлікація</vt:lpstr>
      <vt:lpstr>3.4.План-2-го поверху, функціональна схема та експлікація</vt:lpstr>
      <vt:lpstr>3.5.План-3-го поверху, функціональна схема та експлікація</vt:lpstr>
      <vt:lpstr>3.6.Розріз 1-1</vt:lpstr>
      <vt:lpstr>3.7.Фасади</vt:lpstr>
      <vt:lpstr>3.8.Візуалізації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Прийоми формування підземних  громадських центрів</dc:title>
  <dc:creator>Рома Гриценко</dc:creator>
  <cp:lastModifiedBy>Рома Гриценко</cp:lastModifiedBy>
  <cp:revision>16</cp:revision>
  <dcterms:created xsi:type="dcterms:W3CDTF">2025-04-04T11:50:11Z</dcterms:created>
  <dcterms:modified xsi:type="dcterms:W3CDTF">2025-05-16T07:51:10Z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0x01010080684392A4D1474F99109D1E97F67A8F</vt:lpwstr>
  </property>
</Properties>
</file>