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76" r:id="rId3"/>
    <p:sldId id="285" r:id="rId4"/>
    <p:sldId id="277" r:id="rId5"/>
    <p:sldId id="278" r:id="rId6"/>
    <p:sldId id="286" r:id="rId7"/>
    <p:sldId id="284" r:id="rId8"/>
    <p:sldId id="279" r:id="rId9"/>
    <p:sldId id="280" r:id="rId10"/>
    <p:sldId id="281" r:id="rId11"/>
    <p:sldId id="282" r:id="rId12"/>
    <p:sldId id="283" r:id="rId13"/>
    <p:sldId id="274" r:id="rId14"/>
    <p:sldId id="287" r:id="rId15"/>
    <p:sldId id="288" r:id="rId16"/>
    <p:sldId id="275" r:id="rId17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7073EC-7EEF-4139-BCDB-B797A6B9B6AC}" type="datetimeFigureOut">
              <a:rPr lang="ru-RU" smtClean="0"/>
              <a:t>19.06.2024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871273-3E38-40C2-8899-1190FA84C1B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6067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671CDFD2-3787-46FF-8D14-6E562FDD39AC}" type="slidenum">
              <a:rPr lang="uk-UA" altLang="ru-RU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13</a:t>
            </a:fld>
            <a:endParaRPr lang="uk-UA" altLang="ru-RU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222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375" y="739775"/>
            <a:ext cx="6577013" cy="37004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222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92333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59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EFEE9A2F-2B2F-4B0B-9049-D89A52B841BE}" type="slidenum">
              <a:rPr lang="uk-UA" altLang="ru-RU">
                <a:ea typeface="Arial Unicode MS" panose="020B0604020202020204" pitchFamily="34" charset="-128"/>
                <a:cs typeface="Arial Unicode MS" panose="020B0604020202020204" pitchFamily="34" charset="-128"/>
              </a:rPr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16</a:t>
            </a:fld>
            <a:endParaRPr lang="uk-UA" altLang="ru-RU"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6323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9375" y="739775"/>
            <a:ext cx="6577013" cy="370046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632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73577" y="4686499"/>
            <a:ext cx="5388610" cy="4439841"/>
          </a:xfrm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80808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 altLang="ru-RU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2498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658EB3-2F96-46A6-9E19-AA8B162741EA}" type="datetime1">
              <a:rPr lang="ru-RU" smtClean="0"/>
              <a:t>19.06.2024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7A2C3-8C8B-4941-9F45-BEB93DE7B1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51458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2F34B7-947B-45D7-89CE-0A01165F9A97}" type="datetime1">
              <a:rPr lang="ru-RU" smtClean="0"/>
              <a:t>19.06.2024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7A2C3-8C8B-4941-9F45-BEB93DE7B1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8761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D9356-D2BC-4D26-885C-064287CFD2EB}" type="datetime1">
              <a:rPr lang="ru-RU" smtClean="0"/>
              <a:t>19.06.2024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7A2C3-8C8B-4941-9F45-BEB93DE7B1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07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F691CE-541C-4EA7-AD50-2FE86A73E275}" type="datetime1">
              <a:rPr lang="ru-RU" smtClean="0"/>
              <a:t>19.06.2024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7A2C3-8C8B-4941-9F45-BEB93DE7B1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7698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63AB56-8C9D-4AF1-8F9F-D821A5587E54}" type="datetime1">
              <a:rPr lang="ru-RU" smtClean="0"/>
              <a:t>19.06.2024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7A2C3-8C8B-4941-9F45-BEB93DE7B1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8641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DF1EF-CC46-42D7-9210-D9EA058201F8}" type="datetime1">
              <a:rPr lang="ru-RU" smtClean="0"/>
              <a:t>19.06.2024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7A2C3-8C8B-4941-9F45-BEB93DE7B1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151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9A6FE6-B2A7-4E5E-9712-1430B29AEBB1}" type="datetime1">
              <a:rPr lang="ru-RU" smtClean="0"/>
              <a:t>19.06.2024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7A2C3-8C8B-4941-9F45-BEB93DE7B1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6279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A09893-89D1-48A4-AF4B-52423FE7B9D2}" type="datetime1">
              <a:rPr lang="ru-RU" smtClean="0"/>
              <a:t>19.06.2024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7A2C3-8C8B-4941-9F45-BEB93DE7B1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5818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D9152D-4708-4A51-BD2C-190B6A635F27}" type="datetime1">
              <a:rPr lang="ru-RU" smtClean="0"/>
              <a:t>19.06.2024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7A2C3-8C8B-4941-9F45-BEB93DE7B1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464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9D5FCB-113E-4AEB-A375-643563A3FBBD}" type="datetime1">
              <a:rPr lang="ru-RU" smtClean="0"/>
              <a:t>19.06.2024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7A2C3-8C8B-4941-9F45-BEB93DE7B1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071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9BD6A4-0A7F-43AB-9914-005F5C9EC38E}" type="datetime1">
              <a:rPr lang="ru-RU" smtClean="0"/>
              <a:t>19.06.2024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7A2C3-8C8B-4941-9F45-BEB93DE7B1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978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269590-79F4-4155-9C22-6B99DC51DB4F}" type="datetime1">
              <a:rPr lang="ru-RU" smtClean="0"/>
              <a:t>19.06.2024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47A2C3-8C8B-4941-9F45-BEB93DE7B1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908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Rot="1" noChangeArrowheads="1"/>
          </p:cNvSpPr>
          <p:nvPr>
            <p:ph type="body" sz="half" idx="4294967295"/>
          </p:nvPr>
        </p:nvSpPr>
        <p:spPr>
          <a:xfrm>
            <a:off x="2567609" y="620713"/>
            <a:ext cx="6947867" cy="3313112"/>
          </a:xfrm>
          <a:noFill/>
        </p:spPr>
        <p:txBody>
          <a:bodyPr>
            <a:normAutofit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uk-UA" altLang="ru-RU" sz="1600" b="1" dirty="0">
                <a:latin typeface="Times New Roman" panose="02020603050405020304" pitchFamily="18" charset="0"/>
                <a:ea typeface="BatangChe" pitchFamily="49" charset="-128"/>
                <a:cs typeface="Times New Roman" panose="02020603050405020304" pitchFamily="18" charset="0"/>
              </a:rPr>
              <a:t>Графічні матеріали до бакалаврської роботи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endParaRPr lang="uk-UA" alt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uk-UA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uk-UA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 підходів до геодезичного забезпечення об</a:t>
            </a:r>
            <a:r>
              <a:rPr lang="en-US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ru-RU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єктів міського будівництва» 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endParaRPr lang="uk-UA" altLang="ru-RU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uk-UA" alt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Терещенко Владислав Сергійович</a:t>
            </a:r>
            <a:endParaRPr lang="ru-RU" altLang="ru-RU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3" name="Rectangle 5"/>
          <p:cNvSpPr>
            <a:spLocks noChangeArrowheads="1"/>
          </p:cNvSpPr>
          <p:nvPr/>
        </p:nvSpPr>
        <p:spPr bwMode="auto">
          <a:xfrm>
            <a:off x="1992314" y="549276"/>
            <a:ext cx="8207375" cy="5832475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>
              <a:solidFill>
                <a:schemeClr val="tx1"/>
              </a:solidFill>
              <a:latin typeface="Tahoma" panose="020B0604030504040204" pitchFamily="34" charset="0"/>
            </a:endParaRPr>
          </a:p>
        </p:txBody>
      </p:sp>
      <p:grpSp>
        <p:nvGrpSpPr>
          <p:cNvPr id="10244" name="Group 230"/>
          <p:cNvGrpSpPr>
            <a:grpSpLocks/>
          </p:cNvGrpSpPr>
          <p:nvPr/>
        </p:nvGrpSpPr>
        <p:grpSpPr bwMode="auto">
          <a:xfrm>
            <a:off x="4095750" y="4419600"/>
            <a:ext cx="6064250" cy="1968500"/>
            <a:chOff x="1655" y="2776"/>
            <a:chExt cx="3819" cy="1240"/>
          </a:xfrm>
        </p:grpSpPr>
        <p:sp>
          <p:nvSpPr>
            <p:cNvPr id="10246" name="Rectangle 191"/>
            <p:cNvSpPr>
              <a:spLocks noChangeArrowheads="1"/>
            </p:cNvSpPr>
            <p:nvPr/>
          </p:nvSpPr>
          <p:spPr bwMode="auto">
            <a:xfrm>
              <a:off x="1666" y="2776"/>
              <a:ext cx="3804" cy="122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endParaRPr lang="ru-RU" altLang="ru-RU" sz="1800">
                <a:solidFill>
                  <a:schemeClr val="tx1"/>
                </a:solidFill>
                <a:latin typeface="Tahoma" panose="020B0604030504040204" pitchFamily="34" charset="0"/>
              </a:endParaRPr>
            </a:p>
          </p:txBody>
        </p:sp>
        <p:sp>
          <p:nvSpPr>
            <p:cNvPr id="10247" name="Line 192"/>
            <p:cNvSpPr>
              <a:spLocks noChangeShapeType="1"/>
            </p:cNvSpPr>
            <p:nvPr/>
          </p:nvSpPr>
          <p:spPr bwMode="auto">
            <a:xfrm>
              <a:off x="1661" y="3128"/>
              <a:ext cx="381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48" name="Line 193"/>
            <p:cNvSpPr>
              <a:spLocks noChangeShapeType="1"/>
            </p:cNvSpPr>
            <p:nvPr/>
          </p:nvSpPr>
          <p:spPr bwMode="auto">
            <a:xfrm>
              <a:off x="2958" y="3683"/>
              <a:ext cx="2507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49" name="Line 194"/>
            <p:cNvSpPr>
              <a:spLocks noChangeShapeType="1"/>
            </p:cNvSpPr>
            <p:nvPr/>
          </p:nvSpPr>
          <p:spPr bwMode="auto">
            <a:xfrm flipH="1">
              <a:off x="3016" y="3124"/>
              <a:ext cx="0" cy="8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0" name="Line 195"/>
            <p:cNvSpPr>
              <a:spLocks noChangeShapeType="1"/>
            </p:cNvSpPr>
            <p:nvPr/>
          </p:nvSpPr>
          <p:spPr bwMode="auto">
            <a:xfrm>
              <a:off x="1960" y="3132"/>
              <a:ext cx="0" cy="8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1" name="Line 196"/>
            <p:cNvSpPr>
              <a:spLocks noChangeShapeType="1"/>
            </p:cNvSpPr>
            <p:nvPr/>
          </p:nvSpPr>
          <p:spPr bwMode="auto">
            <a:xfrm flipV="1">
              <a:off x="2465" y="3123"/>
              <a:ext cx="0" cy="8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2" name="Line 197"/>
            <p:cNvSpPr>
              <a:spLocks noChangeShapeType="1"/>
            </p:cNvSpPr>
            <p:nvPr/>
          </p:nvSpPr>
          <p:spPr bwMode="auto">
            <a:xfrm flipV="1">
              <a:off x="2767" y="3118"/>
              <a:ext cx="0" cy="8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3" name="Line 198"/>
            <p:cNvSpPr>
              <a:spLocks noChangeShapeType="1"/>
            </p:cNvSpPr>
            <p:nvPr/>
          </p:nvSpPr>
          <p:spPr bwMode="auto">
            <a:xfrm flipV="1">
              <a:off x="1661" y="3241"/>
              <a:ext cx="1355" cy="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4" name="Line 199"/>
            <p:cNvSpPr>
              <a:spLocks noChangeShapeType="1"/>
            </p:cNvSpPr>
            <p:nvPr/>
          </p:nvSpPr>
          <p:spPr bwMode="auto">
            <a:xfrm flipV="1">
              <a:off x="1665" y="3348"/>
              <a:ext cx="1351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5" name="Line 200"/>
            <p:cNvSpPr>
              <a:spLocks noChangeShapeType="1"/>
            </p:cNvSpPr>
            <p:nvPr/>
          </p:nvSpPr>
          <p:spPr bwMode="auto">
            <a:xfrm>
              <a:off x="1669" y="3461"/>
              <a:ext cx="1347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6" name="Line 201"/>
            <p:cNvSpPr>
              <a:spLocks noChangeShapeType="1"/>
            </p:cNvSpPr>
            <p:nvPr/>
          </p:nvSpPr>
          <p:spPr bwMode="auto">
            <a:xfrm flipV="1">
              <a:off x="1669" y="3570"/>
              <a:ext cx="1347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7" name="Line 202"/>
            <p:cNvSpPr>
              <a:spLocks noChangeShapeType="1"/>
            </p:cNvSpPr>
            <p:nvPr/>
          </p:nvSpPr>
          <p:spPr bwMode="auto">
            <a:xfrm flipV="1">
              <a:off x="1663" y="3683"/>
              <a:ext cx="1289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8" name="Line 203"/>
            <p:cNvSpPr>
              <a:spLocks noChangeShapeType="1"/>
            </p:cNvSpPr>
            <p:nvPr/>
          </p:nvSpPr>
          <p:spPr bwMode="auto">
            <a:xfrm flipV="1">
              <a:off x="1663" y="3793"/>
              <a:ext cx="1353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9" name="Line 204"/>
            <p:cNvSpPr>
              <a:spLocks noChangeShapeType="1"/>
            </p:cNvSpPr>
            <p:nvPr/>
          </p:nvSpPr>
          <p:spPr bwMode="auto">
            <a:xfrm flipV="1">
              <a:off x="1662" y="3904"/>
              <a:ext cx="135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0" name="Line 205"/>
            <p:cNvSpPr>
              <a:spLocks noChangeShapeType="1"/>
            </p:cNvSpPr>
            <p:nvPr/>
          </p:nvSpPr>
          <p:spPr bwMode="auto">
            <a:xfrm>
              <a:off x="4471" y="3128"/>
              <a:ext cx="0" cy="88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1" name="Line 206"/>
            <p:cNvSpPr>
              <a:spLocks noChangeShapeType="1"/>
            </p:cNvSpPr>
            <p:nvPr/>
          </p:nvSpPr>
          <p:spPr bwMode="auto">
            <a:xfrm flipV="1">
              <a:off x="4475" y="3570"/>
              <a:ext cx="985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2" name="Line 207"/>
            <p:cNvSpPr>
              <a:spLocks noChangeShapeType="1"/>
            </p:cNvSpPr>
            <p:nvPr/>
          </p:nvSpPr>
          <p:spPr bwMode="auto">
            <a:xfrm flipH="1">
              <a:off x="4468" y="3237"/>
              <a:ext cx="998" cy="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3" name="Line 208"/>
            <p:cNvSpPr>
              <a:spLocks noChangeShapeType="1"/>
            </p:cNvSpPr>
            <p:nvPr/>
          </p:nvSpPr>
          <p:spPr bwMode="auto">
            <a:xfrm flipH="1">
              <a:off x="4832" y="3130"/>
              <a:ext cx="0" cy="4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4" name="Line 209"/>
            <p:cNvSpPr>
              <a:spLocks noChangeShapeType="1"/>
            </p:cNvSpPr>
            <p:nvPr/>
          </p:nvSpPr>
          <p:spPr bwMode="auto">
            <a:xfrm>
              <a:off x="5084" y="3128"/>
              <a:ext cx="0" cy="44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5" name="Line 210"/>
            <p:cNvSpPr>
              <a:spLocks noChangeShapeType="1"/>
            </p:cNvSpPr>
            <p:nvPr/>
          </p:nvSpPr>
          <p:spPr bwMode="auto">
            <a:xfrm>
              <a:off x="4598" y="3238"/>
              <a:ext cx="0" cy="3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6" name="Line 211"/>
            <p:cNvSpPr>
              <a:spLocks noChangeShapeType="1"/>
            </p:cNvSpPr>
            <p:nvPr/>
          </p:nvSpPr>
          <p:spPr bwMode="auto">
            <a:xfrm>
              <a:off x="4719" y="3238"/>
              <a:ext cx="0" cy="333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7" name="Line 212"/>
            <p:cNvSpPr>
              <a:spLocks noChangeShapeType="1"/>
            </p:cNvSpPr>
            <p:nvPr/>
          </p:nvSpPr>
          <p:spPr bwMode="auto">
            <a:xfrm>
              <a:off x="4883" y="3574"/>
              <a:ext cx="0" cy="111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68" name="Text Box 213"/>
            <p:cNvSpPr txBox="1">
              <a:spLocks noChangeArrowheads="1"/>
            </p:cNvSpPr>
            <p:nvPr/>
          </p:nvSpPr>
          <p:spPr bwMode="auto">
            <a:xfrm>
              <a:off x="2526" y="2854"/>
              <a:ext cx="2107" cy="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2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  БАКАЛАВРСЬКА РОБОТА</a:t>
              </a:r>
              <a:endParaRPr lang="ru-RU" altLang="ru-RU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69" name="Text Box 214"/>
            <p:cNvSpPr txBox="1">
              <a:spLocks noChangeArrowheads="1"/>
            </p:cNvSpPr>
            <p:nvPr/>
          </p:nvSpPr>
          <p:spPr bwMode="auto">
            <a:xfrm>
              <a:off x="2936" y="3176"/>
              <a:ext cx="1543" cy="4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SzTx/>
                <a:buNone/>
              </a:pPr>
              <a:r>
                <a:rPr lang="ru-RU" altLang="ru-RU" sz="12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Аналіз підходів </a:t>
              </a:r>
              <a:endParaRPr lang="ru-RU" altLang="ru-RU" sz="1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ctr">
                <a:spcBef>
                  <a:spcPct val="0"/>
                </a:spcBef>
                <a:buClrTx/>
                <a:buSzTx/>
                <a:buNone/>
              </a:pPr>
              <a:r>
                <a:rPr lang="ru-RU" altLang="ru-RU" sz="12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до </a:t>
              </a:r>
              <a:r>
                <a:rPr lang="ru-RU" altLang="ru-RU" sz="12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геодезичного </a:t>
              </a:r>
              <a:r>
                <a:rPr lang="ru-RU" altLang="ru-RU" sz="1200" b="1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забезпечення</a:t>
              </a:r>
              <a:r>
                <a:rPr lang="ru-RU" altLang="ru-RU" sz="12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altLang="ru-RU" sz="12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об</a:t>
              </a:r>
              <a:r>
                <a:rPr lang="en-US" altLang="ru-RU" sz="12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’</a:t>
              </a:r>
              <a:r>
                <a:rPr lang="ru-RU" altLang="ru-RU" sz="1200" b="1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єктів</a:t>
              </a:r>
              <a:r>
                <a:rPr lang="ru-RU" altLang="ru-RU" sz="12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altLang="ru-RU" sz="12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міського будівництва</a:t>
              </a:r>
              <a:endParaRPr lang="ru-RU" altLang="ru-RU" sz="1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70" name="Text Box 215"/>
            <p:cNvSpPr txBox="1">
              <a:spLocks noChangeArrowheads="1"/>
            </p:cNvSpPr>
            <p:nvPr/>
          </p:nvSpPr>
          <p:spPr bwMode="auto">
            <a:xfrm>
              <a:off x="1964" y="3132"/>
              <a:ext cx="449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12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Прізвище</a:t>
              </a:r>
              <a:endParaRPr lang="ru-RU" altLang="ru-RU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71" name="Text Box 216"/>
            <p:cNvSpPr txBox="1">
              <a:spLocks noChangeArrowheads="1"/>
            </p:cNvSpPr>
            <p:nvPr/>
          </p:nvSpPr>
          <p:spPr bwMode="auto">
            <a:xfrm>
              <a:off x="2465" y="3132"/>
              <a:ext cx="302" cy="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1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Підпис</a:t>
              </a:r>
              <a:endParaRPr lang="ru-RU" altLang="ru-RU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72" name="Text Box 217"/>
            <p:cNvSpPr txBox="1">
              <a:spLocks noChangeArrowheads="1"/>
            </p:cNvSpPr>
            <p:nvPr/>
          </p:nvSpPr>
          <p:spPr bwMode="auto">
            <a:xfrm>
              <a:off x="2764" y="3139"/>
              <a:ext cx="252" cy="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1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Дата</a:t>
              </a:r>
              <a:endParaRPr lang="ru-RU" altLang="ru-RU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73" name="Text Box 218"/>
            <p:cNvSpPr txBox="1">
              <a:spLocks noChangeArrowheads="1"/>
            </p:cNvSpPr>
            <p:nvPr/>
          </p:nvSpPr>
          <p:spPr bwMode="auto">
            <a:xfrm>
              <a:off x="4501" y="3132"/>
              <a:ext cx="302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1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Літера</a:t>
              </a:r>
              <a:endParaRPr lang="ru-RU" altLang="ru-RU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74" name="Text Box 219"/>
            <p:cNvSpPr txBox="1">
              <a:spLocks noChangeArrowheads="1"/>
            </p:cNvSpPr>
            <p:nvPr/>
          </p:nvSpPr>
          <p:spPr bwMode="auto">
            <a:xfrm>
              <a:off x="4834" y="3135"/>
              <a:ext cx="255" cy="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1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Маса</a:t>
              </a:r>
              <a:endParaRPr lang="ru-RU" altLang="ru-RU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75" name="Text Box 220"/>
            <p:cNvSpPr txBox="1">
              <a:spLocks noChangeArrowheads="1"/>
            </p:cNvSpPr>
            <p:nvPr/>
          </p:nvSpPr>
          <p:spPr bwMode="auto">
            <a:xfrm>
              <a:off x="5098" y="3131"/>
              <a:ext cx="365" cy="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1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Масштаб</a:t>
              </a:r>
              <a:endParaRPr lang="ru-RU" altLang="ru-RU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76" name="Text Box 221"/>
            <p:cNvSpPr txBox="1">
              <a:spLocks noChangeArrowheads="1"/>
            </p:cNvSpPr>
            <p:nvPr/>
          </p:nvSpPr>
          <p:spPr bwMode="auto">
            <a:xfrm>
              <a:off x="4951" y="3581"/>
              <a:ext cx="445" cy="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1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Аркушів</a:t>
              </a:r>
              <a:endParaRPr lang="ru-RU" altLang="ru-RU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77" name="Text Box 222"/>
            <p:cNvSpPr txBox="1">
              <a:spLocks noChangeArrowheads="1"/>
            </p:cNvSpPr>
            <p:nvPr/>
          </p:nvSpPr>
          <p:spPr bwMode="auto">
            <a:xfrm>
              <a:off x="4532" y="3581"/>
              <a:ext cx="302" cy="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10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Аркуш</a:t>
              </a:r>
              <a:endParaRPr lang="ru-RU" altLang="ru-RU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78" name="Text Box 223"/>
            <p:cNvSpPr txBox="1">
              <a:spLocks noChangeArrowheads="1"/>
            </p:cNvSpPr>
            <p:nvPr/>
          </p:nvSpPr>
          <p:spPr bwMode="auto">
            <a:xfrm>
              <a:off x="1957" y="3468"/>
              <a:ext cx="482" cy="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8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Терещенко </a:t>
              </a:r>
              <a:r>
                <a:rPr lang="uk-UA" altLang="ru-RU" sz="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В.С</a:t>
              </a:r>
              <a:r>
                <a:rPr lang="uk-UA" altLang="ru-RU" sz="9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.</a:t>
              </a:r>
              <a:endParaRPr lang="ru-RU" altLang="ru-RU" sz="900" b="1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</p:txBody>
        </p:sp>
        <p:sp>
          <p:nvSpPr>
            <p:cNvPr id="10279" name="Text Box 224"/>
            <p:cNvSpPr txBox="1">
              <a:spLocks noChangeArrowheads="1"/>
            </p:cNvSpPr>
            <p:nvPr/>
          </p:nvSpPr>
          <p:spPr bwMode="auto">
            <a:xfrm>
              <a:off x="1659" y="3464"/>
              <a:ext cx="357" cy="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Розроб.</a:t>
              </a:r>
              <a:endParaRPr lang="ru-RU" altLang="ru-RU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80" name="Text Box 225"/>
            <p:cNvSpPr txBox="1">
              <a:spLocks noChangeArrowheads="1"/>
            </p:cNvSpPr>
            <p:nvPr/>
          </p:nvSpPr>
          <p:spPr bwMode="auto">
            <a:xfrm>
              <a:off x="1663" y="3691"/>
              <a:ext cx="323" cy="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Керів.</a:t>
              </a:r>
              <a:endParaRPr lang="ru-RU" altLang="ru-RU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81" name="Text Box 226"/>
            <p:cNvSpPr txBox="1">
              <a:spLocks noChangeArrowheads="1"/>
            </p:cNvSpPr>
            <p:nvPr/>
          </p:nvSpPr>
          <p:spPr bwMode="auto">
            <a:xfrm>
              <a:off x="1986" y="3699"/>
              <a:ext cx="394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800" b="1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Шудра</a:t>
              </a:r>
              <a:r>
                <a:rPr lang="uk-UA" altLang="ru-RU" sz="8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 Н.С.</a:t>
              </a:r>
              <a:endParaRPr lang="ru-RU" altLang="ru-RU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282" name="Text Box 227"/>
            <p:cNvSpPr txBox="1">
              <a:spLocks noChangeArrowheads="1"/>
            </p:cNvSpPr>
            <p:nvPr/>
          </p:nvSpPr>
          <p:spPr bwMode="auto">
            <a:xfrm>
              <a:off x="1655" y="3898"/>
              <a:ext cx="327" cy="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80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Зав.каф.</a:t>
              </a:r>
              <a:endParaRPr lang="ru-RU" altLang="ru-RU" sz="1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00" name="Text Box 228"/>
            <p:cNvSpPr txBox="1">
              <a:spLocks noChangeArrowheads="1"/>
            </p:cNvSpPr>
            <p:nvPr/>
          </p:nvSpPr>
          <p:spPr bwMode="auto">
            <a:xfrm>
              <a:off x="1986" y="3906"/>
              <a:ext cx="461" cy="1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/>
            <a:p>
              <a:pPr algn="ctr" eaLnBrk="1" hangingPunct="1">
                <a:defRPr/>
              </a:pPr>
              <a:r>
                <a:rPr lang="uk-UA" sz="750" b="1" dirty="0" err="1">
                  <a:latin typeface="Times New Roman" pitchFamily="18" charset="0"/>
                  <a:cs typeface="Arial" charset="0"/>
                </a:rPr>
                <a:t>Дем</a:t>
              </a:r>
              <a:r>
                <a:rPr lang="en-US" sz="750" b="1" dirty="0">
                  <a:latin typeface="Times New Roman" pitchFamily="18" charset="0"/>
                  <a:cs typeface="Arial" charset="0"/>
                </a:rPr>
                <a:t>’</a:t>
              </a:r>
              <a:r>
                <a:rPr lang="uk-UA" sz="750" b="1" dirty="0" err="1">
                  <a:latin typeface="Times New Roman" pitchFamily="18" charset="0"/>
                  <a:cs typeface="Arial" charset="0"/>
                </a:rPr>
                <a:t>яненко</a:t>
              </a:r>
              <a:r>
                <a:rPr lang="uk-UA" sz="750" b="1" dirty="0">
                  <a:latin typeface="Times New Roman" pitchFamily="18" charset="0"/>
                  <a:cs typeface="Arial" charset="0"/>
                </a:rPr>
                <a:t> Р.А</a:t>
              </a:r>
              <a:r>
                <a:rPr lang="uk-UA" sz="750" dirty="0">
                  <a:latin typeface="Times New Roman" pitchFamily="18" charset="0"/>
                  <a:cs typeface="Arial" charset="0"/>
                </a:rPr>
                <a:t>.</a:t>
              </a:r>
              <a:endParaRPr lang="ru-RU" sz="750" dirty="0">
                <a:latin typeface="Arial" charset="0"/>
                <a:cs typeface="Arial" charset="0"/>
              </a:endParaRPr>
            </a:p>
          </p:txBody>
        </p:sp>
        <p:sp>
          <p:nvSpPr>
            <p:cNvPr id="10284" name="Text Box 229"/>
            <p:cNvSpPr txBox="1">
              <a:spLocks noChangeArrowheads="1"/>
            </p:cNvSpPr>
            <p:nvPr/>
          </p:nvSpPr>
          <p:spPr bwMode="auto">
            <a:xfrm>
              <a:off x="4637" y="3710"/>
              <a:ext cx="620" cy="2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400">
                  <a:solidFill>
                    <a:schemeClr val="tx2"/>
                  </a:solidFill>
                  <a:latin typeface="Candara" panose="020E0502030303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200">
                  <a:solidFill>
                    <a:schemeClr val="tx2"/>
                  </a:solidFill>
                  <a:latin typeface="Candara" panose="020E0502030303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2000">
                  <a:solidFill>
                    <a:schemeClr val="tx2"/>
                  </a:solidFill>
                  <a:latin typeface="Candara" panose="020E0502030303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>
                  <a:solidFill>
                    <a:schemeClr val="tx2"/>
                  </a:solidFill>
                  <a:latin typeface="Candara" panose="020E0502030303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accent1"/>
                </a:buClr>
                <a:buSzPct val="100000"/>
                <a:buFont typeface="Symbol" panose="05050102010706020507" pitchFamily="18" charset="2"/>
                <a:buChar char=""/>
                <a:defRPr sz="1600">
                  <a:solidFill>
                    <a:schemeClr val="tx2"/>
                  </a:solidFill>
                  <a:latin typeface="Candara" panose="020E050203030302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1000" dirty="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КНУБА</a:t>
              </a:r>
            </a:p>
            <a:p>
              <a:pPr algn="ct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1000" dirty="0" err="1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ГіСУТ</a:t>
              </a:r>
              <a:endParaRPr lang="uk-UA" altLang="ru-RU" sz="1000" dirty="0"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endParaRPr>
            </a:p>
            <a:p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r>
                <a:rPr lang="uk-UA" altLang="ru-RU" sz="1000" dirty="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     Група </a:t>
              </a:r>
              <a:r>
                <a:rPr lang="uk-UA" altLang="ru-RU" sz="10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зГД</a:t>
              </a:r>
              <a:r>
                <a:rPr lang="uk-UA" altLang="ru-RU" sz="1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 </a:t>
              </a:r>
              <a:r>
                <a:rPr lang="uk-UA" altLang="ru-RU" sz="1000" dirty="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- </a:t>
              </a:r>
              <a:r>
                <a:rPr lang="en-US" altLang="ru-RU" sz="10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Arial" panose="020B0604020202020204" pitchFamily="34" charset="0"/>
                </a:rPr>
                <a:t>19</a:t>
              </a:r>
              <a:endParaRPr lang="ru-RU" altLang="ru-RU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0245" name="TextBox 1"/>
          <p:cNvSpPr txBox="1">
            <a:spLocks noChangeArrowheads="1"/>
          </p:cNvSpPr>
          <p:nvPr/>
        </p:nvSpPr>
        <p:spPr bwMode="auto">
          <a:xfrm>
            <a:off x="6554789" y="5945189"/>
            <a:ext cx="17684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uk-UA" altLang="ru-RU" sz="1400">
                <a:solidFill>
                  <a:schemeClr val="tx1"/>
                </a:solidFill>
                <a:latin typeface="Tahoma" panose="020B0604030504040204" pitchFamily="34" charset="0"/>
              </a:rPr>
              <a:t>Графічні матеріали</a:t>
            </a:r>
            <a:endParaRPr lang="ru-RU" altLang="ru-RU" sz="1400">
              <a:solidFill>
                <a:schemeClr val="tx1"/>
              </a:solidFill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7797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8425" y="987425"/>
            <a:ext cx="5869859" cy="4720201"/>
          </a:xfrm>
        </p:spPr>
        <p:txBody>
          <a:bodyPr>
            <a:normAutofit/>
          </a:bodyPr>
          <a:lstStyle/>
          <a:p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геодезичної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зйомки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виконувалася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камеральна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Камеральні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себе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польових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вимірювань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документації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нашому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точніше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яке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поставлено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	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Вивантаження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вимірювань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приладів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	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тахеометричних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ходів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	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	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	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геодезичних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8284" y="3207894"/>
            <a:ext cx="5402692" cy="3470223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7A2C3-8C8B-4941-9F45-BEB93DE7B19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9425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1799303"/>
            <a:ext cx="6172200" cy="40617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тахеометричного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ходу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відбувалась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модулі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DeltaDigitals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Geodesy.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обробки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прив’язки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наших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станцій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пікетаж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розпочинати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відрисовку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нашої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гімназії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наносяться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тверді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контура, а по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закінченню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отримаємо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школи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560" y="1799303"/>
            <a:ext cx="4700879" cy="3457421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7A2C3-8C8B-4941-9F45-BEB93DE7B19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487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Передаємо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проекту 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картографію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вибирається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найкраще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дитячого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майданчика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футбольного поля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розробляється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план.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439077" y="1825625"/>
            <a:ext cx="5313845" cy="4351338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7A2C3-8C8B-4941-9F45-BEB93DE7B19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58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ext Box 1"/>
          <p:cNvSpPr txBox="1">
            <a:spLocks noChangeArrowheads="1"/>
          </p:cNvSpPr>
          <p:nvPr/>
        </p:nvSpPr>
        <p:spPr bwMode="auto">
          <a:xfrm>
            <a:off x="4619625" y="144463"/>
            <a:ext cx="3671888" cy="1079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6800" rIns="90000" bIns="46800"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Arial" charset="0"/>
                <a:cs typeface="Arial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Arial" charset="0"/>
                <a:cs typeface="Arial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Arial" charset="0"/>
                <a:cs typeface="Arial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Arial" charset="0"/>
                <a:cs typeface="Arial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buClr>
                <a:srgbClr val="000000"/>
              </a:buClr>
              <a:buSzPct val="100000"/>
              <a:buFont typeface="Times New Roman" pitchFamily="16" charset="0"/>
              <a:buNone/>
              <a:defRPr/>
            </a:pPr>
            <a:r>
              <a:rPr lang="ru-RU" sz="44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2" charset="0"/>
              </a:rPr>
              <a:t>Висновки</a:t>
            </a:r>
            <a:r>
              <a:rPr lang="ru-RU" sz="4400" b="1">
                <a:solidFill>
                  <a:srgbClr val="FFFFB7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2" charset="0"/>
              </a:rPr>
              <a:t> </a:t>
            </a:r>
          </a:p>
        </p:txBody>
      </p:sp>
      <p:sp>
        <p:nvSpPr>
          <p:cNvPr id="51203" name="Text Box 4"/>
          <p:cNvSpPr txBox="1">
            <a:spLocks noChangeArrowheads="1"/>
          </p:cNvSpPr>
          <p:nvPr/>
        </p:nvSpPr>
        <p:spPr bwMode="auto">
          <a:xfrm>
            <a:off x="1037899" y="1701442"/>
            <a:ext cx="4212527" cy="449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/>
          <a:lstStyle>
            <a:lvl1pPr>
              <a:spcBef>
                <a:spcPts val="8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spcBef>
                <a:spcPts val="7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8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spcBef>
                <a:spcPts val="6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spcBef>
                <a:spcPts val="5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49263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00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0"/>
              </a:spcBef>
            </a:pPr>
            <a:r>
              <a:rPr lang="ru-RU" alt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alt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alt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реальних</a:t>
            </a:r>
            <a:r>
              <a:rPr lang="ru-RU" alt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alt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alt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отриманих</a:t>
            </a:r>
            <a:r>
              <a:rPr lang="ru-RU" alt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alt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alt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об’єктах</a:t>
            </a:r>
            <a:r>
              <a:rPr lang="ru-RU" alt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alt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alt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проведений </a:t>
            </a:r>
            <a:r>
              <a:rPr lang="ru-RU" alt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alt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геодезичних</a:t>
            </a:r>
            <a:r>
              <a:rPr lang="ru-RU" alt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приладів</a:t>
            </a:r>
            <a:r>
              <a:rPr lang="ru-RU" alt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alt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alt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alt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містобудівельному</a:t>
            </a:r>
            <a:r>
              <a:rPr lang="ru-RU" alt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супроводі</a:t>
            </a:r>
            <a:r>
              <a:rPr lang="ru-RU" alt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alt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Розроблено</a:t>
            </a:r>
            <a:r>
              <a:rPr lang="ru-RU" alt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топографічний</a:t>
            </a:r>
            <a:r>
              <a:rPr lang="ru-RU" alt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план реального </a:t>
            </a:r>
            <a:r>
              <a:rPr lang="ru-RU" alt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об’єкту</a:t>
            </a:r>
            <a:r>
              <a:rPr lang="ru-RU" alt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та наглядно представлено </a:t>
            </a:r>
            <a:r>
              <a:rPr lang="ru-RU" alt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alt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геодезичного</a:t>
            </a:r>
            <a:r>
              <a:rPr lang="ru-RU" alt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2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знімання</a:t>
            </a:r>
            <a:r>
              <a:rPr lang="ru-RU" altLang="ru-RU" sz="22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8684" y="1701442"/>
            <a:ext cx="5353664" cy="4015248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7A2C3-8C8B-4941-9F45-BEB93DE7B19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88515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40012" y="1401096"/>
            <a:ext cx="4615375" cy="445995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Подібні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допомагають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побачити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плюси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вибраних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приладів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ефективної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скороченню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геодезичних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вишукувань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вирішенню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Були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норми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керуються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спеціалісти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містобудівельному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розглянуті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кваліфікації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7A2C3-8C8B-4941-9F45-BEB93DE7B198}" type="slidenum">
              <a:rPr lang="ru-RU" smtClean="0"/>
              <a:t>14</a:t>
            </a:fld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7058" y="1058487"/>
            <a:ext cx="3810000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8020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1297858"/>
            <a:ext cx="3932237" cy="4571130"/>
          </a:xfrm>
        </p:spPr>
        <p:txBody>
          <a:bodyPr/>
          <a:lstStyle/>
          <a:p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проведеного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отримали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тахеометр та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приймач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швидкими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доступними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приладами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у комплексному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дають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точність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критерієм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геодезичному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містобудуванні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/>
          </a:p>
          <a:p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7165" y="1297858"/>
            <a:ext cx="7222480" cy="4068404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7A2C3-8C8B-4941-9F45-BEB93DE7B198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48758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ext Box 1"/>
          <p:cNvSpPr txBox="1">
            <a:spLocks noChangeArrowheads="1"/>
          </p:cNvSpPr>
          <p:nvPr/>
        </p:nvSpPr>
        <p:spPr bwMode="auto">
          <a:xfrm>
            <a:off x="2895600" y="2209801"/>
            <a:ext cx="64008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80808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Arial" charset="0"/>
                <a:cs typeface="Arial" charset="0"/>
              </a:defRPr>
            </a:lvl1pPr>
            <a:lvl2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Arial" charset="0"/>
                <a:cs typeface="Arial" charset="0"/>
              </a:defRPr>
            </a:lvl2pPr>
            <a:lvl3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Arial" charset="0"/>
                <a:cs typeface="Arial" charset="0"/>
              </a:defRPr>
            </a:lvl3pPr>
            <a:lvl4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Arial" charset="0"/>
                <a:cs typeface="Arial" charset="0"/>
              </a:defRPr>
            </a:lvl4pPr>
            <a:lvl5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Arial" charset="0"/>
                <a:cs typeface="Arial" charset="0"/>
              </a:defRPr>
            </a:lvl5pPr>
            <a:lvl6pPr marL="25146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Arial" charset="0"/>
                <a:cs typeface="Arial" charset="0"/>
              </a:defRPr>
            </a:lvl6pPr>
            <a:lvl7pPr marL="29718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Arial" charset="0"/>
                <a:cs typeface="Arial" charset="0"/>
              </a:defRPr>
            </a:lvl7pPr>
            <a:lvl8pPr marL="34290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Arial" charset="0"/>
                <a:cs typeface="Arial" charset="0"/>
              </a:defRPr>
            </a:lvl8pPr>
            <a:lvl9pPr marL="3886200" indent="-228600" algn="ctr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3200">
                <a:solidFill>
                  <a:srgbClr val="FFFFFF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buSzPct val="100000"/>
              <a:defRPr/>
            </a:pPr>
            <a:r>
              <a:rPr lang="uk-UA" sz="4800" b="1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 Black" pitchFamily="32" charset="0"/>
              </a:rPr>
              <a:t>Дякую за увагу !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7A2C3-8C8B-4941-9F45-BEB93DE7B19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23636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61935" y="1932881"/>
            <a:ext cx="6532666" cy="2438862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5710" y="1755058"/>
            <a:ext cx="4236316" cy="4113929"/>
          </a:xfrm>
        </p:spPr>
        <p:txBody>
          <a:bodyPr>
            <a:normAutofit/>
          </a:bodyPr>
          <a:lstStyle/>
          <a:p>
            <a:r>
              <a:rPr lang="ru-RU" sz="2000" dirty="0" smtClean="0"/>
              <a:t>    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Дипломну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роботу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зроблено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існуючих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топографічних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зйомок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Проект є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актуальним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геодезичний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супровід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містобудівництві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одна з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найважливіших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частин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Метою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існуючих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засобів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геодезичному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супроводі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типах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робіт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7A2C3-8C8B-4941-9F45-BEB93DE7B19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3836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1489587"/>
            <a:ext cx="3932237" cy="4379401"/>
          </a:xfrm>
        </p:spPr>
        <p:txBody>
          <a:bodyPr/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сьогоднішній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день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споруда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чітким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контролем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самоврядування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вносить у нашу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країну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великий порядок.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спори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вирішуються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швидко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Але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найголовніше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вносить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безпеку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проектуванні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спорудженні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житлових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масивів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en-US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0128" y="1489587"/>
            <a:ext cx="6096000" cy="388620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7A2C3-8C8B-4941-9F45-BEB93DE7B19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6295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3342" y="1784555"/>
            <a:ext cx="5077193" cy="2855921"/>
          </a:xfrm>
          <a:prstGeom prst="rect">
            <a:avLst/>
          </a:prstGeo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2687" y="1784555"/>
            <a:ext cx="5426764" cy="4178923"/>
          </a:xfrm>
        </p:spPr>
        <p:txBody>
          <a:bodyPr/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проаналізовано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геодезичного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супровіду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містобудуванні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приклад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геодезичного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супровіду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реальному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об’єкті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Створено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топографічний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гімназії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Обєктом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вибрав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територію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навчально-виховного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комплексу «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Ковалівська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гімназія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Білоцерківської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районної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ради.</a:t>
            </a:r>
          </a:p>
          <a:p>
            <a:endParaRPr lang="en-US" dirty="0"/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7A2C3-8C8B-4941-9F45-BEB93DE7B19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163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709" y="538242"/>
            <a:ext cx="10394807" cy="52858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uk-UA" sz="1600" dirty="0" smtClean="0"/>
          </a:p>
          <a:p>
            <a:pPr marL="0" indent="0">
              <a:buNone/>
            </a:pP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Була проведена робота щодо аналізу доцільності використання тахеометра,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GNSS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приймача та 3д сканера.</a:t>
            </a:r>
          </a:p>
          <a:p>
            <a:pPr marL="0" indent="0">
              <a:buNone/>
            </a:pP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За 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функціональністю на сьогодні тахеометр є основним серед геодезичних приладів. По-перше тахеометр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конструктивно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об’єднує в собі теодоліт, нівелір та </a:t>
            </a:r>
            <a:r>
              <a:rPr lang="uk-UA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світловіддалемір</a:t>
            </a:r>
            <a:r>
              <a:rPr lang="uk-UA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одному приладі, що робить його найбільш універсальним приладом для проведення різноманітних вимірювань.</a:t>
            </a:r>
          </a:p>
          <a:p>
            <a:pPr marL="0" indent="0">
              <a:buNone/>
            </a:pPr>
            <a:endParaRPr lang="uk-UA" sz="1600" dirty="0"/>
          </a:p>
          <a:p>
            <a:pPr marL="0" indent="0">
              <a:buNone/>
            </a:pPr>
            <a:endParaRPr lang="en-US" sz="16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3315853"/>
            <a:ext cx="2576945" cy="2576945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7A2C3-8C8B-4941-9F45-BEB93DE7B19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1556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73018" y="987425"/>
            <a:ext cx="10182370" cy="487362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існують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Приймачі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супутникового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GNSS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радіоприймальні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пристрої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географічних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координат поточного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місцезнаходження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антени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приймача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основі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часові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затримки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приходу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радіосигналів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випромінюваних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супутниками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NAVSTAR .</a:t>
            </a:r>
          </a:p>
          <a:p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1834" y="3118171"/>
            <a:ext cx="4170400" cy="2742879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7A2C3-8C8B-4941-9F45-BEB93DE7B19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128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591127"/>
            <a:ext cx="3932237" cy="5277861"/>
          </a:xfrm>
        </p:spPr>
        <p:txBody>
          <a:bodyPr/>
          <a:lstStyle/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Одним з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інженерно-геодезичних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вишукувань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    3-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сканування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тривимірної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об'єкта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тривимірного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сканера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побудована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таким чином,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зображення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відомості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отримуються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зйомки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виходять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точніше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найвірогідніше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en-US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2025" y="370688"/>
            <a:ext cx="3522279" cy="250192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3354" y="2169167"/>
            <a:ext cx="4590445" cy="257687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80362" y="3730756"/>
            <a:ext cx="4097311" cy="281376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01572" y="4672755"/>
            <a:ext cx="1654485" cy="1783463"/>
          </a:xfrm>
          <a:prstGeom prst="rect">
            <a:avLst/>
          </a:prstGeom>
        </p:spPr>
      </p:pic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7A2C3-8C8B-4941-9F45-BEB93DE7B19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532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9568" y="899411"/>
            <a:ext cx="7285220" cy="52765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перед початком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будівництва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виконується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топографічна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зйомка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урахуванням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всієї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ситуації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місцевості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включно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сусідні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стовпи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підземні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комунікації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рельєф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і. т.д.</a:t>
            </a:r>
          </a:p>
          <a:p>
            <a:pPr marL="0" indent="0">
              <a:buNone/>
            </a:pP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Для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топографічного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знімання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нашої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використаний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тахеометр.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Зйомка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розпочата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9: 13 ранку , 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моменту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обнулення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станції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Т1 на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станцію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В2 Для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відбивання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пикетажу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використаний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тахеометр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точно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виставлявся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над точкою на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дерев’яній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тринозі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ріст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оператора </a:t>
            </a:r>
          </a:p>
          <a:p>
            <a:endParaRPr lang="en-US" sz="20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4630" y="3732551"/>
            <a:ext cx="2753032" cy="221997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7A2C3-8C8B-4941-9F45-BEB93DE7B19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5909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652" y="737420"/>
            <a:ext cx="10455736" cy="176980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Приймач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координування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базисних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ліній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тахеометричних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станцій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Великий перепад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крутий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ухил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сходи,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віднімали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 на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зйомку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тахеометром.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було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укластися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задані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строки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знімання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був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використаний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приймач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видбивання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цієї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ділянки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землі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1625" y="2740848"/>
            <a:ext cx="4843976" cy="3626615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47A2C3-8C8B-4941-9F45-BEB93DE7B19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3502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373</TotalTime>
  <Words>705</Words>
  <Application>Microsoft Office PowerPoint</Application>
  <PresentationFormat>Широкоэкранный</PresentationFormat>
  <Paragraphs>72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7" baseType="lpstr">
      <vt:lpstr>Arial Unicode MS</vt:lpstr>
      <vt:lpstr>Arial</vt:lpstr>
      <vt:lpstr>Arial Black</vt:lpstr>
      <vt:lpstr>BatangChe</vt:lpstr>
      <vt:lpstr>Calibri</vt:lpstr>
      <vt:lpstr>Calibri Light</vt:lpstr>
      <vt:lpstr>Symbol</vt:lpstr>
      <vt:lpstr>Tahoma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Передаємо його далі на розробку проекту у картографію, де вибирається найкраще місце для  побудови для дитячого майданчика та міні футбольного поля та розробляється план.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DoM</dc:creator>
  <cp:lastModifiedBy>DoM</cp:lastModifiedBy>
  <cp:revision>30</cp:revision>
  <cp:lastPrinted>2024-06-18T06:50:59Z</cp:lastPrinted>
  <dcterms:created xsi:type="dcterms:W3CDTF">2024-06-10T00:03:25Z</dcterms:created>
  <dcterms:modified xsi:type="dcterms:W3CDTF">2024-06-19T03:38:12Z</dcterms:modified>
</cp:coreProperties>
</file>