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76" r:id="rId3"/>
    <p:sldId id="285" r:id="rId4"/>
    <p:sldId id="277" r:id="rId5"/>
    <p:sldId id="278" r:id="rId6"/>
    <p:sldId id="286" r:id="rId7"/>
    <p:sldId id="284" r:id="rId8"/>
    <p:sldId id="279" r:id="rId9"/>
    <p:sldId id="280" r:id="rId10"/>
    <p:sldId id="281" r:id="rId11"/>
    <p:sldId id="282" r:id="rId12"/>
    <p:sldId id="283" r:id="rId13"/>
    <p:sldId id="274" r:id="rId14"/>
    <p:sldId id="287" r:id="rId15"/>
    <p:sldId id="288" r:id="rId16"/>
    <p:sldId id="275" r:id="rId17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073EC-7EEF-4139-BCDB-B797A6B9B6AC}" type="datetimeFigureOut">
              <a:rPr lang="ru-RU" smtClean="0"/>
              <a:t>19.06.2024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71273-3E38-40C2-8899-1190FA84C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606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fld id="{671CDFD2-3787-46FF-8D14-6E562FDD39AC}" type="slidenum">
              <a:rPr lang="uk-UA" altLang="ru-RU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SzPct val="45000"/>
                <a:buFont typeface="Wingdings" panose="05000000000000000000" pitchFamily="2" charset="2"/>
                <a:buNone/>
              </a:pPr>
              <a:t>13</a:t>
            </a:fld>
            <a:endParaRPr lang="uk-UA" altLang="ru-RU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2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233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fld id="{EFEE9A2F-2B2F-4B0B-9049-D89A52B841BE}" type="slidenum">
              <a:rPr lang="uk-UA" altLang="ru-RU">
                <a:ea typeface="Arial Unicode MS" panose="020B0604020202020204" pitchFamily="34" charset="-128"/>
                <a:cs typeface="Arial Unicode MS" panose="020B0604020202020204" pitchFamily="34" charset="-128"/>
              </a:rPr>
              <a:pPr>
                <a:spcBef>
                  <a:spcPct val="0"/>
                </a:spcBef>
                <a:buSzPct val="45000"/>
                <a:buFont typeface="Wingdings" panose="05000000000000000000" pitchFamily="2" charset="2"/>
                <a:buNone/>
              </a:pPr>
              <a:t>16</a:t>
            </a:fld>
            <a:endParaRPr lang="uk-UA" altLang="ru-RU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63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49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58EB3-2F96-46A6-9E19-AA8B162741EA}" type="datetime1">
              <a:rPr lang="ru-RU" smtClean="0"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145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F34B7-947B-45D7-89CE-0A01165F9A97}" type="datetime1">
              <a:rPr lang="ru-RU" smtClean="0"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76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9356-D2BC-4D26-885C-064287CFD2EB}" type="datetime1">
              <a:rPr lang="ru-RU" smtClean="0"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0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91CE-541C-4EA7-AD50-2FE86A73E275}" type="datetime1">
              <a:rPr lang="ru-RU" smtClean="0"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698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AB56-8C9D-4AF1-8F9F-D821A5587E54}" type="datetime1">
              <a:rPr lang="ru-RU" smtClean="0"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86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F1EF-CC46-42D7-9210-D9EA058201F8}" type="datetime1">
              <a:rPr lang="ru-RU" smtClean="0"/>
              <a:t>19.06.2024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151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6FE6-B2A7-4E5E-9712-1430B29AEBB1}" type="datetime1">
              <a:rPr lang="ru-RU" smtClean="0"/>
              <a:t>19.06.2024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27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9893-89D1-48A4-AF4B-52423FE7B9D2}" type="datetime1">
              <a:rPr lang="ru-RU" smtClean="0"/>
              <a:t>19.06.2024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581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9152D-4708-4A51-BD2C-190B6A635F27}" type="datetime1">
              <a:rPr lang="ru-RU" smtClean="0"/>
              <a:t>19.06.2024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6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D5FCB-113E-4AEB-A375-643563A3FBBD}" type="datetime1">
              <a:rPr lang="ru-RU" smtClean="0"/>
              <a:t>19.06.2024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07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D6A4-0A7F-43AB-9914-005F5C9EC38E}" type="datetime1">
              <a:rPr lang="ru-RU" smtClean="0"/>
              <a:t>19.06.2024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97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69590-79F4-4155-9C22-6B99DC51DB4F}" type="datetime1">
              <a:rPr lang="ru-RU" smtClean="0"/>
              <a:t>19.06.2024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7A2C3-8C8B-4941-9F45-BEB93DE7B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90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2567609" y="620713"/>
            <a:ext cx="6947867" cy="3313112"/>
          </a:xfrm>
          <a:noFill/>
        </p:spPr>
        <p:txBody>
          <a:bodyPr>
            <a:norm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uk-UA" altLang="ru-RU" sz="1600" b="1" dirty="0">
                <a:latin typeface="Times New Roman" panose="02020603050405020304" pitchFamily="18" charset="0"/>
                <a:ea typeface="BatangChe" pitchFamily="49" charset="-128"/>
                <a:cs typeface="Times New Roman" panose="02020603050405020304" pitchFamily="18" charset="0"/>
              </a:rPr>
              <a:t>Графічні матеріали до бакалаврської роботи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uk-UA" alt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uk-UA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підходів до геодезичного забезпечення об</a:t>
            </a:r>
            <a:r>
              <a:rPr lang="en-US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єктів міського будівництва» 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uk-UA" alt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uk-UA" alt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Терещенко Владислав Сергійович</a:t>
            </a:r>
            <a:endParaRPr lang="ru-RU" alt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1992314" y="549276"/>
            <a:ext cx="8207375" cy="58324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grpSp>
        <p:nvGrpSpPr>
          <p:cNvPr id="10244" name="Group 230"/>
          <p:cNvGrpSpPr>
            <a:grpSpLocks/>
          </p:cNvGrpSpPr>
          <p:nvPr/>
        </p:nvGrpSpPr>
        <p:grpSpPr bwMode="auto">
          <a:xfrm>
            <a:off x="4095750" y="4419600"/>
            <a:ext cx="6064250" cy="1968500"/>
            <a:chOff x="1655" y="2776"/>
            <a:chExt cx="3819" cy="1240"/>
          </a:xfrm>
        </p:grpSpPr>
        <p:sp>
          <p:nvSpPr>
            <p:cNvPr id="10246" name="Rectangle 191"/>
            <p:cNvSpPr>
              <a:spLocks noChangeArrowheads="1"/>
            </p:cNvSpPr>
            <p:nvPr/>
          </p:nvSpPr>
          <p:spPr bwMode="auto">
            <a:xfrm>
              <a:off x="1666" y="2776"/>
              <a:ext cx="3804" cy="12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0247" name="Line 192"/>
            <p:cNvSpPr>
              <a:spLocks noChangeShapeType="1"/>
            </p:cNvSpPr>
            <p:nvPr/>
          </p:nvSpPr>
          <p:spPr bwMode="auto">
            <a:xfrm>
              <a:off x="1661" y="3128"/>
              <a:ext cx="381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Line 193"/>
            <p:cNvSpPr>
              <a:spLocks noChangeShapeType="1"/>
            </p:cNvSpPr>
            <p:nvPr/>
          </p:nvSpPr>
          <p:spPr bwMode="auto">
            <a:xfrm>
              <a:off x="2958" y="3683"/>
              <a:ext cx="250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Line 194"/>
            <p:cNvSpPr>
              <a:spLocks noChangeShapeType="1"/>
            </p:cNvSpPr>
            <p:nvPr/>
          </p:nvSpPr>
          <p:spPr bwMode="auto">
            <a:xfrm flipH="1">
              <a:off x="3016" y="3124"/>
              <a:ext cx="0" cy="8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Line 195"/>
            <p:cNvSpPr>
              <a:spLocks noChangeShapeType="1"/>
            </p:cNvSpPr>
            <p:nvPr/>
          </p:nvSpPr>
          <p:spPr bwMode="auto">
            <a:xfrm>
              <a:off x="1960" y="3132"/>
              <a:ext cx="0" cy="8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Line 196"/>
            <p:cNvSpPr>
              <a:spLocks noChangeShapeType="1"/>
            </p:cNvSpPr>
            <p:nvPr/>
          </p:nvSpPr>
          <p:spPr bwMode="auto">
            <a:xfrm flipV="1">
              <a:off x="2465" y="3123"/>
              <a:ext cx="0" cy="8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Line 197"/>
            <p:cNvSpPr>
              <a:spLocks noChangeShapeType="1"/>
            </p:cNvSpPr>
            <p:nvPr/>
          </p:nvSpPr>
          <p:spPr bwMode="auto">
            <a:xfrm flipV="1">
              <a:off x="2767" y="3118"/>
              <a:ext cx="0" cy="8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198"/>
            <p:cNvSpPr>
              <a:spLocks noChangeShapeType="1"/>
            </p:cNvSpPr>
            <p:nvPr/>
          </p:nvSpPr>
          <p:spPr bwMode="auto">
            <a:xfrm flipV="1">
              <a:off x="1661" y="3241"/>
              <a:ext cx="1355" cy="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Line 199"/>
            <p:cNvSpPr>
              <a:spLocks noChangeShapeType="1"/>
            </p:cNvSpPr>
            <p:nvPr/>
          </p:nvSpPr>
          <p:spPr bwMode="auto">
            <a:xfrm flipV="1">
              <a:off x="1665" y="3348"/>
              <a:ext cx="135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Line 200"/>
            <p:cNvSpPr>
              <a:spLocks noChangeShapeType="1"/>
            </p:cNvSpPr>
            <p:nvPr/>
          </p:nvSpPr>
          <p:spPr bwMode="auto">
            <a:xfrm>
              <a:off x="1669" y="3461"/>
              <a:ext cx="13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Line 201"/>
            <p:cNvSpPr>
              <a:spLocks noChangeShapeType="1"/>
            </p:cNvSpPr>
            <p:nvPr/>
          </p:nvSpPr>
          <p:spPr bwMode="auto">
            <a:xfrm flipV="1">
              <a:off x="1669" y="3570"/>
              <a:ext cx="134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Line 202"/>
            <p:cNvSpPr>
              <a:spLocks noChangeShapeType="1"/>
            </p:cNvSpPr>
            <p:nvPr/>
          </p:nvSpPr>
          <p:spPr bwMode="auto">
            <a:xfrm flipV="1">
              <a:off x="1663" y="3683"/>
              <a:ext cx="128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203"/>
            <p:cNvSpPr>
              <a:spLocks noChangeShapeType="1"/>
            </p:cNvSpPr>
            <p:nvPr/>
          </p:nvSpPr>
          <p:spPr bwMode="auto">
            <a:xfrm flipV="1">
              <a:off x="1663" y="3793"/>
              <a:ext cx="135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204"/>
            <p:cNvSpPr>
              <a:spLocks noChangeShapeType="1"/>
            </p:cNvSpPr>
            <p:nvPr/>
          </p:nvSpPr>
          <p:spPr bwMode="auto">
            <a:xfrm flipV="1">
              <a:off x="1662" y="3904"/>
              <a:ext cx="13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205"/>
            <p:cNvSpPr>
              <a:spLocks noChangeShapeType="1"/>
            </p:cNvSpPr>
            <p:nvPr/>
          </p:nvSpPr>
          <p:spPr bwMode="auto">
            <a:xfrm>
              <a:off x="4471" y="3128"/>
              <a:ext cx="0" cy="8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Line 206"/>
            <p:cNvSpPr>
              <a:spLocks noChangeShapeType="1"/>
            </p:cNvSpPr>
            <p:nvPr/>
          </p:nvSpPr>
          <p:spPr bwMode="auto">
            <a:xfrm flipV="1">
              <a:off x="4475" y="3570"/>
              <a:ext cx="9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Line 207"/>
            <p:cNvSpPr>
              <a:spLocks noChangeShapeType="1"/>
            </p:cNvSpPr>
            <p:nvPr/>
          </p:nvSpPr>
          <p:spPr bwMode="auto">
            <a:xfrm flipH="1">
              <a:off x="4468" y="3237"/>
              <a:ext cx="99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208"/>
            <p:cNvSpPr>
              <a:spLocks noChangeShapeType="1"/>
            </p:cNvSpPr>
            <p:nvPr/>
          </p:nvSpPr>
          <p:spPr bwMode="auto">
            <a:xfrm flipH="1">
              <a:off x="4832" y="3130"/>
              <a:ext cx="0" cy="4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Line 209"/>
            <p:cNvSpPr>
              <a:spLocks noChangeShapeType="1"/>
            </p:cNvSpPr>
            <p:nvPr/>
          </p:nvSpPr>
          <p:spPr bwMode="auto">
            <a:xfrm>
              <a:off x="5084" y="3128"/>
              <a:ext cx="0" cy="4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Line 210"/>
            <p:cNvSpPr>
              <a:spLocks noChangeShapeType="1"/>
            </p:cNvSpPr>
            <p:nvPr/>
          </p:nvSpPr>
          <p:spPr bwMode="auto">
            <a:xfrm>
              <a:off x="4598" y="3238"/>
              <a:ext cx="0" cy="3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Line 211"/>
            <p:cNvSpPr>
              <a:spLocks noChangeShapeType="1"/>
            </p:cNvSpPr>
            <p:nvPr/>
          </p:nvSpPr>
          <p:spPr bwMode="auto">
            <a:xfrm>
              <a:off x="4719" y="3238"/>
              <a:ext cx="0" cy="3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7" name="Line 212"/>
            <p:cNvSpPr>
              <a:spLocks noChangeShapeType="1"/>
            </p:cNvSpPr>
            <p:nvPr/>
          </p:nvSpPr>
          <p:spPr bwMode="auto">
            <a:xfrm>
              <a:off x="4883" y="3574"/>
              <a:ext cx="0" cy="1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Text Box 213"/>
            <p:cNvSpPr txBox="1">
              <a:spLocks noChangeArrowheads="1"/>
            </p:cNvSpPr>
            <p:nvPr/>
          </p:nvSpPr>
          <p:spPr bwMode="auto">
            <a:xfrm>
              <a:off x="2526" y="2854"/>
              <a:ext cx="2107" cy="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  БАКАЛАВРСЬКА РОБОТА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69" name="Text Box 214"/>
            <p:cNvSpPr txBox="1">
              <a:spLocks noChangeArrowheads="1"/>
            </p:cNvSpPr>
            <p:nvPr/>
          </p:nvSpPr>
          <p:spPr bwMode="auto">
            <a:xfrm>
              <a:off x="2936" y="3176"/>
              <a:ext cx="1543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Аналіз підходів </a:t>
              </a:r>
              <a:endParaRPr lang="ru-RU" alt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Bef>
                  <a:spcPct val="0"/>
                </a:spcBef>
                <a:buClrTx/>
                <a:buSzTx/>
                <a:buNone/>
              </a:pPr>
              <a:r>
                <a:rPr lang="ru-RU" altLang="ru-RU" sz="1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 </a:t>
              </a: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геодезичного </a:t>
              </a:r>
              <a:r>
                <a:rPr lang="ru-RU" altLang="ru-RU" sz="1200" b="1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забезпечення</a:t>
              </a: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altLang="ru-RU" sz="1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</a:t>
              </a:r>
              <a:r>
                <a:rPr lang="en-US" altLang="ru-RU" sz="1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</a:t>
              </a:r>
              <a:r>
                <a:rPr lang="ru-RU" altLang="ru-RU" sz="1200" b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єктів</a:t>
              </a:r>
              <a:r>
                <a:rPr lang="ru-RU" altLang="ru-RU" sz="1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altLang="ru-RU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міського будівництва</a:t>
              </a:r>
              <a:endParaRPr lang="ru-RU" alt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0" name="Text Box 215"/>
            <p:cNvSpPr txBox="1">
              <a:spLocks noChangeArrowheads="1"/>
            </p:cNvSpPr>
            <p:nvPr/>
          </p:nvSpPr>
          <p:spPr bwMode="auto">
            <a:xfrm>
              <a:off x="1964" y="3132"/>
              <a:ext cx="449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2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Прізвище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1" name="Text Box 216"/>
            <p:cNvSpPr txBox="1">
              <a:spLocks noChangeArrowheads="1"/>
            </p:cNvSpPr>
            <p:nvPr/>
          </p:nvSpPr>
          <p:spPr bwMode="auto">
            <a:xfrm>
              <a:off x="2465" y="3132"/>
              <a:ext cx="3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Підпис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2" name="Text Box 217"/>
            <p:cNvSpPr txBox="1">
              <a:spLocks noChangeArrowheads="1"/>
            </p:cNvSpPr>
            <p:nvPr/>
          </p:nvSpPr>
          <p:spPr bwMode="auto">
            <a:xfrm>
              <a:off x="2764" y="3139"/>
              <a:ext cx="25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Дата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3" name="Text Box 218"/>
            <p:cNvSpPr txBox="1">
              <a:spLocks noChangeArrowheads="1"/>
            </p:cNvSpPr>
            <p:nvPr/>
          </p:nvSpPr>
          <p:spPr bwMode="auto">
            <a:xfrm>
              <a:off x="4501" y="3132"/>
              <a:ext cx="302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Літера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4" name="Text Box 219"/>
            <p:cNvSpPr txBox="1">
              <a:spLocks noChangeArrowheads="1"/>
            </p:cNvSpPr>
            <p:nvPr/>
          </p:nvSpPr>
          <p:spPr bwMode="auto">
            <a:xfrm>
              <a:off x="4834" y="3135"/>
              <a:ext cx="255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Маса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5" name="Text Box 220"/>
            <p:cNvSpPr txBox="1">
              <a:spLocks noChangeArrowheads="1"/>
            </p:cNvSpPr>
            <p:nvPr/>
          </p:nvSpPr>
          <p:spPr bwMode="auto">
            <a:xfrm>
              <a:off x="5098" y="3131"/>
              <a:ext cx="365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Масштаб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6" name="Text Box 221"/>
            <p:cNvSpPr txBox="1">
              <a:spLocks noChangeArrowheads="1"/>
            </p:cNvSpPr>
            <p:nvPr/>
          </p:nvSpPr>
          <p:spPr bwMode="auto">
            <a:xfrm>
              <a:off x="4951" y="3581"/>
              <a:ext cx="445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Аркушів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7" name="Text Box 222"/>
            <p:cNvSpPr txBox="1">
              <a:spLocks noChangeArrowheads="1"/>
            </p:cNvSpPr>
            <p:nvPr/>
          </p:nvSpPr>
          <p:spPr bwMode="auto">
            <a:xfrm>
              <a:off x="4532" y="3581"/>
              <a:ext cx="30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Аркуш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8" name="Text Box 223"/>
            <p:cNvSpPr txBox="1">
              <a:spLocks noChangeArrowheads="1"/>
            </p:cNvSpPr>
            <p:nvPr/>
          </p:nvSpPr>
          <p:spPr bwMode="auto">
            <a:xfrm>
              <a:off x="1957" y="3468"/>
              <a:ext cx="48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Терещенко </a:t>
              </a:r>
              <a:r>
                <a:rPr lang="uk-UA" altLang="ru-RU" sz="8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В.С</a:t>
              </a:r>
              <a:r>
                <a:rPr lang="uk-UA" altLang="ru-RU" sz="9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.</a:t>
              </a:r>
              <a:endParaRPr lang="ru-RU" alt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279" name="Text Box 224"/>
            <p:cNvSpPr txBox="1">
              <a:spLocks noChangeArrowheads="1"/>
            </p:cNvSpPr>
            <p:nvPr/>
          </p:nvSpPr>
          <p:spPr bwMode="auto">
            <a:xfrm>
              <a:off x="1659" y="3464"/>
              <a:ext cx="357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Розроб.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80" name="Text Box 225"/>
            <p:cNvSpPr txBox="1">
              <a:spLocks noChangeArrowheads="1"/>
            </p:cNvSpPr>
            <p:nvPr/>
          </p:nvSpPr>
          <p:spPr bwMode="auto">
            <a:xfrm>
              <a:off x="1663" y="3691"/>
              <a:ext cx="323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Керів.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81" name="Text Box 226"/>
            <p:cNvSpPr txBox="1">
              <a:spLocks noChangeArrowheads="1"/>
            </p:cNvSpPr>
            <p:nvPr/>
          </p:nvSpPr>
          <p:spPr bwMode="auto">
            <a:xfrm>
              <a:off x="1986" y="3699"/>
              <a:ext cx="39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 b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Шудра</a:t>
              </a:r>
              <a:r>
                <a:rPr lang="uk-UA" altLang="ru-RU" sz="8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 Н.С.</a:t>
              </a:r>
              <a:endParaRPr lang="ru-RU" altLang="ru-RU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82" name="Text Box 227"/>
            <p:cNvSpPr txBox="1">
              <a:spLocks noChangeArrowheads="1"/>
            </p:cNvSpPr>
            <p:nvPr/>
          </p:nvSpPr>
          <p:spPr bwMode="auto">
            <a:xfrm>
              <a:off x="1655" y="3898"/>
              <a:ext cx="327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Зав.каф.</a:t>
              </a:r>
              <a:endPara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0" name="Text Box 228"/>
            <p:cNvSpPr txBox="1">
              <a:spLocks noChangeArrowheads="1"/>
            </p:cNvSpPr>
            <p:nvPr/>
          </p:nvSpPr>
          <p:spPr bwMode="auto">
            <a:xfrm>
              <a:off x="1986" y="3906"/>
              <a:ext cx="461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1" hangingPunct="1">
                <a:defRPr/>
              </a:pPr>
              <a:r>
                <a:rPr lang="uk-UA" sz="750" b="1" dirty="0" err="1">
                  <a:latin typeface="Times New Roman" pitchFamily="18" charset="0"/>
                  <a:cs typeface="Arial" charset="0"/>
                </a:rPr>
                <a:t>Дем</a:t>
              </a:r>
              <a:r>
                <a:rPr lang="en-US" sz="750" b="1" dirty="0">
                  <a:latin typeface="Times New Roman" pitchFamily="18" charset="0"/>
                  <a:cs typeface="Arial" charset="0"/>
                </a:rPr>
                <a:t>’</a:t>
              </a:r>
              <a:r>
                <a:rPr lang="uk-UA" sz="750" b="1" dirty="0" err="1">
                  <a:latin typeface="Times New Roman" pitchFamily="18" charset="0"/>
                  <a:cs typeface="Arial" charset="0"/>
                </a:rPr>
                <a:t>яненко</a:t>
              </a:r>
              <a:r>
                <a:rPr lang="uk-UA" sz="750" b="1" dirty="0">
                  <a:latin typeface="Times New Roman" pitchFamily="18" charset="0"/>
                  <a:cs typeface="Arial" charset="0"/>
                </a:rPr>
                <a:t> Р.А</a:t>
              </a:r>
              <a:r>
                <a:rPr lang="uk-UA" sz="750" dirty="0">
                  <a:latin typeface="Times New Roman" pitchFamily="18" charset="0"/>
                  <a:cs typeface="Arial" charset="0"/>
                </a:rPr>
                <a:t>.</a:t>
              </a:r>
              <a:endParaRPr lang="ru-RU" sz="750" dirty="0">
                <a:latin typeface="Arial" charset="0"/>
                <a:cs typeface="Arial" charset="0"/>
              </a:endParaRPr>
            </a:p>
          </p:txBody>
        </p:sp>
        <p:sp>
          <p:nvSpPr>
            <p:cNvPr id="10284" name="Text Box 229"/>
            <p:cNvSpPr txBox="1">
              <a:spLocks noChangeArrowheads="1"/>
            </p:cNvSpPr>
            <p:nvPr/>
          </p:nvSpPr>
          <p:spPr bwMode="auto">
            <a:xfrm>
              <a:off x="4637" y="3710"/>
              <a:ext cx="620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400">
                  <a:solidFill>
                    <a:schemeClr val="tx2"/>
                  </a:solidFill>
                  <a:latin typeface="Candara" panose="020E0502030303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200">
                  <a:solidFill>
                    <a:schemeClr val="tx2"/>
                  </a:solidFill>
                  <a:latin typeface="Candara" panose="020E0502030303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2000">
                  <a:solidFill>
                    <a:schemeClr val="tx2"/>
                  </a:solidFill>
                  <a:latin typeface="Candara" panose="020E0502030303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>
                  <a:solidFill>
                    <a:schemeClr val="tx2"/>
                  </a:solidFill>
                  <a:latin typeface="Candara" panose="020E0502030303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anose="05050102010706020507" pitchFamily="18" charset="2"/>
                <a:buChar char=""/>
                <a:defRPr sz="1600">
                  <a:solidFill>
                    <a:schemeClr val="tx2"/>
                  </a:solidFill>
                  <a:latin typeface="Candara" panose="020E0502030303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КНУБА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ГіСУТ</a:t>
              </a:r>
              <a:endParaRPr lang="uk-UA" alt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uk-UA" altLang="ru-RU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     Група </a:t>
              </a:r>
              <a:r>
                <a:rPr lang="uk-UA" altLang="ru-RU" sz="10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зГД</a:t>
              </a:r>
              <a:r>
                <a:rPr lang="uk-UA" alt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uk-UA" altLang="ru-RU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- </a:t>
              </a:r>
              <a:r>
                <a:rPr lang="en-US" alt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19</a:t>
              </a:r>
              <a:endParaRPr lang="ru-RU" alt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45" name="TextBox 1"/>
          <p:cNvSpPr txBox="1">
            <a:spLocks noChangeArrowheads="1"/>
          </p:cNvSpPr>
          <p:nvPr/>
        </p:nvSpPr>
        <p:spPr bwMode="auto">
          <a:xfrm>
            <a:off x="6554789" y="5945189"/>
            <a:ext cx="1768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>
                <a:solidFill>
                  <a:schemeClr val="tx2"/>
                </a:solidFill>
                <a:latin typeface="Candara" panose="020E0502030303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>
                <a:solidFill>
                  <a:schemeClr val="tx2"/>
                </a:solidFill>
                <a:latin typeface="Candara" panose="020E0502030303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>
                <a:solidFill>
                  <a:schemeClr val="tx2"/>
                </a:solidFill>
                <a:latin typeface="Candara" panose="020E0502030303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>
                <a:solidFill>
                  <a:schemeClr val="tx2"/>
                </a:solidFill>
                <a:latin typeface="Candara" panose="020E0502030303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>
                <a:solidFill>
                  <a:schemeClr val="tx2"/>
                </a:solidFill>
                <a:latin typeface="Candara" panose="020E0502030303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altLang="ru-RU" sz="1400">
                <a:solidFill>
                  <a:schemeClr val="tx1"/>
                </a:solidFill>
                <a:latin typeface="Tahoma" panose="020B0604030504040204" pitchFamily="34" charset="0"/>
              </a:rPr>
              <a:t>Графічні матеріали</a:t>
            </a:r>
            <a:endParaRPr lang="ru-RU" altLang="ru-RU" sz="14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79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8425" y="987425"/>
            <a:ext cx="5869859" cy="4720201"/>
          </a:xfrm>
        </p:spPr>
        <p:txBody>
          <a:bodyPr>
            <a:normAutofit/>
          </a:bodyPr>
          <a:lstStyle/>
          <a:p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зйомки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виконувалася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камеральна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Камеральні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себе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польових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нашому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точніше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яке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поставлено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Вивантаження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приладів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тахеометричних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284" y="3207894"/>
            <a:ext cx="5402692" cy="347022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1799303"/>
            <a:ext cx="6172200" cy="40617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тахеометричного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відбувалась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модулі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DeltaDigitals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Geodesy.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прив’язки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наших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пікетаж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розпочинати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відрисовку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нашої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гімназії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наносяться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контура, а по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отримаємо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60" y="1799303"/>
            <a:ext cx="4700879" cy="345742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48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Передаємо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проекту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картографію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вибирається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найкраще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майданчика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футбольного поля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9077" y="1825625"/>
            <a:ext cx="5313845" cy="435133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8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4619625" y="144463"/>
            <a:ext cx="367188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4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2" charset="0"/>
              </a:rPr>
              <a:t>Висновки</a:t>
            </a:r>
            <a:r>
              <a:rPr lang="ru-RU" sz="4400" b="1">
                <a:solidFill>
                  <a:srgbClr val="FFFFB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2" charset="0"/>
              </a:rPr>
              <a:t> </a:t>
            </a:r>
          </a:p>
        </p:txBody>
      </p:sp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1037899" y="1701442"/>
            <a:ext cx="4212527" cy="449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реальних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об’єктах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проведений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геодезичних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приладів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містобудівельному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супроводі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топографічний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план реального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об’єкту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 наглядно представлено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геодезичного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знімання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684" y="1701442"/>
            <a:ext cx="5353664" cy="4015248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8851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0012" y="1401096"/>
            <a:ext cx="4615375" cy="44599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Подібні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побачити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плюси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вибраних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приладів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вишукувань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Були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спеціалісти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містобудівельному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супроводі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14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058" y="1058487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2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297858"/>
            <a:ext cx="3932237" cy="4571130"/>
          </a:xfrm>
        </p:spPr>
        <p:txBody>
          <a:bodyPr/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тахеометр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приймач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приладами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у комплексному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критерієм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супроводі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містобудуванні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  <a:p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165" y="1297858"/>
            <a:ext cx="7222480" cy="4068404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875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2895600" y="2209801"/>
            <a:ext cx="6400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uk-UA" sz="4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2" charset="0"/>
              </a:rPr>
              <a:t>Дякую за увагу 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636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1935" y="1932881"/>
            <a:ext cx="6532666" cy="2438862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5710" y="1755058"/>
            <a:ext cx="4236316" cy="411392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топографічних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зйомок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Проект є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адже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супровід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містобудівництві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одна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найважливіших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Метою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супроводі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типах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3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489587"/>
            <a:ext cx="3932237" cy="4379401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сьогоднішній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день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землі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контролем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самоврядування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вносить у нашу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великий порядок.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людьми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вирішуються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Але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найголовніше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вносить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спорудженні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масивів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128" y="1489587"/>
            <a:ext cx="6096000" cy="38862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2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3342" y="1784555"/>
            <a:ext cx="5077193" cy="2855921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2687" y="1784555"/>
            <a:ext cx="5426764" cy="4178923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проаналізовано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супровіду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містобудуванні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приклад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геодезичного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супровіду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реальному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Створено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топографічний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гімназії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Обєктом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вибрав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навчально-виховного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комплексу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Ковалівська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гімназія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Білоцерківської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ради.</a:t>
            </a:r>
          </a:p>
          <a:p>
            <a:endParaRPr lang="en-US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63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709" y="538242"/>
            <a:ext cx="10394807" cy="52858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sz="1600" dirty="0" smtClean="0"/>
          </a:p>
          <a:p>
            <a:pPr marL="0" indent="0">
              <a:buNone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Була проведена робота щодо аналізу доцільності використання тахеометра,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GNSS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приймача та 3д сканера.</a:t>
            </a:r>
          </a:p>
          <a:p>
            <a:pPr marL="0" indent="0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За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функціональністю на сьогодні тахеометр є основним серед геодезичних приладів. По-перше тахеометр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об’єднує в собі теодоліт, нівелір та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світловіддалемір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одному приладі, що робить його найбільш універсальним приладом для проведення різноманітних вимірювань.</a:t>
            </a:r>
          </a:p>
          <a:p>
            <a:pPr marL="0" indent="0">
              <a:buNone/>
            </a:pPr>
            <a:endParaRPr lang="uk-UA" sz="1600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315853"/>
            <a:ext cx="2576945" cy="257694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5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3018" y="987425"/>
            <a:ext cx="10182370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Приймачі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супутникового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GNSS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радіоприймальні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пристрої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координат поточного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місцезнаходження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антени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приймача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затримки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приходу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радіосигналів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випромінюваних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супутниками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NAVSTAR .</a:t>
            </a:r>
          </a:p>
          <a:p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1834" y="3118171"/>
            <a:ext cx="4170400" cy="2742879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12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591127"/>
            <a:ext cx="3932237" cy="5277861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інженерно-геодезичних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вишукувань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    3-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сканування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тривимірної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тривимірного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сканера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зображення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отримуються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зйомки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точніше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найвірогідніше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025" y="370688"/>
            <a:ext cx="3522279" cy="2501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354" y="2169167"/>
            <a:ext cx="4590445" cy="25768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0362" y="3730756"/>
            <a:ext cx="4097311" cy="281376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1572" y="4672755"/>
            <a:ext cx="1654485" cy="1783463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3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9568" y="899411"/>
            <a:ext cx="7285220" cy="52765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 початком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топографічна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зйомка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сусідні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стовпи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підземні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рельєф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і. т.д.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топографічного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знімання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нашої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тахеометр.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Зйомка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9: 13 ранку 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моменту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обнулення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Т1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станцію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В2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відбивання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пикетажу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тахеометр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точно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виставлявся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над точкою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дерев’яній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тринозі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ріст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оператора </a:t>
            </a:r>
          </a:p>
          <a:p>
            <a:endParaRPr lang="en-US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630" y="3732551"/>
            <a:ext cx="2753032" cy="221997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90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652" y="737420"/>
            <a:ext cx="10455736" cy="176980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базисних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тахеометричних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Великий перепад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ухил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сходи,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віднімали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часу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зйомку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тахеометром.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укластися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знімання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видбивання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625" y="2740848"/>
            <a:ext cx="4843976" cy="362661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A2C3-8C8B-4941-9F45-BEB93DE7B19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50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705</Words>
  <Application>Microsoft Office PowerPoint</Application>
  <PresentationFormat>Широкоэкранный</PresentationFormat>
  <Paragraphs>72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 Unicode MS</vt:lpstr>
      <vt:lpstr>Arial</vt:lpstr>
      <vt:lpstr>Arial Black</vt:lpstr>
      <vt:lpstr>BatangChe</vt:lpstr>
      <vt:lpstr>Calibri</vt:lpstr>
      <vt:lpstr>Calibri Light</vt:lpstr>
      <vt:lpstr>Symbol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Передаємо його далі на розробку проекту у картографію, де вибирається найкраще місце для  побудови для дитячого майданчика та міні футбольного поля та розробляється план.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DoM</cp:lastModifiedBy>
  <cp:revision>30</cp:revision>
  <cp:lastPrinted>2024-06-18T06:50:59Z</cp:lastPrinted>
  <dcterms:created xsi:type="dcterms:W3CDTF">2024-06-10T00:03:25Z</dcterms:created>
  <dcterms:modified xsi:type="dcterms:W3CDTF">2024-06-19T03:38:12Z</dcterms:modified>
</cp:coreProperties>
</file>