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66" r:id="rId13"/>
    <p:sldId id="270" r:id="rId14"/>
    <p:sldId id="268" r:id="rId15"/>
    <p:sldId id="273" r:id="rId16"/>
    <p:sldId id="271" r:id="rId17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53" autoAdjust="0"/>
    <p:restoredTop sz="94660"/>
  </p:normalViewPr>
  <p:slideViewPr>
    <p:cSldViewPr>
      <p:cViewPr>
        <p:scale>
          <a:sx n="60" d="100"/>
          <a:sy n="60" d="100"/>
        </p:scale>
        <p:origin x="-1482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6F05D937-1361-4204-B715-A5170F792877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19.06.2024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02B75974-1437-40DD-8FBF-5F488092FB32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Прямоугольник 11"/>
          <p:cNvSpPr/>
          <p:nvPr/>
        </p:nvSpPr>
        <p:spPr>
          <a:xfrm>
            <a:off x="-255960" y="3639240"/>
            <a:ext cx="9540360" cy="1151640"/>
          </a:xfrm>
          <a:prstGeom prst="rect">
            <a:avLst/>
          </a:prstGeom>
          <a:solidFill>
            <a:srgbClr val="E8BAE8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Овал 8"/>
          <p:cNvSpPr/>
          <p:nvPr/>
        </p:nvSpPr>
        <p:spPr>
          <a:xfrm>
            <a:off x="2722680" y="223560"/>
            <a:ext cx="3890160" cy="389016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3" name="Рисунок 3"/>
          <p:cNvPicPr/>
          <p:nvPr/>
        </p:nvPicPr>
        <p:blipFill>
          <a:blip r:embed="rId2"/>
          <a:srcRect l="18779" t="6869" r="17272" b="14091"/>
          <a:stretch/>
        </p:blipFill>
        <p:spPr>
          <a:xfrm>
            <a:off x="670320" y="-94320"/>
            <a:ext cx="8224560" cy="6777000"/>
          </a:xfrm>
          <a:prstGeom prst="rect">
            <a:avLst/>
          </a:prstGeom>
          <a:ln w="0">
            <a:noFill/>
          </a:ln>
        </p:spPr>
      </p:pic>
      <p:sp>
        <p:nvSpPr>
          <p:cNvPr id="44" name="Заголовок 1"/>
          <p:cNvSpPr txBox="1"/>
          <p:nvPr/>
        </p:nvSpPr>
        <p:spPr>
          <a:xfrm>
            <a:off x="2827440" y="2158095"/>
            <a:ext cx="3743640" cy="1873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0500" lnSpcReduction="20000"/>
          </a:bodyPr>
          <a:lstStyle/>
          <a:p>
            <a:pPr algn="ctr">
              <a:lnSpc>
                <a:spcPct val="100000"/>
              </a:lnSpc>
            </a:pPr>
            <a:r>
              <a:rPr lang="en-US" sz="9600" b="0" strike="noStrike" spc="-1" dirty="0">
                <a:solidFill>
                  <a:srgbClr val="7030A0"/>
                </a:solidFill>
                <a:latin typeface="Berlin Sans FB Demi"/>
              </a:rPr>
              <a:t>AMRL</a:t>
            </a:r>
            <a:r>
              <a:rPr dirty="0"/>
              <a:t/>
            </a:r>
            <a:br>
              <a:rPr dirty="0"/>
            </a:br>
            <a:endParaRPr lang="ru-RU" sz="9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Заголовок 1"/>
          <p:cNvSpPr/>
          <p:nvPr/>
        </p:nvSpPr>
        <p:spPr>
          <a:xfrm>
            <a:off x="585360" y="3162960"/>
            <a:ext cx="4834440" cy="3077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t/>
            </a:r>
            <a:br/>
            <a:endParaRPr lang="en-US" sz="4400" b="0" strike="noStrike" spc="-1">
              <a:latin typeface="Arial"/>
            </a:endParaRPr>
          </a:p>
        </p:txBody>
      </p:sp>
      <p:sp>
        <p:nvSpPr>
          <p:cNvPr id="46" name="TextBox 2"/>
          <p:cNvSpPr/>
          <p:nvPr/>
        </p:nvSpPr>
        <p:spPr>
          <a:xfrm>
            <a:off x="1907640" y="1860840"/>
            <a:ext cx="5527800" cy="30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 dirty="0" err="1">
                <a:solidFill>
                  <a:srgbClr val="7030A0"/>
                </a:solidFill>
                <a:latin typeface="Arial Unicode MS"/>
                <a:ea typeface="Arial Unicode MS"/>
              </a:rPr>
              <a:t>Autocollimation</a:t>
            </a:r>
            <a:r>
              <a:rPr lang="en-US" sz="1400" b="1" strike="noStrike" spc="-1" dirty="0">
                <a:solidFill>
                  <a:srgbClr val="7030A0"/>
                </a:solidFill>
                <a:latin typeface="Arial Unicode MS"/>
                <a:ea typeface="Arial Unicode MS"/>
              </a:rPr>
              <a:t> </a:t>
            </a:r>
            <a:r>
              <a:rPr lang="en-US" sz="1400" b="1" strike="noStrike" spc="-1" dirty="0" err="1">
                <a:solidFill>
                  <a:srgbClr val="7030A0"/>
                </a:solidFill>
                <a:latin typeface="Arial Unicode MS"/>
                <a:ea typeface="Arial Unicode MS"/>
              </a:rPr>
              <a:t>Multe</a:t>
            </a:r>
            <a:r>
              <a:rPr lang="uk-UA" sz="1400" b="1" strike="noStrike" spc="-1" dirty="0">
                <a:solidFill>
                  <a:srgbClr val="7030A0"/>
                </a:solidFill>
                <a:latin typeface="Arial Unicode MS"/>
                <a:ea typeface="Arial Unicode MS"/>
              </a:rPr>
              <a:t>-</a:t>
            </a:r>
            <a:r>
              <a:rPr lang="en-US" sz="1400" b="1" strike="noStrike" spc="-1" dirty="0">
                <a:solidFill>
                  <a:srgbClr val="7030A0"/>
                </a:solidFill>
                <a:latin typeface="Arial Unicode MS"/>
                <a:ea typeface="Arial Unicode MS"/>
              </a:rPr>
              <a:t>Reference</a:t>
            </a:r>
            <a:r>
              <a:rPr lang="uk-UA" sz="1400" b="1" strike="noStrike" spc="-1" dirty="0">
                <a:solidFill>
                  <a:srgbClr val="7030A0"/>
                </a:solidFill>
                <a:latin typeface="Arial Unicode MS"/>
                <a:ea typeface="Arial Unicode MS"/>
              </a:rPr>
              <a:t>-</a:t>
            </a:r>
            <a:r>
              <a:rPr lang="en-US" sz="1400" b="1" strike="noStrike" spc="-1" dirty="0">
                <a:solidFill>
                  <a:srgbClr val="7030A0"/>
                </a:solidFill>
                <a:latin typeface="Arial Unicode MS"/>
                <a:ea typeface="Arial Unicode MS"/>
              </a:rPr>
              <a:t>Lines measurement standard</a:t>
            </a:r>
            <a:r>
              <a:rPr lang="uk-UA" sz="1400" b="1" strike="noStrike" spc="-1" dirty="0">
                <a:solidFill>
                  <a:srgbClr val="7030A0"/>
                </a:solidFill>
                <a:latin typeface="Arial Unicode MS"/>
                <a:ea typeface="Arial Unicode MS"/>
              </a:rPr>
              <a:t> 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47" name="TextBox 9"/>
          <p:cNvSpPr/>
          <p:nvPr/>
        </p:nvSpPr>
        <p:spPr>
          <a:xfrm>
            <a:off x="2323080" y="3063960"/>
            <a:ext cx="4752000" cy="547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uk-UA" sz="1800" b="0" strike="noStrike" spc="-1">
                <a:solidFill>
                  <a:srgbClr val="7030A0"/>
                </a:solidFill>
                <a:latin typeface="Arial Black"/>
                <a:ea typeface="Artifakt Element Black"/>
              </a:rPr>
              <a:t>ДИПЛОМНИЙ ПРОЕКТ 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uk-UA" sz="1200" b="0" strike="noStrike" spc="-1">
                <a:solidFill>
                  <a:srgbClr val="7030A0"/>
                </a:solidFill>
                <a:latin typeface="Arial Black"/>
                <a:ea typeface="Artifakt Element Black"/>
              </a:rPr>
              <a:t>НА ТЕМУ 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8" name="TextBox 5"/>
          <p:cNvSpPr/>
          <p:nvPr/>
        </p:nvSpPr>
        <p:spPr>
          <a:xfrm>
            <a:off x="603720" y="3750120"/>
            <a:ext cx="7955640" cy="820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600" b="0" strike="noStrike" spc="-1">
                <a:solidFill>
                  <a:srgbClr val="7030A0"/>
                </a:solidFill>
                <a:latin typeface="Arial Black"/>
                <a:ea typeface="Arial Unicode MS"/>
              </a:rPr>
              <a:t>Конструктивні особливості та метрологічні характеристики універсального еталону автоколімаційних референцних осей призначеного для повірки геодезичних приладів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49" name="Овал 6"/>
          <p:cNvSpPr/>
          <p:nvPr/>
        </p:nvSpPr>
        <p:spPr>
          <a:xfrm>
            <a:off x="8161560" y="2349000"/>
            <a:ext cx="2232000" cy="223200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Овал 12"/>
          <p:cNvSpPr/>
          <p:nvPr/>
        </p:nvSpPr>
        <p:spPr>
          <a:xfrm>
            <a:off x="8295120" y="1318680"/>
            <a:ext cx="615600" cy="60192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Овал 13"/>
          <p:cNvSpPr/>
          <p:nvPr/>
        </p:nvSpPr>
        <p:spPr>
          <a:xfrm>
            <a:off x="2323080" y="6381360"/>
            <a:ext cx="399240" cy="40896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Овал 3_1"/>
          <p:cNvSpPr/>
          <p:nvPr/>
        </p:nvSpPr>
        <p:spPr>
          <a:xfrm>
            <a:off x="-1600200" y="5257800"/>
            <a:ext cx="3630600" cy="339012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p15="http://schemas.microsoft.com/office/powerpoint/2012/main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Picture 2" descr="C:\Users\878\AppData\Local\Packages\Microsoft.Windows.Photos_8wekyb3d8bbwe\TempState\ShareServiceTempFolder\photo_AMRL +нівелір3.jpeg"/>
          <p:cNvPicPr/>
          <p:nvPr/>
        </p:nvPicPr>
        <p:blipFill>
          <a:blip r:embed="rId2"/>
          <a:srcRect r="19569"/>
          <a:stretch/>
        </p:blipFill>
        <p:spPr>
          <a:xfrm>
            <a:off x="853200" y="11880"/>
            <a:ext cx="8290440" cy="6871680"/>
          </a:xfrm>
          <a:prstGeom prst="rect">
            <a:avLst/>
          </a:prstGeom>
          <a:ln w="0">
            <a:noFill/>
          </a:ln>
        </p:spPr>
      </p:pic>
      <p:sp>
        <p:nvSpPr>
          <p:cNvPr id="207" name="Овал 3"/>
          <p:cNvSpPr/>
          <p:nvPr/>
        </p:nvSpPr>
        <p:spPr>
          <a:xfrm>
            <a:off x="6532560" y="-2763720"/>
            <a:ext cx="3443040" cy="331200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8" name="TextBox 5"/>
          <p:cNvSpPr/>
          <p:nvPr/>
        </p:nvSpPr>
        <p:spPr>
          <a:xfrm>
            <a:off x="251640" y="404640"/>
            <a:ext cx="3240000" cy="943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uk-UA" sz="2000" b="0" strike="noStrike" spc="-1">
                <a:solidFill>
                  <a:srgbClr val="7030A0"/>
                </a:solidFill>
                <a:latin typeface="Arial Black"/>
              </a:rPr>
              <a:t>ПОВІРКА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3600" b="0" strike="noStrike" spc="-1">
                <a:solidFill>
                  <a:srgbClr val="7030A0"/>
                </a:solidFill>
                <a:latin typeface="Arial Black"/>
              </a:rPr>
              <a:t>НІВЕЛІРІВ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210" name="Овал 8"/>
          <p:cNvSpPr/>
          <p:nvPr/>
        </p:nvSpPr>
        <p:spPr>
          <a:xfrm>
            <a:off x="846337" y="4916520"/>
            <a:ext cx="612000" cy="57564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1" name="Овал 9"/>
          <p:cNvSpPr/>
          <p:nvPr/>
        </p:nvSpPr>
        <p:spPr>
          <a:xfrm>
            <a:off x="-998860" y="5874480"/>
            <a:ext cx="1997720" cy="196704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625D31F4-F923-4056-BFE6-A0017DC36402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5" t="11407" r="9266" b="19550"/>
          <a:stretch/>
        </p:blipFill>
        <p:spPr bwMode="auto">
          <a:xfrm>
            <a:off x="46076" y="4009972"/>
            <a:ext cx="4865476" cy="26662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D84CE9D0-1374-4C90-A7A7-B41A7247A9FD}"/>
              </a:ext>
            </a:extLst>
          </p:cNvPr>
          <p:cNvSpPr/>
          <p:nvPr/>
        </p:nvSpPr>
        <p:spPr>
          <a:xfrm>
            <a:off x="-998860" y="-983520"/>
            <a:ext cx="1997720" cy="196704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Овал 7">
            <a:extLst>
              <a:ext uri="{FF2B5EF4-FFF2-40B4-BE49-F238E27FC236}">
                <a16:creationId xmlns:a16="http://schemas.microsoft.com/office/drawing/2014/main" xmlns="" id="{C6414EA6-1934-4182-AC6D-F8D62D6B1AF0}"/>
              </a:ext>
            </a:extLst>
          </p:cNvPr>
          <p:cNvSpPr/>
          <p:nvPr/>
        </p:nvSpPr>
        <p:spPr>
          <a:xfrm>
            <a:off x="-419400" y="5855400"/>
            <a:ext cx="3911040" cy="390636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Овал 9">
            <a:extLst>
              <a:ext uri="{FF2B5EF4-FFF2-40B4-BE49-F238E27FC236}">
                <a16:creationId xmlns:a16="http://schemas.microsoft.com/office/drawing/2014/main" xmlns="" id="{8C13997E-F5DF-43BF-A555-8B5B4F99A526}"/>
              </a:ext>
            </a:extLst>
          </p:cNvPr>
          <p:cNvSpPr/>
          <p:nvPr/>
        </p:nvSpPr>
        <p:spPr>
          <a:xfrm>
            <a:off x="6989712" y="465690"/>
            <a:ext cx="3207680" cy="2991003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F90BAAA-1340-4624-B7D1-6F80F62C6F7F}"/>
              </a:ext>
            </a:extLst>
          </p:cNvPr>
          <p:cNvSpPr txBox="1"/>
          <p:nvPr/>
        </p:nvSpPr>
        <p:spPr>
          <a:xfrm>
            <a:off x="101515" y="181808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ru-RU" sz="1200" dirty="0">
                <a:solidFill>
                  <a:srgbClr val="7030A0"/>
                </a:solidFill>
                <a:latin typeface="Arial Black" panose="020B0A04020102020204" pitchFamily="34" charset="0"/>
              </a:rPr>
              <a:t>ПРИКЛАД ВИЗНАЧЕННЯ ДІАПАЗОНУ  ТА ПОХИБКИ КОМПЕНСАЦІЇ КОМПЕНСАТОРОМ КУТІВ НАХИЛУ ОСІ ОБЕРТАННЯ НІВЕЛІРА</a:t>
            </a:r>
            <a:endParaRPr lang="ru-RU" sz="12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392C174-36D6-4421-AD88-B9A0EC3053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09"/>
          <a:stretch/>
        </p:blipFill>
        <p:spPr>
          <a:xfrm>
            <a:off x="175365" y="653346"/>
            <a:ext cx="6121877" cy="2991003"/>
          </a:xfrm>
          <a:prstGeom prst="rect">
            <a:avLst/>
          </a:prstGeom>
        </p:spPr>
      </p:pic>
      <p:sp>
        <p:nvSpPr>
          <p:cNvPr id="11" name="Овал 8">
            <a:extLst>
              <a:ext uri="{FF2B5EF4-FFF2-40B4-BE49-F238E27FC236}">
                <a16:creationId xmlns:a16="http://schemas.microsoft.com/office/drawing/2014/main" xmlns="" id="{990617FA-DE7F-4421-B43B-308EF8BE9192}"/>
              </a:ext>
            </a:extLst>
          </p:cNvPr>
          <p:cNvSpPr/>
          <p:nvPr/>
        </p:nvSpPr>
        <p:spPr>
          <a:xfrm>
            <a:off x="6449919" y="344473"/>
            <a:ext cx="612000" cy="57564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6D16FDE1-32F9-47F8-BA5C-A2B19005D60A}"/>
              </a:ext>
            </a:extLst>
          </p:cNvPr>
          <p:cNvSpPr/>
          <p:nvPr/>
        </p:nvSpPr>
        <p:spPr>
          <a:xfrm>
            <a:off x="5019223" y="2928567"/>
            <a:ext cx="1306004" cy="74780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FE7318B1-6516-4316-A3AE-DBB2E0F169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5476" y="4009972"/>
            <a:ext cx="4248472" cy="27557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6423D59-AC16-4A53-B40E-6C1A5B74A46D}"/>
              </a:ext>
            </a:extLst>
          </p:cNvPr>
          <p:cNvSpPr txBox="1"/>
          <p:nvPr/>
        </p:nvSpPr>
        <p:spPr>
          <a:xfrm>
            <a:off x="2763172" y="3732973"/>
            <a:ext cx="6312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>
                <a:solidFill>
                  <a:srgbClr val="7030A0"/>
                </a:solidFill>
                <a:latin typeface="Arial Black" panose="020B0A04020102020204" pitchFamily="34" charset="0"/>
              </a:rPr>
              <a:t>ОСНОВНІ НОРМОВАНІ МЕТРОЛОГІЧНІ ХАРАКТЕРИСТИКИ З ДСТУ 8926</a:t>
            </a:r>
            <a:endParaRPr lang="ru-RU" sz="12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168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1" r="21551"/>
          <a:stretch/>
        </p:blipFill>
        <p:spPr>
          <a:xfrm>
            <a:off x="675360" y="1988840"/>
            <a:ext cx="5005503" cy="4875217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3" y="434511"/>
            <a:ext cx="6146799" cy="5055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94" b="90000" l="7222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13576" y="907214"/>
            <a:ext cx="7539744" cy="5026496"/>
          </a:xfrm>
          <a:prstGeom prst="rect">
            <a:avLst/>
          </a:prstGeom>
        </p:spPr>
      </p:pic>
      <p:sp>
        <p:nvSpPr>
          <p:cNvPr id="213" name="Овал 3"/>
          <p:cNvSpPr/>
          <p:nvPr/>
        </p:nvSpPr>
        <p:spPr>
          <a:xfrm>
            <a:off x="-723456" y="-1251520"/>
            <a:ext cx="4071319" cy="3960312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4" name="TextBox 5"/>
          <p:cNvSpPr/>
          <p:nvPr/>
        </p:nvSpPr>
        <p:spPr>
          <a:xfrm>
            <a:off x="0" y="0"/>
            <a:ext cx="4298205" cy="181442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uk-UA" sz="2000" b="0" strike="noStrike" spc="-1" dirty="0">
                <a:solidFill>
                  <a:srgbClr val="7030A0"/>
                </a:solidFill>
                <a:latin typeface="Arial Black"/>
              </a:rPr>
              <a:t>ПОВІРКА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2800" b="0" strike="noStrike" spc="-1" dirty="0" smtClean="0">
                <a:solidFill>
                  <a:srgbClr val="7030A0"/>
                </a:solidFill>
                <a:latin typeface="Arial Black"/>
              </a:rPr>
              <a:t>ТЕОДОЛІТІВ</a:t>
            </a:r>
          </a:p>
          <a:p>
            <a:pPr>
              <a:lnSpc>
                <a:spcPct val="100000"/>
              </a:lnSpc>
            </a:pPr>
            <a:r>
              <a:rPr lang="uk-UA" sz="2800" b="0" strike="noStrike" spc="-1" dirty="0" smtClean="0">
                <a:solidFill>
                  <a:srgbClr val="7030A0"/>
                </a:solidFill>
                <a:latin typeface="Arial Black"/>
              </a:rPr>
              <a:t>І ТАХЕОМЕТРІВ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3600" b="0" strike="noStrike" spc="-1" dirty="0">
              <a:latin typeface="Arial"/>
            </a:endParaRPr>
          </a:p>
        </p:txBody>
      </p:sp>
      <p:sp>
        <p:nvSpPr>
          <p:cNvPr id="218" name="Овал 11"/>
          <p:cNvSpPr/>
          <p:nvPr/>
        </p:nvSpPr>
        <p:spPr>
          <a:xfrm>
            <a:off x="-29520" y="2923920"/>
            <a:ext cx="704880" cy="70704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5" name="Овал 8"/>
          <p:cNvSpPr/>
          <p:nvPr/>
        </p:nvSpPr>
        <p:spPr>
          <a:xfrm>
            <a:off x="7704000" y="5490000"/>
            <a:ext cx="2880000" cy="273600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" name="Овал 8"/>
          <p:cNvSpPr/>
          <p:nvPr/>
        </p:nvSpPr>
        <p:spPr>
          <a:xfrm>
            <a:off x="-756592" y="5893168"/>
            <a:ext cx="1977152" cy="1928944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4"/>
          <p:cNvSpPr/>
          <p:nvPr/>
        </p:nvSpPr>
        <p:spPr>
          <a:xfrm>
            <a:off x="7704000" y="-1341720"/>
            <a:ext cx="2880000" cy="273600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" r="1834"/>
          <a:stretch/>
        </p:blipFill>
        <p:spPr>
          <a:xfrm>
            <a:off x="30596" y="3401670"/>
            <a:ext cx="4176464" cy="2873869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8499887-C268-4102-86A1-68B2BF68CC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11" t="3116" r="15994"/>
          <a:stretch/>
        </p:blipFill>
        <p:spPr>
          <a:xfrm rot="16200000">
            <a:off x="4005170" y="1423531"/>
            <a:ext cx="5342860" cy="46012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386E251-D1AD-4BF5-AD3B-EA0F72867E8F}"/>
              </a:ext>
            </a:extLst>
          </p:cNvPr>
          <p:cNvSpPr txBox="1"/>
          <p:nvPr/>
        </p:nvSpPr>
        <p:spPr>
          <a:xfrm>
            <a:off x="2496515" y="377727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solidFill>
                  <a:srgbClr val="7030A0"/>
                </a:solidFill>
                <a:latin typeface="Arial Black" panose="020B0A04020102020204" pitchFamily="34" charset="0"/>
              </a:rPr>
              <a:t>ПРИКЛАД КОНТРОЛЮ МЕТРОЛОГІЧНИХ ХАРАКТЕРИСТИК ТАХЕОМЕТРІВ</a:t>
            </a:r>
          </a:p>
        </p:txBody>
      </p:sp>
      <p:sp>
        <p:nvSpPr>
          <p:cNvPr id="4" name="Овал 8"/>
          <p:cNvSpPr/>
          <p:nvPr/>
        </p:nvSpPr>
        <p:spPr>
          <a:xfrm>
            <a:off x="-756592" y="5893168"/>
            <a:ext cx="1977152" cy="1928944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8514282B-CB3B-48F7-A294-48DF58C7C8A7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5" t="11425" r="11341" b="16239"/>
          <a:stretch/>
        </p:blipFill>
        <p:spPr bwMode="auto">
          <a:xfrm>
            <a:off x="199882" y="672836"/>
            <a:ext cx="3881191" cy="24110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Овал 8"/>
          <p:cNvSpPr/>
          <p:nvPr/>
        </p:nvSpPr>
        <p:spPr>
          <a:xfrm>
            <a:off x="-756592" y="-950182"/>
            <a:ext cx="1977152" cy="1928944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0688972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5">
            <a:extLst>
              <a:ext uri="{FF2B5EF4-FFF2-40B4-BE49-F238E27FC236}">
                <a16:creationId xmlns:a16="http://schemas.microsoft.com/office/drawing/2014/main" xmlns="" id="{6E4E7FCB-0DD1-40AD-A320-DF8CB78BB0C9}"/>
              </a:ext>
            </a:extLst>
          </p:cNvPr>
          <p:cNvSpPr/>
          <p:nvPr/>
        </p:nvSpPr>
        <p:spPr>
          <a:xfrm>
            <a:off x="7884368" y="2609295"/>
            <a:ext cx="755955" cy="746319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Овал 8"/>
          <p:cNvSpPr/>
          <p:nvPr/>
        </p:nvSpPr>
        <p:spPr>
          <a:xfrm>
            <a:off x="-756592" y="-950182"/>
            <a:ext cx="1977152" cy="1928944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Овал 9"/>
          <p:cNvSpPr/>
          <p:nvPr/>
        </p:nvSpPr>
        <p:spPr>
          <a:xfrm>
            <a:off x="-1692696" y="1709607"/>
            <a:ext cx="4104456" cy="3836931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Овал 5"/>
          <p:cNvSpPr/>
          <p:nvPr/>
        </p:nvSpPr>
        <p:spPr>
          <a:xfrm>
            <a:off x="6741606" y="3775111"/>
            <a:ext cx="2772816" cy="2648177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" name="Овал 9"/>
          <p:cNvSpPr/>
          <p:nvPr/>
        </p:nvSpPr>
        <p:spPr>
          <a:xfrm>
            <a:off x="1763688" y="6082426"/>
            <a:ext cx="1656184" cy="1551148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BA9A79A-6D40-4967-961E-129916B762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380" y="1646644"/>
            <a:ext cx="6448425" cy="35623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21FE0C7-382F-4D68-851D-0182BA077440}"/>
              </a:ext>
            </a:extLst>
          </p:cNvPr>
          <p:cNvSpPr txBox="1"/>
          <p:nvPr/>
        </p:nvSpPr>
        <p:spPr>
          <a:xfrm>
            <a:off x="1563380" y="829726"/>
            <a:ext cx="6824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7030A0"/>
                </a:solidFill>
                <a:latin typeface="Arial Black" panose="020B0A04020102020204" pitchFamily="34" charset="0"/>
              </a:rPr>
              <a:t>ОСНОВНІ НОРМОВАНІ МЕТРОЛОГІЧНІ ХАРАКТЕРИСТИКИ З ДСТУ 8955</a:t>
            </a:r>
            <a:endParaRPr lang="ru-RU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4512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9">
            <a:extLst>
              <a:ext uri="{FF2B5EF4-FFF2-40B4-BE49-F238E27FC236}">
                <a16:creationId xmlns:a16="http://schemas.microsoft.com/office/drawing/2014/main" xmlns="" id="{088D9687-3FE9-4A62-9761-CFB4B6419998}"/>
              </a:ext>
            </a:extLst>
          </p:cNvPr>
          <p:cNvSpPr/>
          <p:nvPr/>
        </p:nvSpPr>
        <p:spPr>
          <a:xfrm>
            <a:off x="1763688" y="-721422"/>
            <a:ext cx="1656184" cy="1551148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" name="Овал 5">
            <a:extLst>
              <a:ext uri="{FF2B5EF4-FFF2-40B4-BE49-F238E27FC236}">
                <a16:creationId xmlns:a16="http://schemas.microsoft.com/office/drawing/2014/main" xmlns="" id="{BF970255-54AC-4170-832B-1A95657B3041}"/>
              </a:ext>
            </a:extLst>
          </p:cNvPr>
          <p:cNvSpPr/>
          <p:nvPr/>
        </p:nvSpPr>
        <p:spPr>
          <a:xfrm>
            <a:off x="6546625" y="323812"/>
            <a:ext cx="2592288" cy="2507694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ru-RU"/>
          </a:p>
        </p:txBody>
      </p:sp>
      <p:sp>
        <p:nvSpPr>
          <p:cNvPr id="7" name="Овал 9">
            <a:extLst>
              <a:ext uri="{FF2B5EF4-FFF2-40B4-BE49-F238E27FC236}">
                <a16:creationId xmlns:a16="http://schemas.microsoft.com/office/drawing/2014/main" xmlns="" id="{A3761856-33C7-4BF2-BFBF-8E81996C692F}"/>
              </a:ext>
            </a:extLst>
          </p:cNvPr>
          <p:cNvSpPr/>
          <p:nvPr/>
        </p:nvSpPr>
        <p:spPr>
          <a:xfrm>
            <a:off x="1763688" y="6082426"/>
            <a:ext cx="1656184" cy="1551148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5587AD1-C7D1-40D2-9066-D7F11FACC202}"/>
              </a:ext>
            </a:extLst>
          </p:cNvPr>
          <p:cNvSpPr txBox="1"/>
          <p:nvPr/>
        </p:nvSpPr>
        <p:spPr>
          <a:xfrm>
            <a:off x="1097174" y="187082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7030A0"/>
                </a:solidFill>
                <a:latin typeface="Arial Black" panose="020B0A04020102020204" pitchFamily="34" charset="0"/>
              </a:rPr>
              <a:t>ВИМОГИ ДО ТОЧНОСТІ ГЕОДЕЗИЧНИХ ВИМІРЮВАНЬ З </a:t>
            </a:r>
            <a:r>
              <a:rPr lang="ru-RU" sz="1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ДБН В.1.3-2 «ГЕОДЕЗИЧНІ </a:t>
            </a:r>
            <a:r>
              <a:rPr lang="ru-RU" sz="1400" dirty="0">
                <a:solidFill>
                  <a:srgbClr val="7030A0"/>
                </a:solidFill>
                <a:latin typeface="Arial Black" panose="020B0A04020102020204" pitchFamily="34" charset="0"/>
              </a:rPr>
              <a:t>РОБОТИ У БУДІВНИЦТВІ»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" r="1571" b="1613"/>
          <a:stretch/>
        </p:blipFill>
        <p:spPr bwMode="auto">
          <a:xfrm>
            <a:off x="1097174" y="778090"/>
            <a:ext cx="6726856" cy="4235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52" r="1274" b="17728"/>
          <a:stretch/>
        </p:blipFill>
        <p:spPr bwMode="auto">
          <a:xfrm>
            <a:off x="1095745" y="5013176"/>
            <a:ext cx="6676673" cy="160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8853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9"/>
          <p:cNvSpPr/>
          <p:nvPr/>
        </p:nvSpPr>
        <p:spPr>
          <a:xfrm>
            <a:off x="-1456905" y="831835"/>
            <a:ext cx="4608512" cy="4536504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Овал 9"/>
          <p:cNvSpPr/>
          <p:nvPr/>
        </p:nvSpPr>
        <p:spPr>
          <a:xfrm>
            <a:off x="5292080" y="362612"/>
            <a:ext cx="900244" cy="864096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Овал 9"/>
          <p:cNvSpPr/>
          <p:nvPr/>
        </p:nvSpPr>
        <p:spPr>
          <a:xfrm>
            <a:off x="199279" y="1268760"/>
            <a:ext cx="648072" cy="569919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Овал 9"/>
          <p:cNvSpPr/>
          <p:nvPr/>
        </p:nvSpPr>
        <p:spPr>
          <a:xfrm>
            <a:off x="6966186" y="983800"/>
            <a:ext cx="648072" cy="569919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748464" cy="1142640"/>
          </a:xfrm>
        </p:spPr>
        <p:txBody>
          <a:bodyPr/>
          <a:lstStyle/>
          <a:p>
            <a:r>
              <a:rPr lang="uk-UA" sz="9600" dirty="0">
                <a:solidFill>
                  <a:srgbClr val="7030A0"/>
                </a:solidFill>
                <a:latin typeface="Arial Black" panose="020B0A04020102020204" pitchFamily="34" charset="0"/>
              </a:rPr>
              <a:t>ДЯКУЮ ЗА УВАГУ!</a:t>
            </a:r>
            <a:endParaRPr lang="ru-RU" sz="96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Овал 9"/>
          <p:cNvSpPr/>
          <p:nvPr/>
        </p:nvSpPr>
        <p:spPr>
          <a:xfrm>
            <a:off x="1763688" y="-721422"/>
            <a:ext cx="1656184" cy="1551148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0482389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Рисунок 8"/>
          <p:cNvPicPr/>
          <p:nvPr/>
        </p:nvPicPr>
        <p:blipFill>
          <a:blip r:embed="rId2"/>
          <a:srcRect t="2776" b="13583"/>
          <a:stretch/>
        </p:blipFill>
        <p:spPr>
          <a:xfrm>
            <a:off x="4553640" y="1482120"/>
            <a:ext cx="4152600" cy="2448360"/>
          </a:xfrm>
          <a:prstGeom prst="rect">
            <a:avLst/>
          </a:prstGeom>
          <a:ln w="0">
            <a:noFill/>
          </a:ln>
        </p:spPr>
      </p:pic>
      <p:pic>
        <p:nvPicPr>
          <p:cNvPr id="54" name="Рисунок 5"/>
          <p:cNvPicPr/>
          <p:nvPr/>
        </p:nvPicPr>
        <p:blipFill>
          <a:blip r:embed="rId3"/>
          <a:srcRect l="31527" r="14151"/>
          <a:stretch/>
        </p:blipFill>
        <p:spPr>
          <a:xfrm>
            <a:off x="142200" y="1835640"/>
            <a:ext cx="3813840" cy="4680360"/>
          </a:xfrm>
          <a:prstGeom prst="rect">
            <a:avLst/>
          </a:prstGeom>
          <a:ln w="0">
            <a:noFill/>
          </a:ln>
        </p:spPr>
      </p:pic>
      <p:sp>
        <p:nvSpPr>
          <p:cNvPr id="55" name="Овал 3"/>
          <p:cNvSpPr/>
          <p:nvPr/>
        </p:nvSpPr>
        <p:spPr>
          <a:xfrm>
            <a:off x="7617072" y="279446"/>
            <a:ext cx="2550576" cy="2524868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Овал 4"/>
          <p:cNvSpPr/>
          <p:nvPr/>
        </p:nvSpPr>
        <p:spPr>
          <a:xfrm>
            <a:off x="7245000" y="5949360"/>
            <a:ext cx="3294720" cy="323856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" name="Скругленный прямоугольник 6"/>
          <p:cNvSpPr/>
          <p:nvPr/>
        </p:nvSpPr>
        <p:spPr>
          <a:xfrm>
            <a:off x="142200" y="2057400"/>
            <a:ext cx="1087920" cy="36252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100" b="0" strike="noStrike" spc="-1">
                <a:solidFill>
                  <a:srgbClr val="7030A0"/>
                </a:solidFill>
                <a:latin typeface="Arial Black"/>
              </a:rPr>
              <a:t>EAC</a:t>
            </a:r>
            <a:r>
              <a:rPr lang="uk-UA" sz="1100" b="0" strike="noStrike" spc="-1">
                <a:solidFill>
                  <a:srgbClr val="7030A0"/>
                </a:solidFill>
                <a:latin typeface="Arial Black"/>
              </a:rPr>
              <a:t>-0.2</a:t>
            </a:r>
            <a:r>
              <a:rPr lang="en-US" sz="1100" b="0" strike="noStrike" spc="-1">
                <a:solidFill>
                  <a:srgbClr val="7030A0"/>
                </a:solidFill>
                <a:latin typeface="Arial Black"/>
              </a:rPr>
              <a:t>RL </a:t>
            </a:r>
            <a:r>
              <a:rPr lang="uk-UA" sz="1100" b="0" strike="noStrike" spc="-1">
                <a:solidFill>
                  <a:srgbClr val="7030A0"/>
                </a:solidFill>
                <a:latin typeface="Arial Black"/>
              </a:rPr>
              <a:t> 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8" name="Скругленный прямоугольник 7"/>
          <p:cNvSpPr/>
          <p:nvPr/>
        </p:nvSpPr>
        <p:spPr>
          <a:xfrm>
            <a:off x="5621760" y="1619280"/>
            <a:ext cx="1007640" cy="33120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100" b="0" strike="noStrike" spc="-1">
                <a:solidFill>
                  <a:srgbClr val="7030A0"/>
                </a:solidFill>
                <a:latin typeface="Arial Black"/>
              </a:rPr>
              <a:t>розпірна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9" name="Скругленный прямоугольник 9"/>
          <p:cNvSpPr/>
          <p:nvPr/>
        </p:nvSpPr>
        <p:spPr>
          <a:xfrm>
            <a:off x="4397760" y="1619640"/>
            <a:ext cx="935640" cy="33120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100" b="0" strike="noStrike" spc="-1">
                <a:solidFill>
                  <a:srgbClr val="7030A0"/>
                </a:solidFill>
                <a:latin typeface="Arial Black"/>
              </a:rPr>
              <a:t>підвіска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60" name="Скругленный прямоугольник 10"/>
          <p:cNvSpPr/>
          <p:nvPr/>
        </p:nvSpPr>
        <p:spPr>
          <a:xfrm>
            <a:off x="7494120" y="1619280"/>
            <a:ext cx="1367640" cy="43776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100" b="0" strike="noStrike" spc="-1">
                <a:solidFill>
                  <a:srgbClr val="7030A0"/>
                </a:solidFill>
                <a:latin typeface="Arial Black"/>
              </a:rPr>
              <a:t>різьбовий перехідник 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61" name="Скругленный прямоугольник 11"/>
          <p:cNvSpPr/>
          <p:nvPr/>
        </p:nvSpPr>
        <p:spPr>
          <a:xfrm>
            <a:off x="6990120" y="3773160"/>
            <a:ext cx="852840" cy="32112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100" b="0" strike="noStrike" spc="-1">
                <a:solidFill>
                  <a:srgbClr val="7030A0"/>
                </a:solidFill>
                <a:latin typeface="Arial Black"/>
              </a:rPr>
              <a:t>втулка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62" name="Скругленный прямоугольник 12"/>
          <p:cNvSpPr/>
          <p:nvPr/>
        </p:nvSpPr>
        <p:spPr>
          <a:xfrm>
            <a:off x="5117760" y="3789720"/>
            <a:ext cx="1372680" cy="28764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100" b="0" strike="noStrike" spc="-1">
                <a:solidFill>
                  <a:srgbClr val="7030A0"/>
                </a:solidFill>
                <a:latin typeface="Arial Black"/>
              </a:rPr>
              <a:t>базова труба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63" name="Прямая со стрелкой 14"/>
          <p:cNvSpPr/>
          <p:nvPr/>
        </p:nvSpPr>
        <p:spPr>
          <a:xfrm flipV="1">
            <a:off x="4887000" y="2634120"/>
            <a:ext cx="360" cy="1296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" name="Прямая соединительная линия 16"/>
          <p:cNvSpPr/>
          <p:nvPr/>
        </p:nvSpPr>
        <p:spPr>
          <a:xfrm>
            <a:off x="4886640" y="3933720"/>
            <a:ext cx="230760" cy="0"/>
          </a:xfrm>
          <a:prstGeom prst="line">
            <a:avLst/>
          </a:prstGeom>
          <a:ln w="127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5" name="Прямая соединительная линия 22"/>
          <p:cNvSpPr/>
          <p:nvPr/>
        </p:nvSpPr>
        <p:spPr>
          <a:xfrm>
            <a:off x="6490800" y="3922200"/>
            <a:ext cx="426960" cy="11520"/>
          </a:xfrm>
          <a:prstGeom prst="line">
            <a:avLst/>
          </a:prstGeom>
          <a:ln w="127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6" name="Прямая со стрелкой 23"/>
          <p:cNvSpPr/>
          <p:nvPr/>
        </p:nvSpPr>
        <p:spPr>
          <a:xfrm flipV="1">
            <a:off x="6918120" y="3353400"/>
            <a:ext cx="360" cy="567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" name="Прямая со стрелкой 26"/>
          <p:cNvSpPr/>
          <p:nvPr/>
        </p:nvSpPr>
        <p:spPr>
          <a:xfrm flipH="1">
            <a:off x="6703560" y="3282480"/>
            <a:ext cx="711720" cy="1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8" name="Прямая соединительная линия 28"/>
          <p:cNvSpPr/>
          <p:nvPr/>
        </p:nvSpPr>
        <p:spPr>
          <a:xfrm>
            <a:off x="7416360" y="3283920"/>
            <a:ext cx="0" cy="488880"/>
          </a:xfrm>
          <a:prstGeom prst="line">
            <a:avLst/>
          </a:prstGeom>
          <a:ln w="127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9" name="Прямая соединительная линия 33"/>
          <p:cNvSpPr/>
          <p:nvPr/>
        </p:nvSpPr>
        <p:spPr>
          <a:xfrm flipV="1">
            <a:off x="6633000" y="1784880"/>
            <a:ext cx="716760" cy="360"/>
          </a:xfrm>
          <a:prstGeom prst="line">
            <a:avLst/>
          </a:prstGeom>
          <a:ln w="127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0" name="Прямая со стрелкой 35"/>
          <p:cNvSpPr/>
          <p:nvPr/>
        </p:nvSpPr>
        <p:spPr>
          <a:xfrm>
            <a:off x="7350120" y="1784880"/>
            <a:ext cx="360" cy="949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1" name="Прямая со стрелкой 37"/>
          <p:cNvSpPr/>
          <p:nvPr/>
        </p:nvSpPr>
        <p:spPr>
          <a:xfrm>
            <a:off x="6136200" y="1950840"/>
            <a:ext cx="360" cy="451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2" name="Прямая со стрелкой 41"/>
          <p:cNvSpPr/>
          <p:nvPr/>
        </p:nvSpPr>
        <p:spPr>
          <a:xfrm flipH="1">
            <a:off x="8286120" y="3241080"/>
            <a:ext cx="41976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3" name="Прямая со стрелкой 44"/>
          <p:cNvSpPr/>
          <p:nvPr/>
        </p:nvSpPr>
        <p:spPr>
          <a:xfrm>
            <a:off x="5482440" y="1785600"/>
            <a:ext cx="360" cy="848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4" name="Прямая соединительная линия 46"/>
          <p:cNvSpPr/>
          <p:nvPr/>
        </p:nvSpPr>
        <p:spPr>
          <a:xfrm>
            <a:off x="8706240" y="2057040"/>
            <a:ext cx="0" cy="1183680"/>
          </a:xfrm>
          <a:prstGeom prst="line">
            <a:avLst/>
          </a:prstGeom>
          <a:ln w="127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5" name="Прямая соединительная линия 49"/>
          <p:cNvSpPr/>
          <p:nvPr/>
        </p:nvSpPr>
        <p:spPr>
          <a:xfrm>
            <a:off x="5320440" y="1785240"/>
            <a:ext cx="162000" cy="0"/>
          </a:xfrm>
          <a:prstGeom prst="line">
            <a:avLst/>
          </a:prstGeom>
          <a:ln w="127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6" name="Скругленный прямоугольник 54"/>
          <p:cNvSpPr/>
          <p:nvPr/>
        </p:nvSpPr>
        <p:spPr>
          <a:xfrm>
            <a:off x="156240" y="4942440"/>
            <a:ext cx="1406880" cy="36252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100" b="0" strike="noStrike" spc="-1">
                <a:solidFill>
                  <a:srgbClr val="7030A0"/>
                </a:solidFill>
                <a:latin typeface="Arial Black"/>
              </a:rPr>
              <a:t>предметний стіл 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77" name="Скругленный прямоугольник 55"/>
          <p:cNvSpPr/>
          <p:nvPr/>
        </p:nvSpPr>
        <p:spPr>
          <a:xfrm>
            <a:off x="3315240" y="5229360"/>
            <a:ext cx="1406880" cy="36252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100" b="0" strike="noStrike" spc="-1">
                <a:solidFill>
                  <a:srgbClr val="7030A0"/>
                </a:solidFill>
                <a:latin typeface="Arial Black"/>
              </a:rPr>
              <a:t>опора</a:t>
            </a:r>
            <a:endParaRPr lang="en-US" sz="11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uk-UA" sz="1100" b="0" strike="noStrike" spc="-1">
                <a:solidFill>
                  <a:srgbClr val="7030A0"/>
                </a:solidFill>
                <a:latin typeface="Arial Black"/>
              </a:rPr>
              <a:t>(в фундамент)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78" name="Скругленный прямоугольник 56"/>
          <p:cNvSpPr/>
          <p:nvPr/>
        </p:nvSpPr>
        <p:spPr>
          <a:xfrm>
            <a:off x="3315240" y="4724640"/>
            <a:ext cx="1406880" cy="36252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100" b="0" strike="noStrike" spc="-1">
                <a:solidFill>
                  <a:srgbClr val="7030A0"/>
                </a:solidFill>
                <a:latin typeface="Arial Black"/>
              </a:rPr>
              <a:t>стійка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79" name="Скругленный прямоугольник 57"/>
          <p:cNvSpPr/>
          <p:nvPr/>
        </p:nvSpPr>
        <p:spPr>
          <a:xfrm>
            <a:off x="3148200" y="2009880"/>
            <a:ext cx="1406880" cy="36252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100" b="0" strike="noStrike" spc="-1">
                <a:solidFill>
                  <a:srgbClr val="7030A0"/>
                </a:solidFill>
                <a:latin typeface="Arial Black"/>
              </a:rPr>
              <a:t>кантувач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80" name="Скругленный прямоугольник 58"/>
          <p:cNvSpPr/>
          <p:nvPr/>
        </p:nvSpPr>
        <p:spPr>
          <a:xfrm>
            <a:off x="3315240" y="4251600"/>
            <a:ext cx="1406880" cy="36252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100" b="0" strike="noStrike" spc="-1">
                <a:solidFill>
                  <a:srgbClr val="7030A0"/>
                </a:solidFill>
                <a:latin typeface="Arial Black"/>
              </a:rPr>
              <a:t>кронштейн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81" name="Скругленный прямоугольник 59"/>
          <p:cNvSpPr/>
          <p:nvPr/>
        </p:nvSpPr>
        <p:spPr>
          <a:xfrm>
            <a:off x="107640" y="4094640"/>
            <a:ext cx="1087920" cy="36252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100" b="0" strike="noStrike" spc="-1">
                <a:solidFill>
                  <a:srgbClr val="7030A0"/>
                </a:solidFill>
                <a:latin typeface="Arial Black"/>
              </a:rPr>
              <a:t>штурвал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82" name="Прямая со стрелкой 61"/>
          <p:cNvSpPr/>
          <p:nvPr/>
        </p:nvSpPr>
        <p:spPr>
          <a:xfrm flipH="1">
            <a:off x="2897280" y="4293000"/>
            <a:ext cx="25056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Прямая со стрелкой 62"/>
          <p:cNvSpPr/>
          <p:nvPr/>
        </p:nvSpPr>
        <p:spPr>
          <a:xfrm flipH="1">
            <a:off x="2266920" y="4539240"/>
            <a:ext cx="104724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Прямая со стрелкой 66"/>
          <p:cNvSpPr/>
          <p:nvPr/>
        </p:nvSpPr>
        <p:spPr>
          <a:xfrm flipH="1">
            <a:off x="2699640" y="4902840"/>
            <a:ext cx="614880" cy="3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Прямая со стрелкой 68"/>
          <p:cNvSpPr/>
          <p:nvPr/>
        </p:nvSpPr>
        <p:spPr>
          <a:xfrm flipH="1">
            <a:off x="3075120" y="5805360"/>
            <a:ext cx="94284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6" name="Прямая соединительная линия 70"/>
          <p:cNvSpPr/>
          <p:nvPr/>
        </p:nvSpPr>
        <p:spPr>
          <a:xfrm>
            <a:off x="4018680" y="5592240"/>
            <a:ext cx="0" cy="212760"/>
          </a:xfrm>
          <a:prstGeom prst="line">
            <a:avLst/>
          </a:prstGeom>
          <a:ln w="127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" name="Прямая соединительная линия 76"/>
          <p:cNvSpPr/>
          <p:nvPr/>
        </p:nvSpPr>
        <p:spPr>
          <a:xfrm>
            <a:off x="3147840" y="4293000"/>
            <a:ext cx="0" cy="245880"/>
          </a:xfrm>
          <a:prstGeom prst="line">
            <a:avLst/>
          </a:prstGeom>
          <a:ln w="127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8" name="Прямая со стрелкой 78"/>
          <p:cNvSpPr/>
          <p:nvPr/>
        </p:nvSpPr>
        <p:spPr>
          <a:xfrm>
            <a:off x="846000" y="4599000"/>
            <a:ext cx="5785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" name="Прямая соединительная линия 80"/>
          <p:cNvSpPr/>
          <p:nvPr/>
        </p:nvSpPr>
        <p:spPr>
          <a:xfrm>
            <a:off x="845640" y="4598640"/>
            <a:ext cx="0" cy="343800"/>
          </a:xfrm>
          <a:prstGeom prst="line">
            <a:avLst/>
          </a:prstGeom>
          <a:ln w="127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Прямая со стрелкой 83"/>
          <p:cNvSpPr/>
          <p:nvPr/>
        </p:nvSpPr>
        <p:spPr>
          <a:xfrm>
            <a:off x="985680" y="3610440"/>
            <a:ext cx="7279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1" name="Прямая соединительная линия 84"/>
          <p:cNvSpPr/>
          <p:nvPr/>
        </p:nvSpPr>
        <p:spPr>
          <a:xfrm>
            <a:off x="985320" y="3610440"/>
            <a:ext cx="0" cy="483840"/>
          </a:xfrm>
          <a:prstGeom prst="line">
            <a:avLst/>
          </a:prstGeom>
          <a:ln w="127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2" name="Прямая соединительная линия 87"/>
          <p:cNvSpPr/>
          <p:nvPr/>
        </p:nvSpPr>
        <p:spPr>
          <a:xfrm>
            <a:off x="4048920" y="2356200"/>
            <a:ext cx="0" cy="624960"/>
          </a:xfrm>
          <a:prstGeom prst="line">
            <a:avLst/>
          </a:prstGeom>
          <a:ln w="127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3" name="Прямая со стрелкой 88"/>
          <p:cNvSpPr/>
          <p:nvPr/>
        </p:nvSpPr>
        <p:spPr>
          <a:xfrm flipH="1" flipV="1">
            <a:off x="3722400" y="2973960"/>
            <a:ext cx="325800" cy="6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" name="Прямая со стрелкой 91"/>
          <p:cNvSpPr/>
          <p:nvPr/>
        </p:nvSpPr>
        <p:spPr>
          <a:xfrm>
            <a:off x="395640" y="2420280"/>
            <a:ext cx="360" cy="1107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Прямая со стрелкой 94"/>
          <p:cNvSpPr/>
          <p:nvPr/>
        </p:nvSpPr>
        <p:spPr>
          <a:xfrm>
            <a:off x="2791440" y="2259720"/>
            <a:ext cx="360" cy="981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" name="Прямая со стрелкой 98"/>
          <p:cNvSpPr/>
          <p:nvPr/>
        </p:nvSpPr>
        <p:spPr>
          <a:xfrm flipV="1">
            <a:off x="1058760" y="2704320"/>
            <a:ext cx="414000" cy="6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7030A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7" name="Прямая соединительная линия 100"/>
          <p:cNvSpPr/>
          <p:nvPr/>
        </p:nvSpPr>
        <p:spPr>
          <a:xfrm>
            <a:off x="1053720" y="2402640"/>
            <a:ext cx="0" cy="308880"/>
          </a:xfrm>
          <a:prstGeom prst="line">
            <a:avLst/>
          </a:prstGeom>
          <a:ln w="127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" name="Прямая соединительная линия 102"/>
          <p:cNvSpPr/>
          <p:nvPr/>
        </p:nvSpPr>
        <p:spPr>
          <a:xfrm>
            <a:off x="1230120" y="2238480"/>
            <a:ext cx="1561320" cy="21240"/>
          </a:xfrm>
          <a:prstGeom prst="line">
            <a:avLst/>
          </a:prstGeom>
          <a:ln w="127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9" name="Овал 108"/>
          <p:cNvSpPr/>
          <p:nvPr/>
        </p:nvSpPr>
        <p:spPr>
          <a:xfrm>
            <a:off x="7001472" y="338680"/>
            <a:ext cx="615600" cy="60192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Овал 110"/>
          <p:cNvSpPr/>
          <p:nvPr/>
        </p:nvSpPr>
        <p:spPr>
          <a:xfrm>
            <a:off x="7978320" y="5123880"/>
            <a:ext cx="1035360" cy="102780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1" name="Овал 111"/>
          <p:cNvSpPr/>
          <p:nvPr/>
        </p:nvSpPr>
        <p:spPr>
          <a:xfrm>
            <a:off x="6444360" y="5914080"/>
            <a:ext cx="615600" cy="60192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2" name="Овал 3_0"/>
          <p:cNvSpPr/>
          <p:nvPr/>
        </p:nvSpPr>
        <p:spPr>
          <a:xfrm>
            <a:off x="-1600200" y="-1600200"/>
            <a:ext cx="3630600" cy="339012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3" name="TextBox 109"/>
          <p:cNvSpPr/>
          <p:nvPr/>
        </p:nvSpPr>
        <p:spPr>
          <a:xfrm>
            <a:off x="395640" y="476640"/>
            <a:ext cx="3327120" cy="1065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uk-UA" sz="3200" b="0" strike="noStrike" spc="-1">
                <a:solidFill>
                  <a:srgbClr val="7030A0"/>
                </a:solidFill>
                <a:latin typeface="Arial Black"/>
              </a:rPr>
              <a:t>ЗАГАЛЬНА БУДОВА</a:t>
            </a: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Овал 4"/>
          <p:cNvSpPr/>
          <p:nvPr/>
        </p:nvSpPr>
        <p:spPr>
          <a:xfrm>
            <a:off x="7222680" y="-848880"/>
            <a:ext cx="3294720" cy="323856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5" name="Picture 6" descr="C:\Users\878\AppData\Local\Packages\Microsoft.Windows.Photos_8wekyb3d8bbwe\TempState\ShareServiceTempFolder\photo_AMRL16.jpe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27994" t="2086" r="17754" b="6317"/>
          <a:stretch/>
        </p:blipFill>
        <p:spPr>
          <a:xfrm>
            <a:off x="911880" y="0"/>
            <a:ext cx="6092640" cy="6857640"/>
          </a:xfrm>
          <a:prstGeom prst="rect">
            <a:avLst/>
          </a:prstGeom>
          <a:ln w="0">
            <a:noFill/>
          </a:ln>
        </p:spPr>
      </p:pic>
      <p:sp>
        <p:nvSpPr>
          <p:cNvPr id="106" name="Овал 5"/>
          <p:cNvSpPr/>
          <p:nvPr/>
        </p:nvSpPr>
        <p:spPr>
          <a:xfrm>
            <a:off x="-1668960" y="5274000"/>
            <a:ext cx="3337560" cy="3168000"/>
          </a:xfrm>
          <a:prstGeom prst="ellipse">
            <a:avLst/>
          </a:prstGeom>
          <a:solidFill>
            <a:srgbClr val="C9F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7" name="Прямая соединительная линия 8"/>
          <p:cNvSpPr/>
          <p:nvPr/>
        </p:nvSpPr>
        <p:spPr>
          <a:xfrm flipV="1">
            <a:off x="1844280" y="1859400"/>
            <a:ext cx="3059640" cy="1611720"/>
          </a:xfrm>
          <a:prstGeom prst="line">
            <a:avLst/>
          </a:prstGeom>
          <a:ln w="28575">
            <a:solidFill>
              <a:srgbClr val="E8026A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8" name="Прямая со стрелкой 12"/>
          <p:cNvSpPr/>
          <p:nvPr/>
        </p:nvSpPr>
        <p:spPr>
          <a:xfrm flipV="1">
            <a:off x="2167560" y="3325320"/>
            <a:ext cx="360" cy="2590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7030A0"/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9" name="Объект 2"/>
          <p:cNvSpPr/>
          <p:nvPr/>
        </p:nvSpPr>
        <p:spPr>
          <a:xfrm>
            <a:off x="5755320" y="3645000"/>
            <a:ext cx="2777040" cy="575640"/>
          </a:xfrm>
          <a:prstGeom prst="rect">
            <a:avLst/>
          </a:prstGeom>
          <a:solidFill>
            <a:srgbClr val="CDFD55">
              <a:alpha val="6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rmAutofit fontScale="95500"/>
          </a:bodyPr>
          <a:lstStyle/>
          <a:p>
            <a:pPr>
              <a:lnSpc>
                <a:spcPct val="100000"/>
              </a:lnSpc>
              <a:spcBef>
                <a:spcPts val="221"/>
              </a:spcBef>
              <a:tabLst>
                <a:tab pos="0" algn="l"/>
              </a:tabLst>
            </a:pPr>
            <a:r>
              <a:rPr lang="uk-UA" sz="1000" b="0" strike="noStrike" spc="-1" dirty="0">
                <a:solidFill>
                  <a:srgbClr val="7030A0"/>
                </a:solidFill>
                <a:latin typeface="Artifakt Element Black"/>
                <a:ea typeface="Artifakt Element Black"/>
              </a:rPr>
              <a:t>Еталон вертикальної </a:t>
            </a:r>
            <a:r>
              <a:rPr lang="uk-UA" sz="1000" b="0" strike="noStrike" spc="-1" dirty="0" err="1">
                <a:solidFill>
                  <a:srgbClr val="7030A0"/>
                </a:solidFill>
                <a:latin typeface="Artifakt Element Black"/>
                <a:ea typeface="Artifakt Element Black"/>
              </a:rPr>
              <a:t>автоколімаційної</a:t>
            </a:r>
            <a:r>
              <a:rPr lang="uk-UA" sz="1000" b="0" strike="noStrike" spc="-1" dirty="0">
                <a:solidFill>
                  <a:srgbClr val="7030A0"/>
                </a:solidFill>
                <a:latin typeface="Artifakt Element Black"/>
                <a:ea typeface="Artifakt Element Black"/>
              </a:rPr>
              <a:t> </a:t>
            </a:r>
            <a:r>
              <a:rPr lang="uk-UA" sz="1000" b="0" strike="noStrike" spc="-1" dirty="0" err="1">
                <a:solidFill>
                  <a:srgbClr val="7030A0"/>
                </a:solidFill>
                <a:latin typeface="Artifakt Element Black"/>
                <a:ea typeface="Artifakt Element Black"/>
              </a:rPr>
              <a:t>референцної</a:t>
            </a:r>
            <a:r>
              <a:rPr lang="uk-UA" sz="1000" b="0" strike="noStrike" spc="-1" dirty="0">
                <a:solidFill>
                  <a:srgbClr val="7030A0"/>
                </a:solidFill>
                <a:latin typeface="Artifakt Element Black"/>
                <a:ea typeface="Artifakt Element Black"/>
              </a:rPr>
              <a:t> осі</a:t>
            </a:r>
            <a:endParaRPr lang="en-US" sz="1000" b="0" strike="noStrike" spc="-1" dirty="0">
              <a:latin typeface="Arial"/>
            </a:endParaRPr>
          </a:p>
        </p:txBody>
      </p:sp>
      <p:sp>
        <p:nvSpPr>
          <p:cNvPr id="110" name="Объект 2"/>
          <p:cNvSpPr/>
          <p:nvPr/>
        </p:nvSpPr>
        <p:spPr>
          <a:xfrm>
            <a:off x="5755320" y="5589360"/>
            <a:ext cx="2777040" cy="575640"/>
          </a:xfrm>
          <a:prstGeom prst="rect">
            <a:avLst/>
          </a:prstGeom>
          <a:solidFill>
            <a:srgbClr val="CDFD55">
              <a:alpha val="6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rmAutofit fontScale="95500"/>
          </a:bodyPr>
          <a:lstStyle/>
          <a:p>
            <a:pPr>
              <a:lnSpc>
                <a:spcPct val="100000"/>
              </a:lnSpc>
              <a:spcBef>
                <a:spcPts val="221"/>
              </a:spcBef>
              <a:tabLst>
                <a:tab pos="0" algn="l"/>
              </a:tabLst>
            </a:pPr>
            <a:r>
              <a:rPr lang="uk-UA" sz="1100" b="0" strike="noStrike" spc="-1">
                <a:solidFill>
                  <a:srgbClr val="7030A0"/>
                </a:solidFill>
                <a:latin typeface="Artifakt Element Black"/>
                <a:ea typeface="Artifakt Element Black"/>
              </a:rPr>
              <a:t>Еталон горизонтальної автоколімаційної референцної осі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111" name="Прямая соединительная линия 19"/>
          <p:cNvSpPr/>
          <p:nvPr/>
        </p:nvSpPr>
        <p:spPr>
          <a:xfrm flipH="1">
            <a:off x="2148840" y="5877000"/>
            <a:ext cx="3606120" cy="18720"/>
          </a:xfrm>
          <a:prstGeom prst="line">
            <a:avLst/>
          </a:prstGeom>
          <a:ln w="381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2" name="Прямая соединительная линия 34"/>
          <p:cNvSpPr/>
          <p:nvPr/>
        </p:nvSpPr>
        <p:spPr>
          <a:xfrm flipH="1" flipV="1">
            <a:off x="4361040" y="0"/>
            <a:ext cx="133560" cy="2961360"/>
          </a:xfrm>
          <a:prstGeom prst="line">
            <a:avLst/>
          </a:prstGeom>
          <a:ln w="28575">
            <a:solidFill>
              <a:srgbClr val="E8026A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3" name="Прямая соединительная линия 35"/>
          <p:cNvSpPr/>
          <p:nvPr/>
        </p:nvSpPr>
        <p:spPr>
          <a:xfrm>
            <a:off x="759600" y="1268640"/>
            <a:ext cx="6397560" cy="1476000"/>
          </a:xfrm>
          <a:prstGeom prst="line">
            <a:avLst/>
          </a:prstGeom>
          <a:ln w="28575">
            <a:solidFill>
              <a:srgbClr val="E8026A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4" name="Прямая со стрелкой 47"/>
          <p:cNvSpPr/>
          <p:nvPr/>
        </p:nvSpPr>
        <p:spPr>
          <a:xfrm flipH="1">
            <a:off x="4499640" y="2748240"/>
            <a:ext cx="86760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7030A0"/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Прямая соединительная линия 53"/>
          <p:cNvSpPr/>
          <p:nvPr/>
        </p:nvSpPr>
        <p:spPr>
          <a:xfrm flipV="1">
            <a:off x="5355720" y="2734560"/>
            <a:ext cx="0" cy="1182240"/>
          </a:xfrm>
          <a:prstGeom prst="line">
            <a:avLst/>
          </a:prstGeom>
          <a:ln w="381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6" name="Прямая соединительная линия 60"/>
          <p:cNvSpPr/>
          <p:nvPr/>
        </p:nvSpPr>
        <p:spPr>
          <a:xfrm flipH="1">
            <a:off x="5341680" y="3906720"/>
            <a:ext cx="434520" cy="1800"/>
          </a:xfrm>
          <a:prstGeom prst="line">
            <a:avLst/>
          </a:prstGeom>
          <a:ln w="381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7" name="Объект 2"/>
          <p:cNvSpPr/>
          <p:nvPr/>
        </p:nvSpPr>
        <p:spPr>
          <a:xfrm>
            <a:off x="5759640" y="4640760"/>
            <a:ext cx="2772360" cy="523800"/>
          </a:xfrm>
          <a:prstGeom prst="rect">
            <a:avLst/>
          </a:prstGeom>
          <a:solidFill>
            <a:srgbClr val="CDFD55">
              <a:alpha val="6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rmAutofit/>
          </a:bodyPr>
          <a:lstStyle/>
          <a:p>
            <a:pPr>
              <a:lnSpc>
                <a:spcPct val="100000"/>
              </a:lnSpc>
              <a:spcBef>
                <a:spcPts val="221"/>
              </a:spcBef>
              <a:tabLst>
                <a:tab pos="0" algn="l"/>
              </a:tabLst>
            </a:pPr>
            <a:r>
              <a:rPr lang="uk-UA" sz="1100" b="0" strike="noStrike" spc="-1" dirty="0">
                <a:solidFill>
                  <a:srgbClr val="7030A0"/>
                </a:solidFill>
                <a:latin typeface="Artifakt Element Black"/>
                <a:ea typeface="Artifakt Element Black"/>
              </a:rPr>
              <a:t>Еталон розгорнутого кута 180°</a:t>
            </a:r>
            <a:endParaRPr lang="en-US" sz="1100" b="0" strike="noStrike" spc="-1" dirty="0">
              <a:latin typeface="Arial"/>
            </a:endParaRPr>
          </a:p>
        </p:txBody>
      </p:sp>
      <p:sp>
        <p:nvSpPr>
          <p:cNvPr id="118" name="Прямая со стрелкой 76"/>
          <p:cNvSpPr/>
          <p:nvPr/>
        </p:nvSpPr>
        <p:spPr>
          <a:xfrm flipV="1">
            <a:off x="3132000" y="1823040"/>
            <a:ext cx="360" cy="3094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7030A0"/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Прямая соединительная линия 77"/>
          <p:cNvSpPr/>
          <p:nvPr/>
        </p:nvSpPr>
        <p:spPr>
          <a:xfrm flipH="1">
            <a:off x="3131640" y="4902480"/>
            <a:ext cx="2629440" cy="0"/>
          </a:xfrm>
          <a:prstGeom prst="line">
            <a:avLst/>
          </a:prstGeom>
          <a:ln w="381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Прямая со стрелкой 90"/>
          <p:cNvSpPr/>
          <p:nvPr/>
        </p:nvSpPr>
        <p:spPr>
          <a:xfrm flipH="1">
            <a:off x="4446720" y="766800"/>
            <a:ext cx="920880" cy="1365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7030A0"/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1" name="Прямая соединительная линия 93"/>
          <p:cNvSpPr/>
          <p:nvPr/>
        </p:nvSpPr>
        <p:spPr>
          <a:xfrm flipH="1">
            <a:off x="5367600" y="770400"/>
            <a:ext cx="1637280" cy="0"/>
          </a:xfrm>
          <a:prstGeom prst="line">
            <a:avLst/>
          </a:prstGeom>
          <a:ln w="38100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2" name="Объект 2"/>
          <p:cNvSpPr/>
          <p:nvPr/>
        </p:nvSpPr>
        <p:spPr>
          <a:xfrm>
            <a:off x="5754960" y="210023"/>
            <a:ext cx="1552320" cy="859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rmAutofit/>
          </a:bodyPr>
          <a:lstStyle/>
          <a:p>
            <a:pPr>
              <a:lnSpc>
                <a:spcPct val="100000"/>
              </a:lnSpc>
              <a:spcBef>
                <a:spcPts val="221"/>
              </a:spcBef>
              <a:tabLst>
                <a:tab pos="0" algn="l"/>
              </a:tabLst>
            </a:pPr>
            <a:r>
              <a:rPr lang="uk-UA" sz="1100" b="0" strike="noStrike" spc="-1" dirty="0">
                <a:solidFill>
                  <a:srgbClr val="403152"/>
                </a:solidFill>
                <a:latin typeface="Artifakt Element Black"/>
                <a:ea typeface="Artifakt Element Black"/>
              </a:rPr>
              <a:t>Точка перетину осей</a:t>
            </a:r>
            <a:endParaRPr lang="en-US" sz="1100" b="0" strike="noStrike" spc="-1" dirty="0">
              <a:latin typeface="Arial"/>
            </a:endParaRPr>
          </a:p>
        </p:txBody>
      </p:sp>
      <p:sp>
        <p:nvSpPr>
          <p:cNvPr id="123" name="Овал 100"/>
          <p:cNvSpPr/>
          <p:nvPr/>
        </p:nvSpPr>
        <p:spPr>
          <a:xfrm>
            <a:off x="8262720" y="2660760"/>
            <a:ext cx="615600" cy="60192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4" name="Овал 101"/>
          <p:cNvSpPr/>
          <p:nvPr/>
        </p:nvSpPr>
        <p:spPr>
          <a:xfrm>
            <a:off x="143640" y="168480"/>
            <a:ext cx="615600" cy="60192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Овал 102"/>
          <p:cNvSpPr/>
          <p:nvPr/>
        </p:nvSpPr>
        <p:spPr>
          <a:xfrm>
            <a:off x="848880" y="4918680"/>
            <a:ext cx="615600" cy="60192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9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4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9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4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5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9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0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1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4" descr="C:\Users\878\AppData\Local\Packages\Microsoft.Windows.Photos_8wekyb3d8bbwe\TempState\ShareServiceTempFolder\photo_АУПН колиматор2.jpeg"/>
          <p:cNvPicPr/>
          <p:nvPr/>
        </p:nvPicPr>
        <p:blipFill>
          <a:blip r:embed="rId2"/>
          <a:stretch/>
        </p:blipFill>
        <p:spPr>
          <a:xfrm>
            <a:off x="-295920" y="1371240"/>
            <a:ext cx="5348520" cy="3565440"/>
          </a:xfrm>
          <a:prstGeom prst="rect">
            <a:avLst/>
          </a:prstGeom>
          <a:ln w="0">
            <a:noFill/>
          </a:ln>
        </p:spPr>
      </p:pic>
      <p:pic>
        <p:nvPicPr>
          <p:cNvPr id="127" name="Picture 8" descr="C:\Users\878\AppData\Local\Packages\Microsoft.Windows.Photos_8wekyb3d8bbwe\TempState\ShareServiceTempFolder\photo_AMRL20.jpeg"/>
          <p:cNvPicPr/>
          <p:nvPr/>
        </p:nvPicPr>
        <p:blipFill>
          <a:blip r:embed="rId3"/>
          <a:stretch/>
        </p:blipFill>
        <p:spPr>
          <a:xfrm>
            <a:off x="3960" y="4328640"/>
            <a:ext cx="3323880" cy="2215800"/>
          </a:xfrm>
          <a:prstGeom prst="rect">
            <a:avLst/>
          </a:prstGeom>
          <a:ln w="0">
            <a:noFill/>
          </a:ln>
        </p:spPr>
      </p:pic>
      <p:sp>
        <p:nvSpPr>
          <p:cNvPr id="128" name="Овал 3"/>
          <p:cNvSpPr/>
          <p:nvPr/>
        </p:nvSpPr>
        <p:spPr>
          <a:xfrm>
            <a:off x="5122800" y="1194480"/>
            <a:ext cx="5760360" cy="576036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Овал 4"/>
          <p:cNvSpPr/>
          <p:nvPr/>
        </p:nvSpPr>
        <p:spPr>
          <a:xfrm>
            <a:off x="-1665000" y="-1584000"/>
            <a:ext cx="3337560" cy="3168000"/>
          </a:xfrm>
          <a:prstGeom prst="ellipse">
            <a:avLst/>
          </a:prstGeom>
          <a:solidFill>
            <a:srgbClr val="C9F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Овал 5"/>
          <p:cNvSpPr/>
          <p:nvPr/>
        </p:nvSpPr>
        <p:spPr>
          <a:xfrm>
            <a:off x="2411640" y="5551920"/>
            <a:ext cx="3576600" cy="338400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1" name="Заголовок 1"/>
          <p:cNvSpPr/>
          <p:nvPr/>
        </p:nvSpPr>
        <p:spPr>
          <a:xfrm>
            <a:off x="5445360" y="3344400"/>
            <a:ext cx="4032000" cy="1142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rmAutofit fontScale="94000"/>
          </a:bodyPr>
          <a:lstStyle/>
          <a:p>
            <a:pPr algn="ctr">
              <a:lnSpc>
                <a:spcPct val="100000"/>
              </a:lnSpc>
            </a:pPr>
            <a:r>
              <a:rPr lang="en-US" sz="6000" b="0" strike="noStrike" spc="-1">
                <a:solidFill>
                  <a:srgbClr val="7030A0"/>
                </a:solidFill>
                <a:latin typeface="Arial Black"/>
              </a:rPr>
              <a:t>HORL-0</a:t>
            </a:r>
            <a:endParaRPr lang="en-US" sz="6000" b="0" strike="noStrike" spc="-1">
              <a:latin typeface="Arial"/>
            </a:endParaRPr>
          </a:p>
        </p:txBody>
      </p:sp>
      <p:sp>
        <p:nvSpPr>
          <p:cNvPr id="132" name="TextBox 9"/>
          <p:cNvSpPr/>
          <p:nvPr/>
        </p:nvSpPr>
        <p:spPr>
          <a:xfrm>
            <a:off x="5911560" y="4208040"/>
            <a:ext cx="2966760" cy="51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uk-UA" sz="1400" b="0" strike="noStrike" spc="-1" dirty="0">
                <a:solidFill>
                  <a:srgbClr val="7030A0"/>
                </a:solidFill>
                <a:latin typeface="Arial Black"/>
              </a:rPr>
              <a:t>еталон горизонтальної </a:t>
            </a:r>
            <a:r>
              <a:rPr lang="uk-UA" sz="1400" b="0" strike="noStrike" spc="-1" dirty="0" err="1">
                <a:solidFill>
                  <a:srgbClr val="7030A0"/>
                </a:solidFill>
                <a:latin typeface="Arial Black"/>
              </a:rPr>
              <a:t>автоколімаційної</a:t>
            </a:r>
            <a:r>
              <a:rPr lang="uk-UA" sz="1400" b="0" strike="noStrike" spc="-1" dirty="0">
                <a:solidFill>
                  <a:srgbClr val="7030A0"/>
                </a:solidFill>
                <a:latin typeface="Arial Black"/>
              </a:rPr>
              <a:t> осі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133" name="Скругленный прямоугольник 7"/>
          <p:cNvSpPr/>
          <p:nvPr/>
        </p:nvSpPr>
        <p:spPr>
          <a:xfrm>
            <a:off x="1151640" y="4469400"/>
            <a:ext cx="1367640" cy="43776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800" b="0" strike="noStrike" spc="-1">
                <a:solidFill>
                  <a:srgbClr val="604A7B"/>
                </a:solidFill>
                <a:latin typeface="Arial"/>
              </a:rPr>
              <a:t>ковпак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34" name="Прямая соединительная линия 11"/>
          <p:cNvSpPr/>
          <p:nvPr/>
        </p:nvSpPr>
        <p:spPr>
          <a:xfrm flipH="1">
            <a:off x="4782960" y="2715840"/>
            <a:ext cx="131040" cy="0"/>
          </a:xfrm>
          <a:prstGeom prst="line">
            <a:avLst/>
          </a:prstGeom>
          <a:ln w="28575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Прямая со стрелкой 13"/>
          <p:cNvSpPr/>
          <p:nvPr/>
        </p:nvSpPr>
        <p:spPr>
          <a:xfrm>
            <a:off x="1835640" y="4899960"/>
            <a:ext cx="360" cy="3286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575">
            <a:solidFill>
              <a:srgbClr val="7030A0"/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6" name="Скругленный прямоугольник 18"/>
          <p:cNvSpPr/>
          <p:nvPr/>
        </p:nvSpPr>
        <p:spPr>
          <a:xfrm>
            <a:off x="3644640" y="1272960"/>
            <a:ext cx="2511000" cy="62244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800" b="0" strike="noStrike" spc="-1">
                <a:solidFill>
                  <a:srgbClr val="604A7B"/>
                </a:solidFill>
                <a:latin typeface="Arial"/>
              </a:rPr>
              <a:t>фотоелектричний перетворювач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37" name="Скругленный прямоугольник 19"/>
          <p:cNvSpPr/>
          <p:nvPr/>
        </p:nvSpPr>
        <p:spPr>
          <a:xfrm>
            <a:off x="4532760" y="1984320"/>
            <a:ext cx="1622880" cy="43776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800" b="0" strike="noStrike" spc="-1">
                <a:solidFill>
                  <a:srgbClr val="604A7B"/>
                </a:solidFill>
                <a:latin typeface="Arial"/>
              </a:rPr>
              <a:t>підставка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38" name="Скругленный прямоугольник 21"/>
          <p:cNvSpPr/>
          <p:nvPr/>
        </p:nvSpPr>
        <p:spPr>
          <a:xfrm>
            <a:off x="4914360" y="2493000"/>
            <a:ext cx="1241640" cy="43776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800" b="0" strike="noStrike" spc="-1">
                <a:solidFill>
                  <a:srgbClr val="604A7B"/>
                </a:solidFill>
                <a:latin typeface="Arial"/>
              </a:rPr>
              <a:t>станина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39" name="Скругленный прямоугольник 22"/>
          <p:cNvSpPr/>
          <p:nvPr/>
        </p:nvSpPr>
        <p:spPr>
          <a:xfrm>
            <a:off x="4921560" y="3042720"/>
            <a:ext cx="1234080" cy="38988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800" b="0" strike="noStrike" spc="-1">
                <a:solidFill>
                  <a:srgbClr val="604A7B"/>
                </a:solidFill>
                <a:latin typeface="Arial"/>
              </a:rPr>
              <a:t>опори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40" name="Скругленный прямоугольник 23"/>
          <p:cNvSpPr/>
          <p:nvPr/>
        </p:nvSpPr>
        <p:spPr>
          <a:xfrm>
            <a:off x="929880" y="1286640"/>
            <a:ext cx="2397960" cy="413640"/>
          </a:xfrm>
          <a:prstGeom prst="roundRect">
            <a:avLst>
              <a:gd name="adj" fmla="val 16667"/>
            </a:avLst>
          </a:prstGeom>
          <a:solidFill>
            <a:srgbClr val="CDFD5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uk-UA" sz="1800" b="0" strike="noStrike" spc="-1" dirty="0">
                <a:solidFill>
                  <a:srgbClr val="604A7B"/>
                </a:solidFill>
                <a:latin typeface="Arial"/>
              </a:rPr>
              <a:t>кювета з маслом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141" name="Прямая со стрелкой 24"/>
          <p:cNvSpPr/>
          <p:nvPr/>
        </p:nvSpPr>
        <p:spPr>
          <a:xfrm>
            <a:off x="1043640" y="1700280"/>
            <a:ext cx="360" cy="1566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575">
            <a:solidFill>
              <a:srgbClr val="7030A0"/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2" name="Прямая со стрелкой 26"/>
          <p:cNvSpPr/>
          <p:nvPr/>
        </p:nvSpPr>
        <p:spPr>
          <a:xfrm>
            <a:off x="3903840" y="1895400"/>
            <a:ext cx="360" cy="596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575">
            <a:solidFill>
              <a:srgbClr val="7030A0"/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Прямая со стрелкой 27"/>
          <p:cNvSpPr/>
          <p:nvPr/>
        </p:nvSpPr>
        <p:spPr>
          <a:xfrm flipH="1">
            <a:off x="3365280" y="3154320"/>
            <a:ext cx="12175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575">
            <a:solidFill>
              <a:srgbClr val="7030A0"/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4" name="Прямая соединительная линия 32"/>
          <p:cNvSpPr/>
          <p:nvPr/>
        </p:nvSpPr>
        <p:spPr>
          <a:xfrm>
            <a:off x="4792320" y="2711880"/>
            <a:ext cx="0" cy="861120"/>
          </a:xfrm>
          <a:prstGeom prst="line">
            <a:avLst/>
          </a:prstGeom>
          <a:ln w="28575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5" name="Прямая соединительная линия 44"/>
          <p:cNvSpPr/>
          <p:nvPr/>
        </p:nvSpPr>
        <p:spPr>
          <a:xfrm>
            <a:off x="4583160" y="2415960"/>
            <a:ext cx="0" cy="738360"/>
          </a:xfrm>
          <a:prstGeom prst="line">
            <a:avLst/>
          </a:prstGeom>
          <a:ln w="28575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6" name="Прямая со стрелкой 59"/>
          <p:cNvSpPr/>
          <p:nvPr/>
        </p:nvSpPr>
        <p:spPr>
          <a:xfrm flipH="1">
            <a:off x="3674160" y="3889440"/>
            <a:ext cx="13777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575">
            <a:solidFill>
              <a:srgbClr val="7030A0"/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7" name="Прямая со стрелкой 60"/>
          <p:cNvSpPr/>
          <p:nvPr/>
        </p:nvSpPr>
        <p:spPr>
          <a:xfrm flipH="1">
            <a:off x="3874320" y="3573000"/>
            <a:ext cx="9169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575">
            <a:solidFill>
              <a:srgbClr val="7030A0"/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8" name="Прямая соединительная линия 65"/>
          <p:cNvSpPr/>
          <p:nvPr/>
        </p:nvSpPr>
        <p:spPr>
          <a:xfrm>
            <a:off x="5052960" y="3422880"/>
            <a:ext cx="0" cy="466560"/>
          </a:xfrm>
          <a:prstGeom prst="line">
            <a:avLst/>
          </a:prstGeom>
          <a:ln w="28575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Овал 81"/>
          <p:cNvSpPr/>
          <p:nvPr/>
        </p:nvSpPr>
        <p:spPr>
          <a:xfrm>
            <a:off x="8262720" y="4670280"/>
            <a:ext cx="615600" cy="60192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0" name="Овал 82"/>
          <p:cNvSpPr/>
          <p:nvPr/>
        </p:nvSpPr>
        <p:spPr>
          <a:xfrm>
            <a:off x="8262720" y="47520"/>
            <a:ext cx="1272600" cy="116028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Рисунок 5"/>
          <p:cNvPicPr/>
          <p:nvPr/>
        </p:nvPicPr>
        <p:blipFill>
          <a:blip r:embed="rId2"/>
          <a:srcRect l="2604" r="6249" b="9087"/>
          <a:stretch/>
        </p:blipFill>
        <p:spPr>
          <a:xfrm>
            <a:off x="539640" y="1845000"/>
            <a:ext cx="8496720" cy="3021480"/>
          </a:xfrm>
          <a:prstGeom prst="rect">
            <a:avLst/>
          </a:prstGeom>
          <a:ln w="0">
            <a:noFill/>
          </a:ln>
        </p:spPr>
      </p:pic>
      <p:sp>
        <p:nvSpPr>
          <p:cNvPr id="152" name="Овал 4"/>
          <p:cNvSpPr/>
          <p:nvPr/>
        </p:nvSpPr>
        <p:spPr>
          <a:xfrm>
            <a:off x="2411640" y="-1248120"/>
            <a:ext cx="3576600" cy="338400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3" name="TextBox 6"/>
          <p:cNvSpPr/>
          <p:nvPr/>
        </p:nvSpPr>
        <p:spPr>
          <a:xfrm>
            <a:off x="2721600" y="116640"/>
            <a:ext cx="2957040" cy="1187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uk-UA" sz="2400" b="0" strike="noStrike" spc="-1">
                <a:solidFill>
                  <a:srgbClr val="7030A0"/>
                </a:solidFill>
                <a:latin typeface="Arial Black"/>
              </a:rPr>
              <a:t>Принципова схема роботи</a:t>
            </a:r>
            <a:r>
              <a:rPr lang="en-US" sz="2400" b="0" strike="noStrike" spc="-1">
                <a:solidFill>
                  <a:srgbClr val="7030A0"/>
                </a:solidFill>
                <a:latin typeface="Arial Black"/>
              </a:rPr>
              <a:t> HORL-0</a:t>
            </a:r>
            <a:r>
              <a:rPr lang="uk-UA" sz="2400" b="0" strike="noStrike" spc="-1">
                <a:solidFill>
                  <a:srgbClr val="7030A0"/>
                </a:solidFill>
                <a:latin typeface="Arial Black"/>
              </a:rPr>
              <a:t> 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154" name="TextBox 8"/>
          <p:cNvSpPr/>
          <p:nvPr/>
        </p:nvSpPr>
        <p:spPr>
          <a:xfrm>
            <a:off x="734760" y="4861440"/>
            <a:ext cx="2001960" cy="820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uk-UA" sz="1200" b="0" strike="noStrike" spc="-1">
                <a:solidFill>
                  <a:srgbClr val="604A7B"/>
                </a:solidFill>
                <a:latin typeface="Arial"/>
              </a:rPr>
              <a:t>1 – лампа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1200" b="0" strike="noStrike" spc="-1">
                <a:solidFill>
                  <a:srgbClr val="604A7B"/>
                </a:solidFill>
                <a:latin typeface="Arial"/>
              </a:rPr>
              <a:t>2 – окуляр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1200" b="0" strike="noStrike" spc="-1">
                <a:solidFill>
                  <a:srgbClr val="604A7B"/>
                </a:solidFill>
                <a:latin typeface="Arial"/>
              </a:rPr>
              <a:t>3 – призма АР90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1200" b="0" strike="noStrike" spc="-1">
                <a:solidFill>
                  <a:srgbClr val="604A7B"/>
                </a:solidFill>
                <a:latin typeface="Arial"/>
              </a:rPr>
              <a:t>4 – марка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55" name="TextBox 9"/>
          <p:cNvSpPr/>
          <p:nvPr/>
        </p:nvSpPr>
        <p:spPr>
          <a:xfrm>
            <a:off x="2184120" y="4866840"/>
            <a:ext cx="2016000" cy="1094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uk-UA" sz="1200" b="0" strike="noStrike" spc="-1">
                <a:solidFill>
                  <a:srgbClr val="604A7B"/>
                </a:solidFill>
                <a:latin typeface="Arial"/>
              </a:rPr>
              <a:t>5 – фотоприймач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1200" b="0" strike="noStrike" spc="-1">
                <a:solidFill>
                  <a:srgbClr val="604A7B"/>
                </a:solidFill>
                <a:latin typeface="Arial"/>
              </a:rPr>
              <a:t>6 – призма-куб 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1200" b="0" strike="noStrike" spc="-1">
                <a:solidFill>
                  <a:srgbClr val="604A7B"/>
                </a:solidFill>
                <a:latin typeface="Arial"/>
              </a:rPr>
              <a:t>7 – масло (горизонтальна      поверхня)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200" b="0" strike="noStrike" spc="-1">
              <a:latin typeface="Arial"/>
            </a:endParaRPr>
          </a:p>
        </p:txBody>
      </p:sp>
      <p:sp>
        <p:nvSpPr>
          <p:cNvPr id="156" name="Овал 10"/>
          <p:cNvSpPr/>
          <p:nvPr/>
        </p:nvSpPr>
        <p:spPr>
          <a:xfrm>
            <a:off x="5076000" y="5593320"/>
            <a:ext cx="2726640" cy="2664000"/>
          </a:xfrm>
          <a:prstGeom prst="ellipse">
            <a:avLst/>
          </a:prstGeom>
          <a:solidFill>
            <a:srgbClr val="7030A0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7" name="Овал 11"/>
          <p:cNvSpPr/>
          <p:nvPr/>
        </p:nvSpPr>
        <p:spPr>
          <a:xfrm>
            <a:off x="7257600" y="5266440"/>
            <a:ext cx="615600" cy="60192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Овал 12"/>
          <p:cNvSpPr/>
          <p:nvPr/>
        </p:nvSpPr>
        <p:spPr>
          <a:xfrm>
            <a:off x="-837720" y="1391040"/>
            <a:ext cx="1583640" cy="148968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9" name="Овал 13"/>
          <p:cNvSpPr/>
          <p:nvPr/>
        </p:nvSpPr>
        <p:spPr>
          <a:xfrm>
            <a:off x="6026040" y="1217520"/>
            <a:ext cx="615600" cy="60192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Picture 2" descr="C:\Users\878\AppData\Local\Packages\Microsoft.Windows.Photos_8wekyb3d8bbwe\TempState\ShareServiceTempFolder\photo_AMRL6.jpe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18097" r="18576" b="15315"/>
          <a:stretch/>
        </p:blipFill>
        <p:spPr>
          <a:xfrm>
            <a:off x="0" y="-300240"/>
            <a:ext cx="7314120" cy="6520680"/>
          </a:xfrm>
          <a:prstGeom prst="rect">
            <a:avLst/>
          </a:prstGeom>
          <a:ln w="0">
            <a:noFill/>
          </a:ln>
        </p:spPr>
      </p:pic>
      <p:sp>
        <p:nvSpPr>
          <p:cNvPr id="161" name="Овал 4"/>
          <p:cNvSpPr/>
          <p:nvPr/>
        </p:nvSpPr>
        <p:spPr>
          <a:xfrm>
            <a:off x="5292000" y="577800"/>
            <a:ext cx="4320000" cy="410400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2" name="Овал 3"/>
          <p:cNvSpPr/>
          <p:nvPr/>
        </p:nvSpPr>
        <p:spPr>
          <a:xfrm>
            <a:off x="-1908720" y="4005000"/>
            <a:ext cx="4608000" cy="436464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3" name="Овал 5"/>
          <p:cNvSpPr/>
          <p:nvPr/>
        </p:nvSpPr>
        <p:spPr>
          <a:xfrm>
            <a:off x="3240000" y="255240"/>
            <a:ext cx="834120" cy="5045760"/>
          </a:xfrm>
          <a:prstGeom prst="ellipse">
            <a:avLst/>
          </a:prstGeom>
          <a:noFill/>
          <a:ln w="28575">
            <a:solidFill>
              <a:srgbClr val="7030A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4" name="Овал 9"/>
          <p:cNvSpPr/>
          <p:nvPr/>
        </p:nvSpPr>
        <p:spPr>
          <a:xfrm>
            <a:off x="5081400" y="-1293120"/>
            <a:ext cx="2726640" cy="2664000"/>
          </a:xfrm>
          <a:prstGeom prst="ellipse">
            <a:avLst/>
          </a:prstGeom>
          <a:solidFill>
            <a:srgbClr val="7030A0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5" name="Заголовок 1"/>
          <p:cNvSpPr/>
          <p:nvPr/>
        </p:nvSpPr>
        <p:spPr>
          <a:xfrm>
            <a:off x="5335560" y="2189160"/>
            <a:ext cx="4032000" cy="1142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rmAutofit fontScale="94000"/>
          </a:bodyPr>
          <a:lstStyle/>
          <a:p>
            <a:pPr algn="ctr">
              <a:lnSpc>
                <a:spcPct val="100000"/>
              </a:lnSpc>
            </a:pPr>
            <a:r>
              <a:rPr lang="en-US" sz="6000" b="0" strike="noStrike" spc="-1">
                <a:solidFill>
                  <a:srgbClr val="7030A0"/>
                </a:solidFill>
                <a:latin typeface="Arial Black"/>
              </a:rPr>
              <a:t>VERL-90</a:t>
            </a:r>
            <a:endParaRPr lang="en-US" sz="6000" b="0" strike="noStrike" spc="-1">
              <a:latin typeface="Arial"/>
            </a:endParaRPr>
          </a:p>
        </p:txBody>
      </p:sp>
      <p:sp>
        <p:nvSpPr>
          <p:cNvPr id="166" name="TextBox 6"/>
          <p:cNvSpPr/>
          <p:nvPr/>
        </p:nvSpPr>
        <p:spPr>
          <a:xfrm>
            <a:off x="5724128" y="3101814"/>
            <a:ext cx="2966760" cy="51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uk-UA" sz="1400" b="0" strike="noStrike" spc="-1" dirty="0">
                <a:solidFill>
                  <a:srgbClr val="7030A0"/>
                </a:solidFill>
                <a:latin typeface="Arial Black"/>
              </a:rPr>
              <a:t>еталон вертикальної </a:t>
            </a:r>
            <a:r>
              <a:rPr lang="uk-UA" sz="1400" b="0" strike="noStrike" spc="-1" dirty="0" err="1">
                <a:solidFill>
                  <a:srgbClr val="7030A0"/>
                </a:solidFill>
                <a:latin typeface="Arial Black"/>
              </a:rPr>
              <a:t>автоколімаційної</a:t>
            </a:r>
            <a:r>
              <a:rPr lang="uk-UA" sz="1400" b="0" strike="noStrike" spc="-1" dirty="0">
                <a:solidFill>
                  <a:srgbClr val="7030A0"/>
                </a:solidFill>
                <a:latin typeface="Arial Black"/>
              </a:rPr>
              <a:t> осі</a:t>
            </a:r>
            <a:endParaRPr lang="en-US" sz="1400" b="0" strike="noStrike" spc="-1" dirty="0">
              <a:latin typeface="Arial"/>
            </a:endParaRPr>
          </a:p>
        </p:txBody>
      </p:sp>
      <p:pic>
        <p:nvPicPr>
          <p:cNvPr id="167" name="Picture 6" descr="C:\Users\878\AppData\Local\Packages\Microsoft.Windows.Photos_8wekyb3d8bbwe\TempState\ShareServiceTempFolder\photo_подвеска 210.jpeg"/>
          <p:cNvPicPr/>
          <p:nvPr/>
        </p:nvPicPr>
        <p:blipFill>
          <a:blip r:embed="rId4"/>
          <a:srcRect l="33088" r="33456"/>
          <a:stretch/>
        </p:blipFill>
        <p:spPr>
          <a:xfrm>
            <a:off x="395640" y="3629160"/>
            <a:ext cx="1572120" cy="3133080"/>
          </a:xfrm>
          <a:prstGeom prst="rect">
            <a:avLst/>
          </a:prstGeom>
          <a:ln w="0">
            <a:noFill/>
          </a:ln>
        </p:spPr>
      </p:pic>
      <p:sp>
        <p:nvSpPr>
          <p:cNvPr id="168" name="Скругленный прямоугольник 13"/>
          <p:cNvSpPr/>
          <p:nvPr/>
        </p:nvSpPr>
        <p:spPr>
          <a:xfrm>
            <a:off x="251640" y="3390120"/>
            <a:ext cx="2088000" cy="47772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7030A0"/>
                </a:solidFill>
                <a:latin typeface="Arial Black"/>
              </a:rPr>
              <a:t>EAC</a:t>
            </a:r>
            <a:r>
              <a:rPr lang="uk-UA" sz="1800" b="0" strike="noStrike" spc="-1">
                <a:solidFill>
                  <a:srgbClr val="7030A0"/>
                </a:solidFill>
                <a:latin typeface="Arial Black"/>
              </a:rPr>
              <a:t>-0.2</a:t>
            </a:r>
            <a:r>
              <a:rPr lang="en-US" sz="1800" b="0" strike="noStrike" spc="-1">
                <a:solidFill>
                  <a:srgbClr val="7030A0"/>
                </a:solidFill>
                <a:latin typeface="Arial Black"/>
              </a:rPr>
              <a:t>RL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69" name="Овал 14"/>
          <p:cNvSpPr/>
          <p:nvPr/>
        </p:nvSpPr>
        <p:spPr>
          <a:xfrm>
            <a:off x="8262720" y="4670280"/>
            <a:ext cx="615600" cy="60192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0" name="Овал 15"/>
          <p:cNvSpPr/>
          <p:nvPr/>
        </p:nvSpPr>
        <p:spPr>
          <a:xfrm>
            <a:off x="-603360" y="3240720"/>
            <a:ext cx="1049040" cy="101988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Picture 3"/>
          <p:cNvPicPr/>
          <p:nvPr/>
        </p:nvPicPr>
        <p:blipFill>
          <a:blip r:embed="rId2"/>
          <a:srcRect r="20966"/>
          <a:stretch/>
        </p:blipFill>
        <p:spPr>
          <a:xfrm>
            <a:off x="4619160" y="908640"/>
            <a:ext cx="3770640" cy="3291120"/>
          </a:xfrm>
          <a:prstGeom prst="rect">
            <a:avLst/>
          </a:prstGeom>
          <a:ln w="0">
            <a:noFill/>
          </a:ln>
        </p:spPr>
      </p:pic>
      <p:sp>
        <p:nvSpPr>
          <p:cNvPr id="172" name="Овал 4"/>
          <p:cNvSpPr/>
          <p:nvPr/>
        </p:nvSpPr>
        <p:spPr>
          <a:xfrm>
            <a:off x="-1832760" y="-3024720"/>
            <a:ext cx="4608000" cy="436464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3" name="Заголовок 1"/>
          <p:cNvSpPr txBox="1"/>
          <p:nvPr/>
        </p:nvSpPr>
        <p:spPr>
          <a:xfrm>
            <a:off x="267120" y="183960"/>
            <a:ext cx="501696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4000"/>
          </a:bodyPr>
          <a:lstStyle/>
          <a:p>
            <a:pPr algn="ctr">
              <a:lnSpc>
                <a:spcPct val="100000"/>
              </a:lnSpc>
            </a:pPr>
            <a:r>
              <a:rPr lang="en-US" sz="6000" b="0" strike="noStrike" spc="-1">
                <a:solidFill>
                  <a:srgbClr val="7030A0"/>
                </a:solidFill>
                <a:latin typeface="Arial Black"/>
              </a:rPr>
              <a:t>WARL-180</a:t>
            </a:r>
            <a:endParaRPr lang="ru-RU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TextBox 6"/>
          <p:cNvSpPr/>
          <p:nvPr/>
        </p:nvSpPr>
        <p:spPr>
          <a:xfrm>
            <a:off x="782737" y="1031400"/>
            <a:ext cx="3470760" cy="30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uk-UA" sz="1400" b="0" strike="noStrike" spc="-1" dirty="0">
                <a:solidFill>
                  <a:srgbClr val="7030A0"/>
                </a:solidFill>
                <a:latin typeface="Arial Black"/>
              </a:rPr>
              <a:t>еталон розгорнутого кута 180°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175" name="Овал 7"/>
          <p:cNvSpPr/>
          <p:nvPr/>
        </p:nvSpPr>
        <p:spPr>
          <a:xfrm>
            <a:off x="5181120" y="4941000"/>
            <a:ext cx="5760360" cy="5544360"/>
          </a:xfrm>
          <a:prstGeom prst="ellipse">
            <a:avLst/>
          </a:prstGeom>
          <a:solidFill>
            <a:srgbClr val="AB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Овал 8"/>
          <p:cNvSpPr/>
          <p:nvPr/>
        </p:nvSpPr>
        <p:spPr>
          <a:xfrm>
            <a:off x="7728840" y="4196880"/>
            <a:ext cx="1856880" cy="185508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7" name="Овал 9"/>
          <p:cNvSpPr/>
          <p:nvPr/>
        </p:nvSpPr>
        <p:spPr>
          <a:xfrm>
            <a:off x="8795160" y="3501000"/>
            <a:ext cx="427320" cy="431640"/>
          </a:xfrm>
          <a:prstGeom prst="ellipse">
            <a:avLst/>
          </a:prstGeom>
          <a:solidFill>
            <a:srgbClr val="AB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8" name="Овал 10"/>
          <p:cNvSpPr/>
          <p:nvPr/>
        </p:nvSpPr>
        <p:spPr>
          <a:xfrm>
            <a:off x="211680" y="1458720"/>
            <a:ext cx="615600" cy="60192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79" name="Picture 2" descr="C:\Users\878\AppData\Local\Packages\Microsoft.Windows.Photos_8wekyb3d8bbwe\TempState\ShareServiceTempFolder\photo_AMRL6.jpe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20083" t="8034" r="21363" b="10603"/>
          <a:stretch/>
        </p:blipFill>
        <p:spPr>
          <a:xfrm>
            <a:off x="471240" y="2993760"/>
            <a:ext cx="4170960" cy="3863880"/>
          </a:xfrm>
          <a:prstGeom prst="rect">
            <a:avLst/>
          </a:prstGeom>
          <a:ln w="0">
            <a:noFill/>
          </a:ln>
        </p:spPr>
      </p:pic>
      <p:sp>
        <p:nvSpPr>
          <p:cNvPr id="180" name="Прямая соединительная линия 13"/>
          <p:cNvSpPr/>
          <p:nvPr/>
        </p:nvSpPr>
        <p:spPr>
          <a:xfrm>
            <a:off x="827280" y="3142800"/>
            <a:ext cx="673200" cy="0"/>
          </a:xfrm>
          <a:prstGeom prst="line">
            <a:avLst/>
          </a:prstGeom>
          <a:ln w="28575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1" name="Скругленный прямоугольник 3"/>
          <p:cNvSpPr/>
          <p:nvPr/>
        </p:nvSpPr>
        <p:spPr>
          <a:xfrm>
            <a:off x="1500840" y="2901240"/>
            <a:ext cx="2088000" cy="477720"/>
          </a:xfrm>
          <a:prstGeom prst="roundRect">
            <a:avLst>
              <a:gd name="adj" fmla="val 16667"/>
            </a:avLst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7030A0"/>
                </a:solidFill>
                <a:latin typeface="Arial Black"/>
              </a:rPr>
              <a:t>EAC</a:t>
            </a:r>
            <a:r>
              <a:rPr lang="uk-UA" sz="1800" b="0" strike="noStrike" spc="-1">
                <a:solidFill>
                  <a:srgbClr val="7030A0"/>
                </a:solidFill>
                <a:latin typeface="Arial Black"/>
              </a:rPr>
              <a:t>-0.2</a:t>
            </a:r>
            <a:r>
              <a:rPr lang="en-US" sz="1800" b="0" strike="noStrike" spc="-1">
                <a:solidFill>
                  <a:srgbClr val="7030A0"/>
                </a:solidFill>
                <a:latin typeface="Arial Black"/>
              </a:rPr>
              <a:t>RL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82" name="Прямая со стрелкой 16"/>
          <p:cNvSpPr/>
          <p:nvPr/>
        </p:nvSpPr>
        <p:spPr>
          <a:xfrm>
            <a:off x="827640" y="3140280"/>
            <a:ext cx="360" cy="1056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575">
            <a:solidFill>
              <a:srgbClr val="7030A0"/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3" name="Прямая со стрелкой 21"/>
          <p:cNvSpPr/>
          <p:nvPr/>
        </p:nvSpPr>
        <p:spPr>
          <a:xfrm>
            <a:off x="4262400" y="3143520"/>
            <a:ext cx="360" cy="1056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575">
            <a:solidFill>
              <a:srgbClr val="7030A0"/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4" name="Прямая соединительная линия 22"/>
          <p:cNvSpPr/>
          <p:nvPr/>
        </p:nvSpPr>
        <p:spPr>
          <a:xfrm>
            <a:off x="3588840" y="3156120"/>
            <a:ext cx="673200" cy="0"/>
          </a:xfrm>
          <a:prstGeom prst="line">
            <a:avLst/>
          </a:prstGeom>
          <a:ln w="28575">
            <a:solidFill>
              <a:srgbClr val="7030A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3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9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Овал 4"/>
          <p:cNvSpPr/>
          <p:nvPr/>
        </p:nvSpPr>
        <p:spPr>
          <a:xfrm>
            <a:off x="5216040" y="-2005560"/>
            <a:ext cx="5760360" cy="5544360"/>
          </a:xfrm>
          <a:prstGeom prst="ellipse">
            <a:avLst/>
          </a:prstGeom>
          <a:solidFill>
            <a:srgbClr val="AB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6" name="Овал 3"/>
          <p:cNvSpPr/>
          <p:nvPr/>
        </p:nvSpPr>
        <p:spPr>
          <a:xfrm>
            <a:off x="467640" y="5373360"/>
            <a:ext cx="3024000" cy="280800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87" name="Picture 3"/>
          <p:cNvPicPr/>
          <p:nvPr/>
        </p:nvPicPr>
        <p:blipFill>
          <a:blip r:embed="rId2"/>
          <a:stretch/>
        </p:blipFill>
        <p:spPr>
          <a:xfrm>
            <a:off x="2261520" y="1484640"/>
            <a:ext cx="4830120" cy="4714920"/>
          </a:xfrm>
          <a:prstGeom prst="rect">
            <a:avLst/>
          </a:prstGeom>
          <a:ln w="0">
            <a:noFill/>
          </a:ln>
        </p:spPr>
      </p:pic>
      <p:sp>
        <p:nvSpPr>
          <p:cNvPr id="188" name="TextBox 5"/>
          <p:cNvSpPr/>
          <p:nvPr/>
        </p:nvSpPr>
        <p:spPr>
          <a:xfrm>
            <a:off x="328680" y="395640"/>
            <a:ext cx="4320000" cy="943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uk-UA" sz="2800" b="0" strike="noStrike" spc="-1">
                <a:solidFill>
                  <a:srgbClr val="7030A0"/>
                </a:solidFill>
                <a:latin typeface="Arial Black"/>
              </a:rPr>
              <a:t>МЕТРОЛОГІЧНІ 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2800" b="0" strike="noStrike" spc="-1">
                <a:solidFill>
                  <a:srgbClr val="7030A0"/>
                </a:solidFill>
                <a:latin typeface="Arial Black"/>
              </a:rPr>
              <a:t>ХАРАКТЕРИСТИКИ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189" name="Овал 8"/>
          <p:cNvSpPr/>
          <p:nvPr/>
        </p:nvSpPr>
        <p:spPr>
          <a:xfrm>
            <a:off x="467640" y="3645000"/>
            <a:ext cx="612000" cy="57564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0" name="Овал 9"/>
          <p:cNvSpPr/>
          <p:nvPr/>
        </p:nvSpPr>
        <p:spPr>
          <a:xfrm>
            <a:off x="467640" y="1628640"/>
            <a:ext cx="612000" cy="57564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1" name="Овал 10"/>
          <p:cNvSpPr/>
          <p:nvPr/>
        </p:nvSpPr>
        <p:spPr>
          <a:xfrm>
            <a:off x="467640" y="2637000"/>
            <a:ext cx="612000" cy="57564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2" name="Овал 11"/>
          <p:cNvSpPr/>
          <p:nvPr/>
        </p:nvSpPr>
        <p:spPr>
          <a:xfrm>
            <a:off x="8838000" y="3657240"/>
            <a:ext cx="612000" cy="575640"/>
          </a:xfrm>
          <a:prstGeom prst="ellipse">
            <a:avLst/>
          </a:prstGeom>
          <a:solidFill>
            <a:srgbClr val="AB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3" name="Овал 12"/>
          <p:cNvSpPr/>
          <p:nvPr/>
        </p:nvSpPr>
        <p:spPr>
          <a:xfrm>
            <a:off x="8802000" y="4509000"/>
            <a:ext cx="612000" cy="575640"/>
          </a:xfrm>
          <a:prstGeom prst="ellipse">
            <a:avLst/>
          </a:prstGeom>
          <a:solidFill>
            <a:srgbClr val="AB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Овал 14"/>
          <p:cNvSpPr/>
          <p:nvPr/>
        </p:nvSpPr>
        <p:spPr>
          <a:xfrm>
            <a:off x="761760" y="2030040"/>
            <a:ext cx="1061640" cy="99432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95" name="Рисунок 7"/>
          <p:cNvPicPr/>
          <p:nvPr/>
        </p:nvPicPr>
        <p:blipFill>
          <a:blip r:embed="rId2"/>
          <a:srcRect l="28119" t="7487" r="14121" b="3274"/>
          <a:stretch/>
        </p:blipFill>
        <p:spPr>
          <a:xfrm flipH="1">
            <a:off x="288360" y="4149000"/>
            <a:ext cx="2629800" cy="2708640"/>
          </a:xfrm>
          <a:prstGeom prst="rect">
            <a:avLst/>
          </a:prstGeom>
          <a:ln w="0">
            <a:noFill/>
          </a:ln>
        </p:spPr>
      </p:pic>
      <p:sp>
        <p:nvSpPr>
          <p:cNvPr id="196" name="Овал 5"/>
          <p:cNvSpPr/>
          <p:nvPr/>
        </p:nvSpPr>
        <p:spPr>
          <a:xfrm>
            <a:off x="6588360" y="4149000"/>
            <a:ext cx="3443040" cy="331200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7" name="Овал 6"/>
          <p:cNvSpPr/>
          <p:nvPr/>
        </p:nvSpPr>
        <p:spPr>
          <a:xfrm>
            <a:off x="467640" y="-1282320"/>
            <a:ext cx="3024000" cy="280800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98" name="Picture 5"/>
          <p:cNvPicPr/>
          <p:nvPr/>
        </p:nvPicPr>
        <p:blipFill>
          <a:blip r:embed="rId3"/>
          <a:stretch/>
        </p:blipFill>
        <p:spPr>
          <a:xfrm>
            <a:off x="1508040" y="476640"/>
            <a:ext cx="6447960" cy="3515040"/>
          </a:xfrm>
          <a:prstGeom prst="rect">
            <a:avLst/>
          </a:prstGeom>
          <a:ln w="0">
            <a:noFill/>
          </a:ln>
        </p:spPr>
      </p:pic>
      <p:sp>
        <p:nvSpPr>
          <p:cNvPr id="199" name="Прямоугольник 3"/>
          <p:cNvSpPr/>
          <p:nvPr/>
        </p:nvSpPr>
        <p:spPr>
          <a:xfrm>
            <a:off x="5685480" y="816480"/>
            <a:ext cx="2088000" cy="3058200"/>
          </a:xfrm>
          <a:prstGeom prst="rect">
            <a:avLst/>
          </a:prstGeom>
          <a:noFill/>
          <a:ln w="38100">
            <a:solidFill>
              <a:srgbClr val="E8026A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00" name="Picture 2" descr="E:\Навчання\5 курс\Дипломний проект\Диплом\Ілюстрації\Плакати\Рендер\Загальний вид.png"/>
          <p:cNvPicPr/>
          <p:nvPr/>
        </p:nvPicPr>
        <p:blipFill>
          <a:blip r:embed="rId4"/>
          <a:srcRect l="13516" r="25710" b="6810"/>
          <a:stretch/>
        </p:blipFill>
        <p:spPr>
          <a:xfrm>
            <a:off x="6318360" y="3645000"/>
            <a:ext cx="2468520" cy="3312000"/>
          </a:xfrm>
          <a:prstGeom prst="rect">
            <a:avLst/>
          </a:prstGeom>
          <a:ln w="0">
            <a:noFill/>
          </a:ln>
        </p:spPr>
      </p:pic>
      <p:sp>
        <p:nvSpPr>
          <p:cNvPr id="201" name="Овал 13"/>
          <p:cNvSpPr/>
          <p:nvPr/>
        </p:nvSpPr>
        <p:spPr>
          <a:xfrm>
            <a:off x="467640" y="3573000"/>
            <a:ext cx="612000" cy="575640"/>
          </a:xfrm>
          <a:prstGeom prst="ellipse">
            <a:avLst/>
          </a:prstGeom>
          <a:solidFill>
            <a:srgbClr val="CDF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2" name="Овал 15"/>
          <p:cNvSpPr/>
          <p:nvPr/>
        </p:nvSpPr>
        <p:spPr>
          <a:xfrm>
            <a:off x="8234280" y="741960"/>
            <a:ext cx="1274040" cy="112212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Овал 16"/>
          <p:cNvSpPr/>
          <p:nvPr/>
        </p:nvSpPr>
        <p:spPr>
          <a:xfrm>
            <a:off x="8941320" y="432000"/>
            <a:ext cx="673560" cy="619560"/>
          </a:xfrm>
          <a:prstGeom prst="ellipse">
            <a:avLst/>
          </a:prstGeom>
          <a:solidFill>
            <a:srgbClr val="E8B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4" name="Прямоугольник 1"/>
          <p:cNvSpPr/>
          <p:nvPr/>
        </p:nvSpPr>
        <p:spPr>
          <a:xfrm>
            <a:off x="7092360" y="2040480"/>
            <a:ext cx="143640" cy="28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5" name="Прямоугольник 17"/>
          <p:cNvSpPr/>
          <p:nvPr/>
        </p:nvSpPr>
        <p:spPr>
          <a:xfrm>
            <a:off x="7050960" y="3429000"/>
            <a:ext cx="545040" cy="28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4" name="Picture 5"/>
          <p:cNvPicPr/>
          <p:nvPr/>
        </p:nvPicPr>
        <p:blipFill rotWithShape="1">
          <a:blip r:embed="rId3"/>
          <a:srcRect l="68071" t="83753" r="25576" b="7665"/>
          <a:stretch/>
        </p:blipFill>
        <p:spPr>
          <a:xfrm>
            <a:off x="7118654" y="3422160"/>
            <a:ext cx="409652" cy="3016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repl">
                                        <p:cTn id="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2819</TotalTime>
  <Words>187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878</dc:creator>
  <dc:description/>
  <cp:lastModifiedBy>878</cp:lastModifiedBy>
  <cp:revision>108</cp:revision>
  <dcterms:created xsi:type="dcterms:W3CDTF">2024-05-29T13:09:23Z</dcterms:created>
  <dcterms:modified xsi:type="dcterms:W3CDTF">2024-06-19T08:18:59Z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13</vt:i4>
  </property>
</Properties>
</file>