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6"/>
  </p:notesMasterIdLst>
  <p:sldIdLst>
    <p:sldId id="277" r:id="rId2"/>
    <p:sldId id="258" r:id="rId3"/>
    <p:sldId id="259" r:id="rId4"/>
    <p:sldId id="260" r:id="rId5"/>
    <p:sldId id="261" r:id="rId6"/>
    <p:sldId id="275" r:id="rId7"/>
    <p:sldId id="263" r:id="rId8"/>
    <p:sldId id="264" r:id="rId9"/>
    <p:sldId id="265" r:id="rId10"/>
    <p:sldId id="266" r:id="rId11"/>
    <p:sldId id="272" r:id="rId12"/>
    <p:sldId id="273" r:id="rId13"/>
    <p:sldId id="274" r:id="rId14"/>
    <p:sldId id="278" r:id="rId15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91" autoAdjust="0"/>
  </p:normalViewPr>
  <p:slideViewPr>
    <p:cSldViewPr>
      <p:cViewPr>
        <p:scale>
          <a:sx n="90" d="100"/>
          <a:sy n="90" d="100"/>
        </p:scale>
        <p:origin x="822" y="-8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3"/>
            <a:ext cx="2984871" cy="501015"/>
          </a:xfrm>
          <a:prstGeom prst="rect">
            <a:avLst/>
          </a:prstGeom>
        </p:spPr>
        <p:txBody>
          <a:bodyPr vert="horz" lIns="93069" tIns="46534" rIns="93069" bIns="4653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701" y="3"/>
            <a:ext cx="2984871" cy="501015"/>
          </a:xfrm>
          <a:prstGeom prst="rect">
            <a:avLst/>
          </a:prstGeom>
        </p:spPr>
        <p:txBody>
          <a:bodyPr vert="horz" lIns="93069" tIns="46534" rIns="93069" bIns="46534" rtlCol="0"/>
          <a:lstStyle>
            <a:lvl1pPr algn="r">
              <a:defRPr sz="1200"/>
            </a:lvl1pPr>
          </a:lstStyle>
          <a:p>
            <a:fld id="{537DA54D-0195-49C6-B67E-185A7DEB92E3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69" tIns="46534" rIns="93069" bIns="4653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6"/>
            <a:ext cx="5510530" cy="4509135"/>
          </a:xfrm>
          <a:prstGeom prst="rect">
            <a:avLst/>
          </a:prstGeom>
        </p:spPr>
        <p:txBody>
          <a:bodyPr vert="horz" lIns="93069" tIns="46534" rIns="93069" bIns="4653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517546"/>
            <a:ext cx="2984871" cy="501015"/>
          </a:xfrm>
          <a:prstGeom prst="rect">
            <a:avLst/>
          </a:prstGeom>
        </p:spPr>
        <p:txBody>
          <a:bodyPr vert="horz" lIns="93069" tIns="46534" rIns="93069" bIns="4653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701" y="9517546"/>
            <a:ext cx="2984871" cy="501015"/>
          </a:xfrm>
          <a:prstGeom prst="rect">
            <a:avLst/>
          </a:prstGeom>
        </p:spPr>
        <p:txBody>
          <a:bodyPr vert="horz" lIns="93069" tIns="46534" rIns="93069" bIns="46534" rtlCol="0" anchor="b"/>
          <a:lstStyle>
            <a:lvl1pPr algn="r">
              <a:defRPr sz="1200"/>
            </a:lvl1pPr>
          </a:lstStyle>
          <a:p>
            <a:fld id="{D2E420F0-7898-41A2-BC4B-CD0F8BF288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0A58A-F8E0-494B-81EC-E223C3C0936A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AB5A-A022-47E2-AA36-CC4BD8FA0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0A58A-F8E0-494B-81EC-E223C3C0936A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AB5A-A022-47E2-AA36-CC4BD8FA0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0A58A-F8E0-494B-81EC-E223C3C0936A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AB5A-A022-47E2-AA36-CC4BD8FA0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0A58A-F8E0-494B-81EC-E223C3C0936A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AB5A-A022-47E2-AA36-CC4BD8FA0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0A58A-F8E0-494B-81EC-E223C3C0936A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AB5A-A022-47E2-AA36-CC4BD8FA0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0A58A-F8E0-494B-81EC-E223C3C0936A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AB5A-A022-47E2-AA36-CC4BD8FA0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0A58A-F8E0-494B-81EC-E223C3C0936A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AB5A-A022-47E2-AA36-CC4BD8FA0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0A58A-F8E0-494B-81EC-E223C3C0936A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AB5A-A022-47E2-AA36-CC4BD8FA0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0A58A-F8E0-494B-81EC-E223C3C0936A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AB5A-A022-47E2-AA36-CC4BD8FA0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0A58A-F8E0-494B-81EC-E223C3C0936A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AB5A-A022-47E2-AA36-CC4BD8FA0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0A58A-F8E0-494B-81EC-E223C3C0936A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AB5A-A022-47E2-AA36-CC4BD8FA0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0A58A-F8E0-494B-81EC-E223C3C0936A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CAB5A-A022-47E2-AA36-CC4BD8FA0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1043608" y="620713"/>
            <a:ext cx="6947867" cy="3313112"/>
          </a:xfrm>
          <a:noFill/>
        </p:spPr>
        <p:txBody>
          <a:bodyPr>
            <a:normAutofit fontScale="85000" lnSpcReduction="10000"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uk-UA" altLang="ru-RU" sz="1600" b="1" dirty="0" smtClean="0">
                <a:latin typeface="BatangChe" pitchFamily="49" charset="-128"/>
                <a:ea typeface="BatangChe" pitchFamily="49" charset="-128"/>
              </a:rPr>
              <a:t>Графічні матеріали до бакалаврської роботи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endParaRPr lang="uk-UA" altLang="ru-RU" sz="1800" b="1" dirty="0" smtClean="0"/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uk-UA" altLang="ru-RU" sz="2800" dirty="0" smtClean="0"/>
              <a:t>	</a:t>
            </a:r>
            <a:r>
              <a:rPr lang="uk-UA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Інженерно-геодезичні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вишукувальні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роботи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будівництва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промислового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об</a:t>
            </a:r>
            <a:r>
              <a:rPr lang="en-US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єкта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endParaRPr lang="uk-UA" altLang="ru-RU" i="1" dirty="0" smtClean="0"/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uk-UA" altLang="ru-RU" b="1" i="1" dirty="0" smtClean="0"/>
              <a:t>Іщук Василь Володимирович</a:t>
            </a:r>
            <a:endParaRPr lang="ru-RU" altLang="ru-RU" b="1" i="1" dirty="0" smtClean="0"/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468313" y="549275"/>
            <a:ext cx="8207375" cy="58324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400">
                <a:solidFill>
                  <a:schemeClr val="tx2"/>
                </a:solidFill>
                <a:latin typeface="Candara" panose="020E0502030303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200">
                <a:solidFill>
                  <a:schemeClr val="tx2"/>
                </a:solidFill>
                <a:latin typeface="Candara" panose="020E0502030303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000">
                <a:solidFill>
                  <a:schemeClr val="tx2"/>
                </a:solidFill>
                <a:latin typeface="Candara" panose="020E0502030303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>
                <a:solidFill>
                  <a:schemeClr val="tx2"/>
                </a:solidFill>
                <a:latin typeface="Candara" panose="020E0502030303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grpSp>
        <p:nvGrpSpPr>
          <p:cNvPr id="10244" name="Group 230"/>
          <p:cNvGrpSpPr>
            <a:grpSpLocks/>
          </p:cNvGrpSpPr>
          <p:nvPr/>
        </p:nvGrpSpPr>
        <p:grpSpPr bwMode="auto">
          <a:xfrm>
            <a:off x="2571750" y="4419600"/>
            <a:ext cx="6064250" cy="1968500"/>
            <a:chOff x="1655" y="2776"/>
            <a:chExt cx="3819" cy="1240"/>
          </a:xfrm>
        </p:grpSpPr>
        <p:sp>
          <p:nvSpPr>
            <p:cNvPr id="10246" name="Rectangle 191"/>
            <p:cNvSpPr>
              <a:spLocks noChangeArrowheads="1"/>
            </p:cNvSpPr>
            <p:nvPr/>
          </p:nvSpPr>
          <p:spPr bwMode="auto">
            <a:xfrm>
              <a:off x="1666" y="2776"/>
              <a:ext cx="3804" cy="12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solidFill>
                  <a:schemeClr val="tx1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0247" name="Line 192"/>
            <p:cNvSpPr>
              <a:spLocks noChangeShapeType="1"/>
            </p:cNvSpPr>
            <p:nvPr/>
          </p:nvSpPr>
          <p:spPr bwMode="auto">
            <a:xfrm>
              <a:off x="1661" y="3128"/>
              <a:ext cx="381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8" name="Line 193"/>
            <p:cNvSpPr>
              <a:spLocks noChangeShapeType="1"/>
            </p:cNvSpPr>
            <p:nvPr/>
          </p:nvSpPr>
          <p:spPr bwMode="auto">
            <a:xfrm>
              <a:off x="2958" y="3683"/>
              <a:ext cx="250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9" name="Line 194"/>
            <p:cNvSpPr>
              <a:spLocks noChangeShapeType="1"/>
            </p:cNvSpPr>
            <p:nvPr/>
          </p:nvSpPr>
          <p:spPr bwMode="auto">
            <a:xfrm flipH="1">
              <a:off x="3016" y="3124"/>
              <a:ext cx="0" cy="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0" name="Line 195"/>
            <p:cNvSpPr>
              <a:spLocks noChangeShapeType="1"/>
            </p:cNvSpPr>
            <p:nvPr/>
          </p:nvSpPr>
          <p:spPr bwMode="auto">
            <a:xfrm>
              <a:off x="1960" y="3132"/>
              <a:ext cx="0" cy="8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1" name="Line 196"/>
            <p:cNvSpPr>
              <a:spLocks noChangeShapeType="1"/>
            </p:cNvSpPr>
            <p:nvPr/>
          </p:nvSpPr>
          <p:spPr bwMode="auto">
            <a:xfrm flipV="1">
              <a:off x="2465" y="3123"/>
              <a:ext cx="0" cy="8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Line 197"/>
            <p:cNvSpPr>
              <a:spLocks noChangeShapeType="1"/>
            </p:cNvSpPr>
            <p:nvPr/>
          </p:nvSpPr>
          <p:spPr bwMode="auto">
            <a:xfrm flipV="1">
              <a:off x="2767" y="3118"/>
              <a:ext cx="0" cy="8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Line 198"/>
            <p:cNvSpPr>
              <a:spLocks noChangeShapeType="1"/>
            </p:cNvSpPr>
            <p:nvPr/>
          </p:nvSpPr>
          <p:spPr bwMode="auto">
            <a:xfrm flipV="1">
              <a:off x="1661" y="3241"/>
              <a:ext cx="1355" cy="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Line 199"/>
            <p:cNvSpPr>
              <a:spLocks noChangeShapeType="1"/>
            </p:cNvSpPr>
            <p:nvPr/>
          </p:nvSpPr>
          <p:spPr bwMode="auto">
            <a:xfrm flipV="1">
              <a:off x="1665" y="3348"/>
              <a:ext cx="135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Line 200"/>
            <p:cNvSpPr>
              <a:spLocks noChangeShapeType="1"/>
            </p:cNvSpPr>
            <p:nvPr/>
          </p:nvSpPr>
          <p:spPr bwMode="auto">
            <a:xfrm>
              <a:off x="1669" y="3461"/>
              <a:ext cx="134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Line 201"/>
            <p:cNvSpPr>
              <a:spLocks noChangeShapeType="1"/>
            </p:cNvSpPr>
            <p:nvPr/>
          </p:nvSpPr>
          <p:spPr bwMode="auto">
            <a:xfrm flipV="1">
              <a:off x="1669" y="3570"/>
              <a:ext cx="134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Line 202"/>
            <p:cNvSpPr>
              <a:spLocks noChangeShapeType="1"/>
            </p:cNvSpPr>
            <p:nvPr/>
          </p:nvSpPr>
          <p:spPr bwMode="auto">
            <a:xfrm flipV="1">
              <a:off x="1663" y="3683"/>
              <a:ext cx="128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Line 203"/>
            <p:cNvSpPr>
              <a:spLocks noChangeShapeType="1"/>
            </p:cNvSpPr>
            <p:nvPr/>
          </p:nvSpPr>
          <p:spPr bwMode="auto">
            <a:xfrm flipV="1">
              <a:off x="1663" y="3793"/>
              <a:ext cx="135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Line 204"/>
            <p:cNvSpPr>
              <a:spLocks noChangeShapeType="1"/>
            </p:cNvSpPr>
            <p:nvPr/>
          </p:nvSpPr>
          <p:spPr bwMode="auto">
            <a:xfrm flipV="1">
              <a:off x="1662" y="3904"/>
              <a:ext cx="135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Line 205"/>
            <p:cNvSpPr>
              <a:spLocks noChangeShapeType="1"/>
            </p:cNvSpPr>
            <p:nvPr/>
          </p:nvSpPr>
          <p:spPr bwMode="auto">
            <a:xfrm>
              <a:off x="4471" y="3128"/>
              <a:ext cx="0" cy="8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1" name="Line 206"/>
            <p:cNvSpPr>
              <a:spLocks noChangeShapeType="1"/>
            </p:cNvSpPr>
            <p:nvPr/>
          </p:nvSpPr>
          <p:spPr bwMode="auto">
            <a:xfrm flipV="1">
              <a:off x="4475" y="3570"/>
              <a:ext cx="98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2" name="Line 207"/>
            <p:cNvSpPr>
              <a:spLocks noChangeShapeType="1"/>
            </p:cNvSpPr>
            <p:nvPr/>
          </p:nvSpPr>
          <p:spPr bwMode="auto">
            <a:xfrm flipH="1">
              <a:off x="4468" y="3237"/>
              <a:ext cx="99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3" name="Line 208"/>
            <p:cNvSpPr>
              <a:spLocks noChangeShapeType="1"/>
            </p:cNvSpPr>
            <p:nvPr/>
          </p:nvSpPr>
          <p:spPr bwMode="auto">
            <a:xfrm flipH="1">
              <a:off x="4832" y="3130"/>
              <a:ext cx="0" cy="4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4" name="Line 209"/>
            <p:cNvSpPr>
              <a:spLocks noChangeShapeType="1"/>
            </p:cNvSpPr>
            <p:nvPr/>
          </p:nvSpPr>
          <p:spPr bwMode="auto">
            <a:xfrm>
              <a:off x="5084" y="3128"/>
              <a:ext cx="0" cy="44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5" name="Line 210"/>
            <p:cNvSpPr>
              <a:spLocks noChangeShapeType="1"/>
            </p:cNvSpPr>
            <p:nvPr/>
          </p:nvSpPr>
          <p:spPr bwMode="auto">
            <a:xfrm>
              <a:off x="4598" y="3238"/>
              <a:ext cx="0" cy="3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6" name="Line 211"/>
            <p:cNvSpPr>
              <a:spLocks noChangeShapeType="1"/>
            </p:cNvSpPr>
            <p:nvPr/>
          </p:nvSpPr>
          <p:spPr bwMode="auto">
            <a:xfrm>
              <a:off x="4719" y="3238"/>
              <a:ext cx="0" cy="3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7" name="Line 212"/>
            <p:cNvSpPr>
              <a:spLocks noChangeShapeType="1"/>
            </p:cNvSpPr>
            <p:nvPr/>
          </p:nvSpPr>
          <p:spPr bwMode="auto">
            <a:xfrm>
              <a:off x="4883" y="3574"/>
              <a:ext cx="0" cy="1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8" name="Text Box 213"/>
            <p:cNvSpPr txBox="1">
              <a:spLocks noChangeArrowheads="1"/>
            </p:cNvSpPr>
            <p:nvPr/>
          </p:nvSpPr>
          <p:spPr bwMode="auto">
            <a:xfrm>
              <a:off x="2526" y="2854"/>
              <a:ext cx="2107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  БАКАЛАВРСЬКА РОБОТА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69" name="Text Box 214"/>
            <p:cNvSpPr txBox="1">
              <a:spLocks noChangeArrowheads="1"/>
            </p:cNvSpPr>
            <p:nvPr/>
          </p:nvSpPr>
          <p:spPr bwMode="auto">
            <a:xfrm>
              <a:off x="2953" y="3149"/>
              <a:ext cx="1543" cy="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>
                <a:buNone/>
              </a:pPr>
              <a:r>
                <a:rPr lang="ru-RU" altLang="ru-RU" sz="12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Інженерно-геодезичні</a:t>
              </a:r>
              <a:r>
                <a:rPr lang="ru-RU" altLang="ru-RU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altLang="ru-RU" sz="12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вишукувальні</a:t>
              </a:r>
              <a:r>
                <a:rPr lang="ru-RU" altLang="ru-RU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altLang="ru-RU" sz="12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роботи</a:t>
              </a:r>
              <a:r>
                <a:rPr lang="ru-RU" altLang="ru-RU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buNone/>
              </a:pPr>
              <a:r>
                <a:rPr lang="ru-RU" altLang="ru-RU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</a:t>
              </a:r>
              <a:r>
                <a:rPr lang="ru-RU" altLang="ru-RU" sz="12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будівництва</a:t>
              </a:r>
              <a:r>
                <a:rPr lang="ru-RU" altLang="ru-RU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buNone/>
              </a:pPr>
              <a:r>
                <a:rPr lang="ru-RU" altLang="ru-RU" sz="12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промислового</a:t>
              </a:r>
              <a:r>
                <a:rPr lang="ru-RU" altLang="ru-RU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об</a:t>
              </a:r>
              <a:r>
                <a:rPr lang="en-US" altLang="ru-RU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’</a:t>
              </a:r>
              <a:r>
                <a:rPr lang="ru-RU" altLang="ru-RU" sz="12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єкта</a:t>
              </a:r>
              <a:endParaRPr lang="ru-RU" alt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70" name="Text Box 215"/>
            <p:cNvSpPr txBox="1">
              <a:spLocks noChangeArrowheads="1"/>
            </p:cNvSpPr>
            <p:nvPr/>
          </p:nvSpPr>
          <p:spPr bwMode="auto">
            <a:xfrm>
              <a:off x="1964" y="3132"/>
              <a:ext cx="449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Прізвище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1" name="Text Box 216"/>
            <p:cNvSpPr txBox="1">
              <a:spLocks noChangeArrowheads="1"/>
            </p:cNvSpPr>
            <p:nvPr/>
          </p:nvSpPr>
          <p:spPr bwMode="auto">
            <a:xfrm>
              <a:off x="2465" y="3132"/>
              <a:ext cx="3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Підпис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2" name="Text Box 217"/>
            <p:cNvSpPr txBox="1">
              <a:spLocks noChangeArrowheads="1"/>
            </p:cNvSpPr>
            <p:nvPr/>
          </p:nvSpPr>
          <p:spPr bwMode="auto">
            <a:xfrm>
              <a:off x="2764" y="3139"/>
              <a:ext cx="25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Дата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3" name="Text Box 218"/>
            <p:cNvSpPr txBox="1">
              <a:spLocks noChangeArrowheads="1"/>
            </p:cNvSpPr>
            <p:nvPr/>
          </p:nvSpPr>
          <p:spPr bwMode="auto">
            <a:xfrm>
              <a:off x="4501" y="3132"/>
              <a:ext cx="302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Літера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4" name="Text Box 219"/>
            <p:cNvSpPr txBox="1">
              <a:spLocks noChangeArrowheads="1"/>
            </p:cNvSpPr>
            <p:nvPr/>
          </p:nvSpPr>
          <p:spPr bwMode="auto">
            <a:xfrm>
              <a:off x="4834" y="3135"/>
              <a:ext cx="255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Маса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5" name="Text Box 220"/>
            <p:cNvSpPr txBox="1">
              <a:spLocks noChangeArrowheads="1"/>
            </p:cNvSpPr>
            <p:nvPr/>
          </p:nvSpPr>
          <p:spPr bwMode="auto">
            <a:xfrm>
              <a:off x="5098" y="3131"/>
              <a:ext cx="365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Масштаб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6" name="Text Box 221"/>
            <p:cNvSpPr txBox="1">
              <a:spLocks noChangeArrowheads="1"/>
            </p:cNvSpPr>
            <p:nvPr/>
          </p:nvSpPr>
          <p:spPr bwMode="auto">
            <a:xfrm>
              <a:off x="4951" y="3581"/>
              <a:ext cx="445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Аркушів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7" name="Text Box 222"/>
            <p:cNvSpPr txBox="1">
              <a:spLocks noChangeArrowheads="1"/>
            </p:cNvSpPr>
            <p:nvPr/>
          </p:nvSpPr>
          <p:spPr bwMode="auto">
            <a:xfrm>
              <a:off x="4532" y="3581"/>
              <a:ext cx="3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Аркуш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8" name="Text Box 223"/>
            <p:cNvSpPr txBox="1">
              <a:spLocks noChangeArrowheads="1"/>
            </p:cNvSpPr>
            <p:nvPr/>
          </p:nvSpPr>
          <p:spPr bwMode="auto">
            <a:xfrm>
              <a:off x="1957" y="3468"/>
              <a:ext cx="48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8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Іщук В.В.</a:t>
              </a:r>
              <a:endParaRPr lang="ru-RU" alt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0279" name="Text Box 224"/>
            <p:cNvSpPr txBox="1">
              <a:spLocks noChangeArrowheads="1"/>
            </p:cNvSpPr>
            <p:nvPr/>
          </p:nvSpPr>
          <p:spPr bwMode="auto">
            <a:xfrm>
              <a:off x="1659" y="3464"/>
              <a:ext cx="357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Розроб.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80" name="Text Box 225"/>
            <p:cNvSpPr txBox="1">
              <a:spLocks noChangeArrowheads="1"/>
            </p:cNvSpPr>
            <p:nvPr/>
          </p:nvSpPr>
          <p:spPr bwMode="auto">
            <a:xfrm>
              <a:off x="1663" y="3691"/>
              <a:ext cx="323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Керівник</a:t>
              </a:r>
              <a:endParaRPr lang="ru-RU" alt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81" name="Text Box 226"/>
            <p:cNvSpPr txBox="1">
              <a:spLocks noChangeArrowheads="1"/>
            </p:cNvSpPr>
            <p:nvPr/>
          </p:nvSpPr>
          <p:spPr bwMode="auto">
            <a:xfrm>
              <a:off x="1986" y="3699"/>
              <a:ext cx="47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8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Нестеренко О.В.</a:t>
              </a:r>
              <a:endParaRPr lang="ru-RU" altLang="ru-RU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82" name="Text Box 227"/>
            <p:cNvSpPr txBox="1">
              <a:spLocks noChangeArrowheads="1"/>
            </p:cNvSpPr>
            <p:nvPr/>
          </p:nvSpPr>
          <p:spPr bwMode="auto">
            <a:xfrm>
              <a:off x="1655" y="3898"/>
              <a:ext cx="327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Зав.каф.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0" name="Text Box 228"/>
            <p:cNvSpPr txBox="1">
              <a:spLocks noChangeArrowheads="1"/>
            </p:cNvSpPr>
            <p:nvPr/>
          </p:nvSpPr>
          <p:spPr bwMode="auto">
            <a:xfrm>
              <a:off x="1986" y="3906"/>
              <a:ext cx="461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 eaLnBrk="1" hangingPunct="1">
                <a:defRPr/>
              </a:pPr>
              <a:r>
                <a:rPr lang="uk-UA" sz="750" b="1" dirty="0" err="1">
                  <a:latin typeface="Times New Roman" pitchFamily="18" charset="0"/>
                  <a:cs typeface="Arial" charset="0"/>
                </a:rPr>
                <a:t>Дем</a:t>
              </a:r>
              <a:r>
                <a:rPr lang="en-US" sz="750" b="1" dirty="0">
                  <a:latin typeface="Times New Roman" pitchFamily="18" charset="0"/>
                  <a:cs typeface="Arial" charset="0"/>
                </a:rPr>
                <a:t>’</a:t>
              </a:r>
              <a:r>
                <a:rPr lang="uk-UA" sz="750" b="1" dirty="0" err="1">
                  <a:latin typeface="Times New Roman" pitchFamily="18" charset="0"/>
                  <a:cs typeface="Arial" charset="0"/>
                </a:rPr>
                <a:t>яненко</a:t>
              </a:r>
              <a:r>
                <a:rPr lang="uk-UA" sz="750" b="1" dirty="0">
                  <a:latin typeface="Times New Roman" pitchFamily="18" charset="0"/>
                  <a:cs typeface="Arial" charset="0"/>
                </a:rPr>
                <a:t> Р.А</a:t>
              </a:r>
              <a:r>
                <a:rPr lang="uk-UA" sz="750" dirty="0">
                  <a:latin typeface="Times New Roman" pitchFamily="18" charset="0"/>
                  <a:cs typeface="Arial" charset="0"/>
                </a:rPr>
                <a:t>.</a:t>
              </a:r>
              <a:endParaRPr lang="ru-RU" sz="750" dirty="0">
                <a:latin typeface="Arial" charset="0"/>
                <a:cs typeface="Arial" charset="0"/>
              </a:endParaRPr>
            </a:p>
          </p:txBody>
        </p:sp>
        <p:sp>
          <p:nvSpPr>
            <p:cNvPr id="10284" name="Text Box 229"/>
            <p:cNvSpPr txBox="1">
              <a:spLocks noChangeArrowheads="1"/>
            </p:cNvSpPr>
            <p:nvPr/>
          </p:nvSpPr>
          <p:spPr bwMode="auto">
            <a:xfrm>
              <a:off x="4637" y="3710"/>
              <a:ext cx="823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КНУБА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ГіСУТ</a:t>
              </a:r>
              <a:endParaRPr lang="uk-UA" alt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     </a:t>
              </a:r>
              <a:r>
                <a:rPr lang="uk-UA" altLang="ru-RU" sz="1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Група з ГД </a:t>
              </a:r>
              <a:r>
                <a:rPr lang="uk-UA" altLang="ru-RU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- </a:t>
              </a:r>
              <a:r>
                <a:rPr lang="uk-UA" altLang="ru-RU" sz="1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19</a:t>
              </a:r>
              <a:endParaRPr lang="ru-RU" alt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245" name="TextBox 1"/>
          <p:cNvSpPr txBox="1">
            <a:spLocks noChangeArrowheads="1"/>
          </p:cNvSpPr>
          <p:nvPr/>
        </p:nvSpPr>
        <p:spPr bwMode="auto">
          <a:xfrm>
            <a:off x="5030788" y="5945188"/>
            <a:ext cx="1768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400">
                <a:solidFill>
                  <a:schemeClr val="tx2"/>
                </a:solidFill>
                <a:latin typeface="Candara" panose="020E0502030303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200">
                <a:solidFill>
                  <a:schemeClr val="tx2"/>
                </a:solidFill>
                <a:latin typeface="Candara" panose="020E0502030303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000">
                <a:solidFill>
                  <a:schemeClr val="tx2"/>
                </a:solidFill>
                <a:latin typeface="Candara" panose="020E0502030303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>
                <a:solidFill>
                  <a:schemeClr val="tx2"/>
                </a:solidFill>
                <a:latin typeface="Candara" panose="020E0502030303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uk-UA" altLang="ru-RU" sz="1400">
                <a:solidFill>
                  <a:schemeClr val="tx1"/>
                </a:solidFill>
                <a:latin typeface="Tahoma" panose="020B0604030504040204" pitchFamily="34" charset="0"/>
              </a:rPr>
              <a:t>Графічні матеріали</a:t>
            </a:r>
            <a:endParaRPr lang="ru-RU" altLang="ru-RU" sz="140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83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95536" y="330424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Схема нівелірних ходів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836712"/>
            <a:ext cx="3742729" cy="5591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116065" y="594928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10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42875" y="428625"/>
            <a:ext cx="8229600" cy="127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Технічна характеристика планової зйомочної основи</a:t>
            </a:r>
          </a:p>
        </p:txBody>
      </p:sp>
      <p:pic>
        <p:nvPicPr>
          <p:cNvPr id="3" name="Рисунок 8" descr="точнт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3185" y="857250"/>
            <a:ext cx="6243928" cy="1995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10"/>
          <p:cNvSpPr>
            <a:spLocks noChangeArrowheads="1"/>
          </p:cNvSpPr>
          <p:nvPr/>
        </p:nvSpPr>
        <p:spPr bwMode="auto">
          <a:xfrm>
            <a:off x="899592" y="3140968"/>
            <a:ext cx="75608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chemeClr val="hlink"/>
                </a:solidFill>
              </a:rPr>
              <a:t>Технічна характеристика висотної зйомочної основи</a:t>
            </a:r>
            <a:endParaRPr lang="ru-RU" sz="2400" dirty="0"/>
          </a:p>
        </p:txBody>
      </p:sp>
      <p:pic>
        <p:nvPicPr>
          <p:cNvPr id="5" name="Рисунок 11" descr="точнн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88" y="3786188"/>
            <a:ext cx="4238625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116065" y="594928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11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топогр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14313"/>
            <a:ext cx="5573713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топограф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14750" cy="15319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388424" y="611243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12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кошт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592638" cy="624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кошт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5770" y="1916832"/>
            <a:ext cx="4298230" cy="327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116065" y="594928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13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72816"/>
            <a:ext cx="8229600" cy="1143000"/>
          </a:xfrm>
        </p:spPr>
        <p:txBody>
          <a:bodyPr/>
          <a:lstStyle/>
          <a:p>
            <a:r>
              <a:rPr lang="uk-UA" dirty="0" smtClean="0"/>
              <a:t>ДЯКУЮ ЗА УВАГУ!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1578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188640"/>
            <a:ext cx="61977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 smtClean="0"/>
              <a:t>Фізико – географічна характеристика району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714356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/>
              <a:t>Об'єкт, що розглядатиметься в даному дипломному проекті, розташований  в  </a:t>
            </a:r>
            <a:r>
              <a:rPr lang="uk-UA" sz="1400" dirty="0" err="1"/>
              <a:t>с.Яреськи</a:t>
            </a:r>
            <a:r>
              <a:rPr lang="uk-UA" sz="1400" dirty="0"/>
              <a:t> </a:t>
            </a:r>
            <a:r>
              <a:rPr lang="uk-UA" sz="1400" dirty="0" smtClean="0"/>
              <a:t>вул</a:t>
            </a:r>
            <a:r>
              <a:rPr lang="uk-UA" sz="1400" dirty="0"/>
              <a:t>. Елеваторна 1 </a:t>
            </a:r>
            <a:r>
              <a:rPr lang="uk-UA" sz="1400" dirty="0" smtClean="0"/>
              <a:t>               </a:t>
            </a:r>
          </a:p>
          <a:p>
            <a:r>
              <a:rPr lang="uk-UA" sz="1400" dirty="0" smtClean="0"/>
              <a:t>                                                      </a:t>
            </a:r>
            <a:r>
              <a:rPr lang="uk-UA" sz="1400" dirty="0" err="1" smtClean="0"/>
              <a:t>Шишацького</a:t>
            </a:r>
            <a:r>
              <a:rPr lang="uk-UA" sz="1400" dirty="0" smtClean="0"/>
              <a:t> </a:t>
            </a:r>
            <a:r>
              <a:rPr lang="uk-UA" sz="1400" dirty="0"/>
              <a:t>району  Полтавської області.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4286256"/>
            <a:ext cx="37147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Село </a:t>
            </a:r>
            <a:r>
              <a:rPr lang="ru-RU" sz="1200" i="1" dirty="0" err="1"/>
              <a:t>Яреськи</a:t>
            </a:r>
            <a:r>
              <a:rPr lang="ru-RU" sz="1200" dirty="0"/>
              <a:t> </a:t>
            </a:r>
            <a:r>
              <a:rPr lang="ru-RU" sz="1200" dirty="0" err="1"/>
              <a:t>знаходиться</a:t>
            </a:r>
            <a:r>
              <a:rPr lang="ru-RU" sz="1200" dirty="0"/>
              <a:t> на </a:t>
            </a:r>
            <a:r>
              <a:rPr lang="ru-RU" sz="1200" dirty="0" err="1"/>
              <a:t>високому</a:t>
            </a:r>
            <a:r>
              <a:rPr lang="ru-RU" sz="1200" dirty="0"/>
              <a:t> </a:t>
            </a:r>
            <a:r>
              <a:rPr lang="ru-RU" sz="1200" dirty="0" err="1"/>
              <a:t>лівому</a:t>
            </a:r>
            <a:r>
              <a:rPr lang="ru-RU" sz="1200" dirty="0"/>
              <a:t> </a:t>
            </a:r>
            <a:r>
              <a:rPr lang="ru-RU" sz="1200" dirty="0" err="1"/>
              <a:t>березі</a:t>
            </a:r>
            <a:r>
              <a:rPr lang="ru-RU" sz="1200" dirty="0"/>
              <a:t> </a:t>
            </a:r>
            <a:r>
              <a:rPr lang="ru-RU" sz="1200" dirty="0" err="1" smtClean="0"/>
              <a:t>річки</a:t>
            </a:r>
            <a:r>
              <a:rPr lang="ru-RU" sz="1200" dirty="0" smtClean="0"/>
              <a:t> </a:t>
            </a:r>
            <a:r>
              <a:rPr lang="ru-RU" sz="1200" dirty="0" err="1" smtClean="0"/>
              <a:t>Псел</a:t>
            </a:r>
            <a:r>
              <a:rPr lang="ru-RU" sz="1200" dirty="0" smtClean="0"/>
              <a:t>, </a:t>
            </a:r>
            <a:r>
              <a:rPr lang="ru-RU" sz="1200" dirty="0" err="1"/>
              <a:t>вище</a:t>
            </a:r>
            <a:r>
              <a:rPr lang="ru-RU" sz="1200" dirty="0"/>
              <a:t> за </a:t>
            </a:r>
            <a:r>
              <a:rPr lang="ru-RU" sz="1200" dirty="0" err="1"/>
              <a:t>течією</a:t>
            </a:r>
            <a:r>
              <a:rPr lang="ru-RU" sz="1200" dirty="0"/>
              <a:t> на </a:t>
            </a:r>
            <a:r>
              <a:rPr lang="ru-RU" sz="1200" dirty="0" err="1"/>
              <a:t>відстані</a:t>
            </a:r>
            <a:r>
              <a:rPr lang="ru-RU" sz="1200" dirty="0"/>
              <a:t> 4 км </a:t>
            </a:r>
            <a:r>
              <a:rPr lang="ru-RU" sz="1200" dirty="0" err="1"/>
              <a:t>розташоване</a:t>
            </a:r>
            <a:r>
              <a:rPr lang="ru-RU" sz="1200" dirty="0"/>
              <a:t> </a:t>
            </a:r>
            <a:r>
              <a:rPr lang="ru-RU" sz="1200" dirty="0" err="1"/>
              <a:t>смт</a:t>
            </a:r>
            <a:r>
              <a:rPr lang="ru-RU" sz="1200" dirty="0" smtClean="0"/>
              <a:t>. Шишаки, </a:t>
            </a:r>
            <a:r>
              <a:rPr lang="ru-RU" sz="1200" dirty="0" err="1"/>
              <a:t>нижче</a:t>
            </a:r>
            <a:r>
              <a:rPr lang="ru-RU" sz="1200" dirty="0"/>
              <a:t> за </a:t>
            </a:r>
            <a:r>
              <a:rPr lang="ru-RU" sz="1200" dirty="0" err="1"/>
              <a:t>течією</a:t>
            </a:r>
            <a:r>
              <a:rPr lang="ru-RU" sz="1200" dirty="0"/>
              <a:t> на </a:t>
            </a:r>
            <a:r>
              <a:rPr lang="ru-RU" sz="1200" dirty="0" err="1"/>
              <a:t>відстані</a:t>
            </a:r>
            <a:r>
              <a:rPr lang="ru-RU" sz="1200" dirty="0"/>
              <a:t> 1,5 км </a:t>
            </a:r>
            <a:r>
              <a:rPr lang="ru-RU" sz="1200" dirty="0" err="1"/>
              <a:t>розташоване</a:t>
            </a:r>
            <a:r>
              <a:rPr lang="ru-RU" sz="1200" dirty="0"/>
              <a:t> </a:t>
            </a:r>
            <a:r>
              <a:rPr lang="ru-RU" sz="1200" dirty="0" smtClean="0"/>
              <a:t>село </a:t>
            </a:r>
            <a:r>
              <a:rPr lang="ru-RU" sz="1200" dirty="0" err="1" smtClean="0"/>
              <a:t>Нижні</a:t>
            </a:r>
            <a:r>
              <a:rPr lang="ru-RU" sz="1200" dirty="0" smtClean="0"/>
              <a:t> </a:t>
            </a:r>
            <a:r>
              <a:rPr lang="ru-RU" sz="1200" dirty="0" err="1" smtClean="0"/>
              <a:t>Яреськи</a:t>
            </a:r>
            <a:r>
              <a:rPr lang="ru-RU" sz="1200" dirty="0" smtClean="0"/>
              <a:t>. </a:t>
            </a:r>
            <a:r>
              <a:rPr lang="ru-RU" sz="1200" dirty="0"/>
              <a:t>До села </a:t>
            </a:r>
            <a:r>
              <a:rPr lang="ru-RU" sz="1200" dirty="0" err="1"/>
              <a:t>примикає</a:t>
            </a:r>
            <a:r>
              <a:rPr lang="ru-RU" sz="1200" dirty="0"/>
              <a:t> великий </a:t>
            </a:r>
            <a:r>
              <a:rPr lang="ru-RU" sz="1200" dirty="0" err="1"/>
              <a:t>лісовий</a:t>
            </a:r>
            <a:r>
              <a:rPr lang="ru-RU" sz="1200" dirty="0"/>
              <a:t> </a:t>
            </a:r>
            <a:r>
              <a:rPr lang="ru-RU" sz="1200" dirty="0" err="1"/>
              <a:t>масив</a:t>
            </a:r>
            <a:r>
              <a:rPr lang="ru-RU" sz="1200" dirty="0"/>
              <a:t> (</a:t>
            </a:r>
            <a:r>
              <a:rPr lang="ru-RU" sz="1200" dirty="0" smtClean="0"/>
              <a:t>сосна</a:t>
            </a:r>
            <a:r>
              <a:rPr lang="ru-RU" sz="1200" dirty="0"/>
              <a:t>). </a:t>
            </a:r>
            <a:r>
              <a:rPr lang="ru-RU" sz="1200" dirty="0" err="1"/>
              <a:t>Поруч</a:t>
            </a:r>
            <a:r>
              <a:rPr lang="ru-RU" sz="1200" dirty="0"/>
              <a:t> проходить </a:t>
            </a:r>
            <a:r>
              <a:rPr lang="ru-RU" sz="1200" dirty="0" err="1"/>
              <a:t>залізниця</a:t>
            </a:r>
            <a:r>
              <a:rPr lang="ru-RU" sz="1200" dirty="0"/>
              <a:t>, </a:t>
            </a:r>
            <a:r>
              <a:rPr lang="ru-RU" sz="1200" dirty="0" err="1" smtClean="0"/>
              <a:t>станція</a:t>
            </a:r>
            <a:r>
              <a:rPr lang="ru-RU" sz="1200" dirty="0" smtClean="0"/>
              <a:t> </a:t>
            </a:r>
            <a:r>
              <a:rPr lang="ru-RU" sz="1200" dirty="0" err="1" smtClean="0"/>
              <a:t>Яреськи</a:t>
            </a:r>
            <a:r>
              <a:rPr lang="ru-RU" sz="1200" dirty="0"/>
              <a:t> за 2 км. До села </a:t>
            </a:r>
            <a:r>
              <a:rPr lang="ru-RU" sz="1200" dirty="0" err="1"/>
              <a:t>веде</a:t>
            </a:r>
            <a:r>
              <a:rPr lang="ru-RU" sz="1200" dirty="0"/>
              <a:t> </a:t>
            </a:r>
            <a:r>
              <a:rPr lang="ru-RU" sz="1200" dirty="0" err="1"/>
              <a:t>окрема</a:t>
            </a:r>
            <a:r>
              <a:rPr lang="ru-RU" sz="1200" dirty="0"/>
              <a:t> </a:t>
            </a:r>
            <a:r>
              <a:rPr lang="ru-RU" sz="1200" dirty="0" err="1"/>
              <a:t>залізнична</a:t>
            </a:r>
            <a:r>
              <a:rPr lang="ru-RU" sz="1200" dirty="0"/>
              <a:t> </a:t>
            </a:r>
            <a:r>
              <a:rPr lang="ru-RU" sz="1200" dirty="0" err="1"/>
              <a:t>гілка</a:t>
            </a:r>
            <a:r>
              <a:rPr lang="ru-RU" sz="1200" dirty="0"/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40374" y="4794330"/>
            <a:ext cx="32861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dirty="0"/>
              <a:t>Сприятливий період для виконання польових геодезичних робіт - 6.5 місяців, з квітня по листопад.</a:t>
            </a:r>
            <a:endParaRPr lang="ru-RU" sz="1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2587394" cy="25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Яреськи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1268760"/>
            <a:ext cx="4248472" cy="264575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933056"/>
            <a:ext cx="251001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11560" y="1340768"/>
            <a:ext cx="29523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dirty="0" err="1" smtClean="0"/>
              <a:t>Шишацький</a:t>
            </a:r>
            <a:r>
              <a:rPr lang="uk-UA" sz="1200" dirty="0" smtClean="0"/>
              <a:t> район Полтавської області</a:t>
            </a:r>
            <a:endParaRPr lang="ru-RU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8116065" y="59492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2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14290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/>
              <a:t>Геодезичні прилади, які застосовувалися при  плануванні</a:t>
            </a:r>
          </a:p>
          <a:p>
            <a:pPr algn="ctr"/>
            <a:r>
              <a:rPr lang="uk-UA" sz="2400" b="1" dirty="0" smtClean="0"/>
              <a:t> промислового об’єкту </a:t>
            </a:r>
            <a:endParaRPr lang="ru-RU" sz="2400" b="1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971600" y="3857179"/>
            <a:ext cx="7128792" cy="300082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Технічні характеристики: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Одночасно відслідковують сигнали супутників: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GPS: L1C / A, L2C, L2E (Технологія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Trimble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відстеження L2P), L5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ГЛОНАСС: L1C / A, L1P, L2C / A (тільки ГЛОНАСС M), L2P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SBAS: L1C / A, L5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Galileo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GIOVE-A і GIOVE-B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Вдосконалений GNSS-чіп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Trimble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Maxwell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Custom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Survey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 220 каналами3-провідний послідовний інтерфейс на Порту 1 (7-контактний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Lemo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Повний послідовний інтерфейс RS-232 на Порту 2 (9-контактний D-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Зберігання даних у внутрішній пам'яті об'ємом 57 Мб: 40,7 дня записи даних сирих вимірювань (близько 1,4 Мб в день) від 14 супутників (в середньому) при записи з інтервалом 15 секунд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Введення і виведення: CMR +,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CMRx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RTCM 2 .1,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RTCM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2 .3,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RTCM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3 .0,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RTCM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3 .1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висновок 16 повідомлень NMEA, висновок в форматах GSOF, RT17 і RT27.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Підтримка формату BINEX і згладжування несучої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Волого-і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пилезахищеність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IP67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Температура експлуатації: від -40 до + 65 ° C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3" name="Рисунок 12" descr="Trimble-R8-Model-3-RTK-GPS-glona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980728"/>
            <a:ext cx="3786214" cy="2839661"/>
          </a:xfrm>
          <a:prstGeom prst="rect">
            <a:avLst/>
          </a:prstGeom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55576" y="1608475"/>
            <a:ext cx="31373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Двочастотний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GPS / ГЛОНАСС приймач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 вбудованою антеною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Trimble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R8 III 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16065" y="59492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3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I-3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43372" y="980728"/>
            <a:ext cx="3308948" cy="1805330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357686" y="2786058"/>
            <a:ext cx="4000528" cy="2000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Техніч</a:t>
            </a: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ні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характеристики </a:t>
            </a:r>
            <a:r>
              <a:rPr kumimoji="0" lang="ru-RU" sz="1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велір</a:t>
            </a: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НИ-3 </a:t>
            </a:r>
            <a:r>
              <a:rPr kumimoji="0" lang="ru-RU" sz="1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оптич</a:t>
            </a: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1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ий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913853"/>
              </p:ext>
            </p:extLst>
          </p:nvPr>
        </p:nvGraphicFramePr>
        <p:xfrm>
          <a:off x="3605686" y="2986113"/>
          <a:ext cx="4752528" cy="3686172"/>
        </p:xfrm>
        <a:graphic>
          <a:graphicData uri="http://schemas.openxmlformats.org/drawingml/2006/table">
            <a:tbl>
              <a:tblPr/>
              <a:tblGrid>
                <a:gridCol w="4186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56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Параметр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значення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1. </a:t>
                      </a:r>
                      <a:r>
                        <a:rPr lang="uk-UA" sz="11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</a:rPr>
                        <a:t>Межа середньої похибки вимірювання перевищення на 1 км подвійного ходу: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      </a:t>
                      </a:r>
                      <a:r>
                        <a:rPr lang="uk-UA" sz="11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</a:rPr>
                        <a:t>по рейках РН-3-3000СП, мм, не більше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2,5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      </a:t>
                      </a:r>
                      <a:r>
                        <a:rPr lang="uk-UA" sz="11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</a:rPr>
                        <a:t>по рейках РН-05-3000СП, з </a:t>
                      </a:r>
                      <a:r>
                        <a:rPr lang="uk-UA" sz="1100" dirty="0" err="1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</a:rPr>
                        <a:t>мікрометренной</a:t>
                      </a:r>
                      <a:r>
                        <a:rPr lang="uk-UA" sz="11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</a:rPr>
                        <a:t> насадкою, мм, не більше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1,6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2. </a:t>
                      </a:r>
                      <a:r>
                        <a:rPr lang="uk-UA" sz="11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</a:rPr>
                        <a:t>Межа середньої похибки вимірювання перевищення на станції при відстані від приладу до рейки 100 м, мм не більше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1,6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8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3. </a:t>
                      </a:r>
                      <a:r>
                        <a:rPr lang="uk-UA" sz="11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</a:rPr>
                        <a:t>Збільшення зорової труби, </a:t>
                      </a:r>
                      <a:r>
                        <a:rPr lang="uk-UA" sz="1100" dirty="0" err="1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</a:rPr>
                        <a:t>крат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31,8±1,6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8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4. </a:t>
                      </a:r>
                      <a:r>
                        <a:rPr lang="uk-UA" sz="11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</a:rPr>
                        <a:t>Найменша відстань візування, мм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1,3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8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    </a:t>
                      </a:r>
                      <a:r>
                        <a:rPr lang="uk-UA" sz="11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</a:rPr>
                        <a:t>з лінзою (насадок)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0,75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8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5. </a:t>
                      </a:r>
                      <a:r>
                        <a:rPr lang="uk-UA" sz="11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</a:rPr>
                        <a:t>Зображення зорової труби  пряме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прямое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8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6. </a:t>
                      </a:r>
                      <a:r>
                        <a:rPr lang="uk-UA" sz="11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</a:rPr>
                        <a:t>Габаритні розміри нівеліра, мм, не більше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8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     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довжина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205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8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     ширина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138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8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     в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с</a:t>
                      </a:r>
                      <a:r>
                        <a:rPr lang="ru-RU" sz="11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сота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150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8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7. 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Вага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, кг, не 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більше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8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     </a:t>
                      </a:r>
                      <a:r>
                        <a:rPr lang="ru-RU" sz="11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н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і</a:t>
                      </a:r>
                      <a:r>
                        <a:rPr lang="ru-RU" sz="11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велира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2,0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8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     футляра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1,1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7" name="Рисунок 6" descr="trimble-3305dr_1-600x600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9552" y="1844824"/>
            <a:ext cx="2643206" cy="285752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71600" y="1484784"/>
            <a:ext cx="22580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/>
              <a:t>тахеометр  </a:t>
            </a:r>
            <a:r>
              <a:rPr lang="uk-UA" sz="1400" dirty="0" err="1"/>
              <a:t>Trimble</a:t>
            </a:r>
            <a:r>
              <a:rPr lang="uk-UA" sz="1400" dirty="0"/>
              <a:t> 3305 DR</a:t>
            </a:r>
            <a:endParaRPr lang="ru-RU" sz="1400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83568" y="4653136"/>
            <a:ext cx="27146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Характеристики тахеометра: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точність вимірювання кутів: 5 ";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точність відстаней: 3 мм +2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мм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/ км (без відбивача);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мм + 2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мм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/ км по призмі (100 м без відбивача),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800 м по рефлекторної марці, 3000 м по одній призмі);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пам'ять до 1900 точок;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односторонній дисплей;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0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/>
              <a:t>Геодезичні прилади, які застосовувалися при  плануванні промислового об’єкту 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264002" y="640746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4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619672" y="277813"/>
            <a:ext cx="4608512" cy="2714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Схема вихідної GPS-мережі 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67544" y="4486181"/>
            <a:ext cx="388843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uk-UA" sz="1600" dirty="0"/>
              <a:t>Поблизу земельної ділянки знаходяться вихідні планово-висотні Державно-геодезичні пункти, координати яких визначено із GPS-вимірювань:</a:t>
            </a:r>
          </a:p>
          <a:p>
            <a:pPr algn="just"/>
            <a:r>
              <a:rPr lang="uk-UA" sz="1600" dirty="0"/>
              <a:t>в південно-західній частині — </a:t>
            </a:r>
            <a:r>
              <a:rPr lang="uk-UA" sz="1600" dirty="0" err="1"/>
              <a:t>Яреськи</a:t>
            </a:r>
            <a:r>
              <a:rPr lang="uk-UA" sz="1600" dirty="0"/>
              <a:t>, 1 клас;</a:t>
            </a:r>
          </a:p>
          <a:p>
            <a:pPr algn="just"/>
            <a:r>
              <a:rPr lang="uk-UA" sz="1600" dirty="0"/>
              <a:t>в північно-східній частині — Шишаки, 2 клас. </a:t>
            </a:r>
          </a:p>
        </p:txBody>
      </p:sp>
      <p:pic>
        <p:nvPicPr>
          <p:cNvPr id="6" name="Рисунок 8" descr="ДГМ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548680"/>
            <a:ext cx="5611022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9" descr="ДГМ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2356817" cy="371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0" descr="ДГМ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212976"/>
            <a:ext cx="2329805" cy="128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1" descr="ДГМ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3861048"/>
            <a:ext cx="399739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21583" y="4569349"/>
            <a:ext cx="3882830" cy="1895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8116065" y="59492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5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16632"/>
            <a:ext cx="6336704" cy="648072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chemeClr val="tx1"/>
                </a:solidFill>
                <a:cs typeface="Times New Roman" pitchFamily="18" charset="0"/>
              </a:rPr>
              <a:t>Закладка пунктів за допомогою</a:t>
            </a:r>
            <a:r>
              <a:rPr lang="en-US" sz="2400" b="1" dirty="0" smtClean="0">
                <a:solidFill>
                  <a:schemeClr val="tx1"/>
                </a:solidFill>
                <a:cs typeface="Times New Roman" pitchFamily="18" charset="0"/>
              </a:rPr>
              <a:t> GPS</a:t>
            </a:r>
            <a:endParaRPr lang="ru-RU" sz="24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5" name="Рисунок 4" descr="Безымянный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764704"/>
            <a:ext cx="4140460" cy="3312368"/>
          </a:xfrm>
          <a:prstGeom prst="rect">
            <a:avLst/>
          </a:prstGeom>
        </p:spPr>
      </p:pic>
      <p:pic>
        <p:nvPicPr>
          <p:cNvPr id="6" name="Рисунок 5" descr="Безымянный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492896"/>
            <a:ext cx="2722204" cy="1643595"/>
          </a:xfrm>
          <a:prstGeom prst="rect">
            <a:avLst/>
          </a:prstGeom>
        </p:spPr>
      </p:pic>
      <p:pic>
        <p:nvPicPr>
          <p:cNvPr id="7" name="Рисунок 6" descr="Безымянный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7592" y="1268760"/>
            <a:ext cx="4796408" cy="921832"/>
          </a:xfrm>
          <a:prstGeom prst="rect">
            <a:avLst/>
          </a:prstGeom>
        </p:spPr>
      </p:pic>
      <p:pic>
        <p:nvPicPr>
          <p:cNvPr id="8" name="Рисунок 7" descr="Безымянный3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23728" y="4941168"/>
            <a:ext cx="5076825" cy="1238250"/>
          </a:xfrm>
          <a:prstGeom prst="rect">
            <a:avLst/>
          </a:prstGeom>
        </p:spPr>
      </p:pic>
      <p:sp>
        <p:nvSpPr>
          <p:cNvPr id="9" name="Подзаголовок 2"/>
          <p:cNvSpPr txBox="1">
            <a:spLocks/>
          </p:cNvSpPr>
          <p:nvPr/>
        </p:nvSpPr>
        <p:spPr>
          <a:xfrm>
            <a:off x="4860032" y="908720"/>
            <a:ext cx="3672408" cy="288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1600" b="1" dirty="0" err="1" smtClean="0">
                <a:cs typeface="Times New Roman" pitchFamily="18" charset="0"/>
              </a:rPr>
              <a:t>Ко</a:t>
            </a:r>
            <a:r>
              <a:rPr kumimoji="0" lang="uk-UA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ординати вихідних пунктів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843808" y="4581128"/>
            <a:ext cx="3672408" cy="288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1600" b="1" dirty="0" err="1" smtClean="0">
                <a:cs typeface="Times New Roman" pitchFamily="18" charset="0"/>
              </a:rPr>
              <a:t>Закоординовані</a:t>
            </a:r>
            <a:r>
              <a:rPr lang="uk-UA" sz="1600" b="1" dirty="0" smtClean="0">
                <a:cs typeface="Times New Roman" pitchFamily="18" charset="0"/>
              </a:rPr>
              <a:t> пункти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16065" y="59492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6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11560" y="277812"/>
            <a:ext cx="7920880" cy="5588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Схема прокладання </a:t>
            </a:r>
            <a:r>
              <a:rPr kumimoji="0" lang="uk-UA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полігонометричного</a:t>
            </a: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ходу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4 класу, 2 розряду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908720"/>
            <a:ext cx="5923756" cy="492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877272"/>
            <a:ext cx="3111079" cy="88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116065" y="59492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7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uk-UA" sz="2400" b="1" dirty="0" smtClean="0"/>
              <a:t>Відомість обчислення координат точок </a:t>
            </a:r>
            <a:r>
              <a:rPr lang="uk-UA" sz="2400" b="1" dirty="0" err="1" smtClean="0"/>
              <a:t>полігонометричного</a:t>
            </a:r>
            <a:r>
              <a:rPr lang="uk-UA" sz="2400" b="1" dirty="0" smtClean="0"/>
              <a:t> ходу 4 класу, 2 розряду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340768"/>
            <a:ext cx="8908696" cy="4416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116065" y="59492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8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95536" y="330424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Схема теодолітних ходів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764704"/>
            <a:ext cx="4095750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116065" y="59492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9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</TotalTime>
  <Words>502</Words>
  <Application>Microsoft Office PowerPoint</Application>
  <PresentationFormat>Экран (4:3)</PresentationFormat>
  <Paragraphs>123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BatangChe</vt:lpstr>
      <vt:lpstr>Calibri</vt:lpstr>
      <vt:lpstr>Symbol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DoM</cp:lastModifiedBy>
  <cp:revision>61</cp:revision>
  <dcterms:created xsi:type="dcterms:W3CDTF">2017-06-13T16:08:43Z</dcterms:created>
  <dcterms:modified xsi:type="dcterms:W3CDTF">2024-06-19T02:14:07Z</dcterms:modified>
</cp:coreProperties>
</file>