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1" r:id="rId6"/>
    <p:sldId id="262" r:id="rId7"/>
    <p:sldId id="278" r:id="rId8"/>
    <p:sldId id="279" r:id="rId9"/>
    <p:sldId id="277" r:id="rId10"/>
    <p:sldId id="268" r:id="rId11"/>
    <p:sldId id="270" r:id="rId12"/>
    <p:sldId id="271" r:id="rId13"/>
    <p:sldId id="272" r:id="rId14"/>
    <p:sldId id="280" r:id="rId15"/>
    <p:sldId id="281" r:id="rId16"/>
    <p:sldId id="282" r:id="rId17"/>
    <p:sldId id="283" r:id="rId18"/>
    <p:sldId id="273" r:id="rId19"/>
    <p:sldId id="274" r:id="rId20"/>
    <p:sldId id="275" r:id="rId21"/>
    <p:sldId id="276" r:id="rId22"/>
    <p:sldId id="269" r:id="rId23"/>
  </p:sldIdLst>
  <p:sldSz cx="21383625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6C786237-269C-4F54-A229-D1539993B81F}">
          <p14:sldIdLst>
            <p14:sldId id="256"/>
            <p14:sldId id="257"/>
            <p14:sldId id="258"/>
            <p14:sldId id="259"/>
            <p14:sldId id="261"/>
            <p14:sldId id="262"/>
            <p14:sldId id="278"/>
            <p14:sldId id="279"/>
            <p14:sldId id="277"/>
            <p14:sldId id="268"/>
            <p14:sldId id="270"/>
            <p14:sldId id="271"/>
            <p14:sldId id="272"/>
            <p14:sldId id="280"/>
            <p14:sldId id="281"/>
            <p14:sldId id="282"/>
            <p14:sldId id="283"/>
            <p14:sldId id="273"/>
            <p14:sldId id="274"/>
            <p14:sldId id="275"/>
            <p14:sldId id="276"/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762" userDrawn="1">
          <p15:clr>
            <a:srgbClr val="A4A3A4"/>
          </p15:clr>
        </p15:guide>
        <p15:guide id="2" pos="67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205" autoAdjust="0"/>
  </p:normalViewPr>
  <p:slideViewPr>
    <p:cSldViewPr snapToGrid="0">
      <p:cViewPr varScale="1">
        <p:scale>
          <a:sx n="50" d="100"/>
          <a:sy n="50" d="100"/>
        </p:scale>
        <p:origin x="1428" y="48"/>
      </p:cViewPr>
      <p:guideLst>
        <p:guide orient="horz" pos="4762"/>
        <p:guide pos="67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image" Target="../media/image24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image" Target="../media/image29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25E5C-94AD-45C4-8417-21909AB861A5}" type="datetimeFigureOut">
              <a:rPr lang="uk-UA" smtClean="0"/>
              <a:t>09.12.2024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7DD5F-F6E0-47AC-9313-3FDBF31A4E2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5960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085838" rtl="0" eaLnBrk="1" latinLnBrk="0" hangingPunct="1">
      <a:defRPr sz="2737" kern="1200">
        <a:solidFill>
          <a:schemeClr val="tx1"/>
        </a:solidFill>
        <a:latin typeface="+mn-lt"/>
        <a:ea typeface="+mn-ea"/>
        <a:cs typeface="+mn-cs"/>
      </a:defRPr>
    </a:lvl1pPr>
    <a:lvl2pPr marL="1042919" algn="l" defTabSz="2085838" rtl="0" eaLnBrk="1" latinLnBrk="0" hangingPunct="1">
      <a:defRPr sz="2737" kern="1200">
        <a:solidFill>
          <a:schemeClr val="tx1"/>
        </a:solidFill>
        <a:latin typeface="+mn-lt"/>
        <a:ea typeface="+mn-ea"/>
        <a:cs typeface="+mn-cs"/>
      </a:defRPr>
    </a:lvl2pPr>
    <a:lvl3pPr marL="2085838" algn="l" defTabSz="2085838" rtl="0" eaLnBrk="1" latinLnBrk="0" hangingPunct="1">
      <a:defRPr sz="2737" kern="1200">
        <a:solidFill>
          <a:schemeClr val="tx1"/>
        </a:solidFill>
        <a:latin typeface="+mn-lt"/>
        <a:ea typeface="+mn-ea"/>
        <a:cs typeface="+mn-cs"/>
      </a:defRPr>
    </a:lvl3pPr>
    <a:lvl4pPr marL="3128757" algn="l" defTabSz="2085838" rtl="0" eaLnBrk="1" latinLnBrk="0" hangingPunct="1">
      <a:defRPr sz="2737" kern="1200">
        <a:solidFill>
          <a:schemeClr val="tx1"/>
        </a:solidFill>
        <a:latin typeface="+mn-lt"/>
        <a:ea typeface="+mn-ea"/>
        <a:cs typeface="+mn-cs"/>
      </a:defRPr>
    </a:lvl4pPr>
    <a:lvl5pPr marL="4171676" algn="l" defTabSz="2085838" rtl="0" eaLnBrk="1" latinLnBrk="0" hangingPunct="1">
      <a:defRPr sz="2737" kern="1200">
        <a:solidFill>
          <a:schemeClr val="tx1"/>
        </a:solidFill>
        <a:latin typeface="+mn-lt"/>
        <a:ea typeface="+mn-ea"/>
        <a:cs typeface="+mn-cs"/>
      </a:defRPr>
    </a:lvl5pPr>
    <a:lvl6pPr marL="5214595" algn="l" defTabSz="2085838" rtl="0" eaLnBrk="1" latinLnBrk="0" hangingPunct="1">
      <a:defRPr sz="2737" kern="1200">
        <a:solidFill>
          <a:schemeClr val="tx1"/>
        </a:solidFill>
        <a:latin typeface="+mn-lt"/>
        <a:ea typeface="+mn-ea"/>
        <a:cs typeface="+mn-cs"/>
      </a:defRPr>
    </a:lvl6pPr>
    <a:lvl7pPr marL="6257514" algn="l" defTabSz="2085838" rtl="0" eaLnBrk="1" latinLnBrk="0" hangingPunct="1">
      <a:defRPr sz="2737" kern="1200">
        <a:solidFill>
          <a:schemeClr val="tx1"/>
        </a:solidFill>
        <a:latin typeface="+mn-lt"/>
        <a:ea typeface="+mn-ea"/>
        <a:cs typeface="+mn-cs"/>
      </a:defRPr>
    </a:lvl7pPr>
    <a:lvl8pPr marL="7300432" algn="l" defTabSz="2085838" rtl="0" eaLnBrk="1" latinLnBrk="0" hangingPunct="1">
      <a:defRPr sz="2737" kern="1200">
        <a:solidFill>
          <a:schemeClr val="tx1"/>
        </a:solidFill>
        <a:latin typeface="+mn-lt"/>
        <a:ea typeface="+mn-ea"/>
        <a:cs typeface="+mn-cs"/>
      </a:defRPr>
    </a:lvl8pPr>
    <a:lvl9pPr marL="8343351" algn="l" defTabSz="2085838" rtl="0" eaLnBrk="1" latinLnBrk="0" hangingPunct="1">
      <a:defRPr sz="27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Лабораторні випробування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B7DD5F-F6E0-47AC-9313-3FDBF31A4E28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4352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2474395"/>
            <a:ext cx="18176081" cy="5263774"/>
          </a:xfrm>
        </p:spPr>
        <p:txBody>
          <a:bodyPr anchor="b"/>
          <a:lstStyle>
            <a:lvl1pPr algn="ctr">
              <a:defRPr sz="13228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7941160"/>
            <a:ext cx="16037719" cy="3650342"/>
          </a:xfrm>
        </p:spPr>
        <p:txBody>
          <a:bodyPr/>
          <a:lstStyle>
            <a:lvl1pPr marL="0" indent="0" algn="ctr">
              <a:buNone/>
              <a:defRPr sz="5291"/>
            </a:lvl1pPr>
            <a:lvl2pPr marL="1007943" indent="0" algn="ctr">
              <a:buNone/>
              <a:defRPr sz="4409"/>
            </a:lvl2pPr>
            <a:lvl3pPr marL="2015886" indent="0" algn="ctr">
              <a:buNone/>
              <a:defRPr sz="3968"/>
            </a:lvl3pPr>
            <a:lvl4pPr marL="3023829" indent="0" algn="ctr">
              <a:buNone/>
              <a:defRPr sz="3527"/>
            </a:lvl4pPr>
            <a:lvl5pPr marL="4031772" indent="0" algn="ctr">
              <a:buNone/>
              <a:defRPr sz="3527"/>
            </a:lvl5pPr>
            <a:lvl6pPr marL="5039716" indent="0" algn="ctr">
              <a:buNone/>
              <a:defRPr sz="3527"/>
            </a:lvl6pPr>
            <a:lvl7pPr marL="6047659" indent="0" algn="ctr">
              <a:buNone/>
              <a:defRPr sz="3527"/>
            </a:lvl7pPr>
            <a:lvl8pPr marL="7055602" indent="0" algn="ctr">
              <a:buNone/>
              <a:defRPr sz="3527"/>
            </a:lvl8pPr>
            <a:lvl9pPr marL="8063545" indent="0" algn="ctr">
              <a:buNone/>
              <a:defRPr sz="3527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8236-56EB-40E5-9B5D-3544C65771DB}" type="datetime1">
              <a:rPr lang="ru-RU" smtClean="0"/>
              <a:t>09.12.2024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B1FF-FC08-440B-9A44-675751DA8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527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4C97D-2CD9-4790-831C-A3CDA7354847}" type="datetime1">
              <a:rPr lang="ru-RU" smtClean="0"/>
              <a:t>09.12.2024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B1FF-FC08-440B-9A44-675751DA8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42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804966"/>
            <a:ext cx="4610844" cy="128129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804966"/>
            <a:ext cx="13565237" cy="128129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12E6-81D0-4203-8BF5-7099D51A9127}" type="datetime1">
              <a:rPr lang="ru-RU" smtClean="0"/>
              <a:t>09.12.2024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B1FF-FC08-440B-9A44-675751DA8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500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67844-924D-4819-8287-BF3608DBD7B6}" type="datetime1">
              <a:rPr lang="ru-RU" smtClean="0"/>
              <a:t>09.12.2024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B1FF-FC08-440B-9A44-675751DA8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310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3769342"/>
            <a:ext cx="18443377" cy="6289229"/>
          </a:xfrm>
        </p:spPr>
        <p:txBody>
          <a:bodyPr anchor="b"/>
          <a:lstStyle>
            <a:lvl1pPr>
              <a:defRPr sz="13228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10118069"/>
            <a:ext cx="18443377" cy="3307357"/>
          </a:xfrm>
        </p:spPr>
        <p:txBody>
          <a:bodyPr/>
          <a:lstStyle>
            <a:lvl1pPr marL="0" indent="0">
              <a:buNone/>
              <a:defRPr sz="5291">
                <a:solidFill>
                  <a:schemeClr val="tx1"/>
                </a:solidFill>
              </a:defRPr>
            </a:lvl1pPr>
            <a:lvl2pPr marL="1007943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2pPr>
            <a:lvl3pPr marL="2015886" indent="0">
              <a:buNone/>
              <a:defRPr sz="3968">
                <a:solidFill>
                  <a:schemeClr val="tx1">
                    <a:tint val="75000"/>
                  </a:schemeClr>
                </a:solidFill>
              </a:defRPr>
            </a:lvl3pPr>
            <a:lvl4pPr marL="302382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4pPr>
            <a:lvl5pPr marL="4031772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5pPr>
            <a:lvl6pPr marL="5039716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6pPr>
            <a:lvl7pPr marL="604765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7pPr>
            <a:lvl8pPr marL="7055602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8pPr>
            <a:lvl9pPr marL="8063545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391F-3CF3-4CA2-9EA8-1F6EDA92E4BF}" type="datetime1">
              <a:rPr lang="ru-RU" smtClean="0"/>
              <a:t>09.12.2024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B1FF-FC08-440B-9A44-675751DA8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517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4024827"/>
            <a:ext cx="9088041" cy="95930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4024827"/>
            <a:ext cx="9088041" cy="95930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7FDC-E460-4BCF-84E9-D23A559E5D96}" type="datetime1">
              <a:rPr lang="ru-RU" smtClean="0"/>
              <a:t>09.12.2024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B1FF-FC08-440B-9A44-675751DA8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598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804969"/>
            <a:ext cx="18443377" cy="292237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3706342"/>
            <a:ext cx="9046274" cy="1816421"/>
          </a:xfrm>
        </p:spPr>
        <p:txBody>
          <a:bodyPr anchor="b"/>
          <a:lstStyle>
            <a:lvl1pPr marL="0" indent="0">
              <a:buNone/>
              <a:defRPr sz="5291" b="1"/>
            </a:lvl1pPr>
            <a:lvl2pPr marL="1007943" indent="0">
              <a:buNone/>
              <a:defRPr sz="4409" b="1"/>
            </a:lvl2pPr>
            <a:lvl3pPr marL="2015886" indent="0">
              <a:buNone/>
              <a:defRPr sz="3968" b="1"/>
            </a:lvl3pPr>
            <a:lvl4pPr marL="3023829" indent="0">
              <a:buNone/>
              <a:defRPr sz="3527" b="1"/>
            </a:lvl4pPr>
            <a:lvl5pPr marL="4031772" indent="0">
              <a:buNone/>
              <a:defRPr sz="3527" b="1"/>
            </a:lvl5pPr>
            <a:lvl6pPr marL="5039716" indent="0">
              <a:buNone/>
              <a:defRPr sz="3527" b="1"/>
            </a:lvl6pPr>
            <a:lvl7pPr marL="6047659" indent="0">
              <a:buNone/>
              <a:defRPr sz="3527" b="1"/>
            </a:lvl7pPr>
            <a:lvl8pPr marL="7055602" indent="0">
              <a:buNone/>
              <a:defRPr sz="3527" b="1"/>
            </a:lvl8pPr>
            <a:lvl9pPr marL="8063545" indent="0">
              <a:buNone/>
              <a:defRPr sz="3527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5522763"/>
            <a:ext cx="9046274" cy="81231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3706342"/>
            <a:ext cx="9090826" cy="1816421"/>
          </a:xfrm>
        </p:spPr>
        <p:txBody>
          <a:bodyPr anchor="b"/>
          <a:lstStyle>
            <a:lvl1pPr marL="0" indent="0">
              <a:buNone/>
              <a:defRPr sz="5291" b="1"/>
            </a:lvl1pPr>
            <a:lvl2pPr marL="1007943" indent="0">
              <a:buNone/>
              <a:defRPr sz="4409" b="1"/>
            </a:lvl2pPr>
            <a:lvl3pPr marL="2015886" indent="0">
              <a:buNone/>
              <a:defRPr sz="3968" b="1"/>
            </a:lvl3pPr>
            <a:lvl4pPr marL="3023829" indent="0">
              <a:buNone/>
              <a:defRPr sz="3527" b="1"/>
            </a:lvl4pPr>
            <a:lvl5pPr marL="4031772" indent="0">
              <a:buNone/>
              <a:defRPr sz="3527" b="1"/>
            </a:lvl5pPr>
            <a:lvl6pPr marL="5039716" indent="0">
              <a:buNone/>
              <a:defRPr sz="3527" b="1"/>
            </a:lvl6pPr>
            <a:lvl7pPr marL="6047659" indent="0">
              <a:buNone/>
              <a:defRPr sz="3527" b="1"/>
            </a:lvl7pPr>
            <a:lvl8pPr marL="7055602" indent="0">
              <a:buNone/>
              <a:defRPr sz="3527" b="1"/>
            </a:lvl8pPr>
            <a:lvl9pPr marL="8063545" indent="0">
              <a:buNone/>
              <a:defRPr sz="3527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5522763"/>
            <a:ext cx="9090826" cy="81231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6A9C3-39D7-4298-A17B-A02F38CE5E2D}" type="datetime1">
              <a:rPr lang="ru-RU" smtClean="0"/>
              <a:t>09.12.2024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B1FF-FC08-440B-9A44-675751DA8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111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5B2D-7B77-482B-989C-2F207BAF7748}" type="datetime1">
              <a:rPr lang="ru-RU" smtClean="0"/>
              <a:t>09.12.2024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B1FF-FC08-440B-9A44-675751DA8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011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FC910-C6A0-481C-B1C0-D90DC4372471}" type="datetime1">
              <a:rPr lang="ru-RU" smtClean="0"/>
              <a:t>09.12.2024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B1FF-FC08-440B-9A44-675751DA8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20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007957"/>
            <a:ext cx="6896776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2176910"/>
            <a:ext cx="10825460" cy="10744538"/>
          </a:xfrm>
        </p:spPr>
        <p:txBody>
          <a:bodyPr/>
          <a:lstStyle>
            <a:lvl1pPr>
              <a:defRPr sz="7055"/>
            </a:lvl1pPr>
            <a:lvl2pPr>
              <a:defRPr sz="6173"/>
            </a:lvl2pPr>
            <a:lvl3pPr>
              <a:defRPr sz="5291"/>
            </a:lvl3pPr>
            <a:lvl4pPr>
              <a:defRPr sz="4409"/>
            </a:lvl4pPr>
            <a:lvl5pPr>
              <a:defRPr sz="4409"/>
            </a:lvl5pPr>
            <a:lvl6pPr>
              <a:defRPr sz="4409"/>
            </a:lvl6pPr>
            <a:lvl7pPr>
              <a:defRPr sz="4409"/>
            </a:lvl7pPr>
            <a:lvl8pPr>
              <a:defRPr sz="4409"/>
            </a:lvl8pPr>
            <a:lvl9pPr>
              <a:defRPr sz="4409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4535805"/>
            <a:ext cx="6896776" cy="8403140"/>
          </a:xfrm>
        </p:spPr>
        <p:txBody>
          <a:bodyPr/>
          <a:lstStyle>
            <a:lvl1pPr marL="0" indent="0">
              <a:buNone/>
              <a:defRPr sz="3527"/>
            </a:lvl1pPr>
            <a:lvl2pPr marL="1007943" indent="0">
              <a:buNone/>
              <a:defRPr sz="3086"/>
            </a:lvl2pPr>
            <a:lvl3pPr marL="2015886" indent="0">
              <a:buNone/>
              <a:defRPr sz="2646"/>
            </a:lvl3pPr>
            <a:lvl4pPr marL="3023829" indent="0">
              <a:buNone/>
              <a:defRPr sz="2205"/>
            </a:lvl4pPr>
            <a:lvl5pPr marL="4031772" indent="0">
              <a:buNone/>
              <a:defRPr sz="2205"/>
            </a:lvl5pPr>
            <a:lvl6pPr marL="5039716" indent="0">
              <a:buNone/>
              <a:defRPr sz="2205"/>
            </a:lvl6pPr>
            <a:lvl7pPr marL="6047659" indent="0">
              <a:buNone/>
              <a:defRPr sz="2205"/>
            </a:lvl7pPr>
            <a:lvl8pPr marL="7055602" indent="0">
              <a:buNone/>
              <a:defRPr sz="2205"/>
            </a:lvl8pPr>
            <a:lvl9pPr marL="8063545" indent="0">
              <a:buNone/>
              <a:defRPr sz="220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86CB-CA06-424B-9F9F-67A251AD9FAC}" type="datetime1">
              <a:rPr lang="ru-RU" smtClean="0"/>
              <a:t>09.12.2024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B1FF-FC08-440B-9A44-675751DA8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214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007957"/>
            <a:ext cx="6896776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2176910"/>
            <a:ext cx="10825460" cy="10744538"/>
          </a:xfrm>
        </p:spPr>
        <p:txBody>
          <a:bodyPr anchor="t"/>
          <a:lstStyle>
            <a:lvl1pPr marL="0" indent="0">
              <a:buNone/>
              <a:defRPr sz="7055"/>
            </a:lvl1pPr>
            <a:lvl2pPr marL="1007943" indent="0">
              <a:buNone/>
              <a:defRPr sz="6173"/>
            </a:lvl2pPr>
            <a:lvl3pPr marL="2015886" indent="0">
              <a:buNone/>
              <a:defRPr sz="5291"/>
            </a:lvl3pPr>
            <a:lvl4pPr marL="3023829" indent="0">
              <a:buNone/>
              <a:defRPr sz="4409"/>
            </a:lvl4pPr>
            <a:lvl5pPr marL="4031772" indent="0">
              <a:buNone/>
              <a:defRPr sz="4409"/>
            </a:lvl5pPr>
            <a:lvl6pPr marL="5039716" indent="0">
              <a:buNone/>
              <a:defRPr sz="4409"/>
            </a:lvl6pPr>
            <a:lvl7pPr marL="6047659" indent="0">
              <a:buNone/>
              <a:defRPr sz="4409"/>
            </a:lvl7pPr>
            <a:lvl8pPr marL="7055602" indent="0">
              <a:buNone/>
              <a:defRPr sz="4409"/>
            </a:lvl8pPr>
            <a:lvl9pPr marL="8063545" indent="0">
              <a:buNone/>
              <a:defRPr sz="4409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4535805"/>
            <a:ext cx="6896776" cy="8403140"/>
          </a:xfrm>
        </p:spPr>
        <p:txBody>
          <a:bodyPr/>
          <a:lstStyle>
            <a:lvl1pPr marL="0" indent="0">
              <a:buNone/>
              <a:defRPr sz="3527"/>
            </a:lvl1pPr>
            <a:lvl2pPr marL="1007943" indent="0">
              <a:buNone/>
              <a:defRPr sz="3086"/>
            </a:lvl2pPr>
            <a:lvl3pPr marL="2015886" indent="0">
              <a:buNone/>
              <a:defRPr sz="2646"/>
            </a:lvl3pPr>
            <a:lvl4pPr marL="3023829" indent="0">
              <a:buNone/>
              <a:defRPr sz="2205"/>
            </a:lvl4pPr>
            <a:lvl5pPr marL="4031772" indent="0">
              <a:buNone/>
              <a:defRPr sz="2205"/>
            </a:lvl5pPr>
            <a:lvl6pPr marL="5039716" indent="0">
              <a:buNone/>
              <a:defRPr sz="2205"/>
            </a:lvl6pPr>
            <a:lvl7pPr marL="6047659" indent="0">
              <a:buNone/>
              <a:defRPr sz="2205"/>
            </a:lvl7pPr>
            <a:lvl8pPr marL="7055602" indent="0">
              <a:buNone/>
              <a:defRPr sz="2205"/>
            </a:lvl8pPr>
            <a:lvl9pPr marL="8063545" indent="0">
              <a:buNone/>
              <a:defRPr sz="220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02B3B-8C0D-4F07-95DD-962C7A1E9721}" type="datetime1">
              <a:rPr lang="ru-RU" smtClean="0"/>
              <a:t>09.12.2024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B1FF-FC08-440B-9A44-675751DA8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080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804969"/>
            <a:ext cx="18443377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4024827"/>
            <a:ext cx="18443377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14013401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EE996-C5F6-4755-8595-DCC4F44B46DC}" type="datetime1">
              <a:rPr lang="ru-RU" smtClean="0"/>
              <a:t>09.12.2024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14013401"/>
            <a:ext cx="7216973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14013401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BB1FF-FC08-440B-9A44-675751DA8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315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2015886" rtl="0" eaLnBrk="1" latinLnBrk="0" hangingPunct="1">
        <a:lnSpc>
          <a:spcPct val="90000"/>
        </a:lnSpc>
        <a:spcBef>
          <a:spcPct val="0"/>
        </a:spcBef>
        <a:buNone/>
        <a:defRPr sz="9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3972" indent="-503972" algn="l" defTabSz="2015886" rtl="0" eaLnBrk="1" latinLnBrk="0" hangingPunct="1">
        <a:lnSpc>
          <a:spcPct val="90000"/>
        </a:lnSpc>
        <a:spcBef>
          <a:spcPts val="2205"/>
        </a:spcBef>
        <a:buFont typeface="Arial" panose="020B0604020202020204" pitchFamily="34" charset="0"/>
        <a:buChar char="•"/>
        <a:defRPr sz="6173" kern="1200">
          <a:solidFill>
            <a:schemeClr val="tx1"/>
          </a:solidFill>
          <a:latin typeface="+mn-lt"/>
          <a:ea typeface="+mn-ea"/>
          <a:cs typeface="+mn-cs"/>
        </a:defRPr>
      </a:lvl1pPr>
      <a:lvl2pPr marL="1511915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5291" kern="1200">
          <a:solidFill>
            <a:schemeClr val="tx1"/>
          </a:solidFill>
          <a:latin typeface="+mn-lt"/>
          <a:ea typeface="+mn-ea"/>
          <a:cs typeface="+mn-cs"/>
        </a:defRPr>
      </a:lvl2pPr>
      <a:lvl3pPr marL="2519858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3pPr>
      <a:lvl4pPr marL="3527801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4pPr>
      <a:lvl5pPr marL="4535744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5pPr>
      <a:lvl6pPr marL="5543687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6pPr>
      <a:lvl7pPr marL="6551630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7pPr>
      <a:lvl8pPr marL="7559573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8pPr>
      <a:lvl9pPr marL="8567517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1pPr>
      <a:lvl2pPr marL="1007943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2015886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3pPr>
      <a:lvl4pPr marL="3023829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4pPr>
      <a:lvl5pPr marL="4031772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5pPr>
      <a:lvl6pPr marL="5039716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6pPr>
      <a:lvl7pPr marL="6047659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7pPr>
      <a:lvl8pPr marL="7055602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8pPr>
      <a:lvl9pPr marL="8063545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3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2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5.e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27.emf"/><Relationship Id="rId4" Type="http://schemas.openxmlformats.org/officeDocument/2006/relationships/image" Target="../media/image24.emf"/><Relationship Id="rId9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image" Target="../media/image33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0.emf"/><Relationship Id="rId12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32.emf"/><Relationship Id="rId5" Type="http://schemas.openxmlformats.org/officeDocument/2006/relationships/image" Target="../media/image29.emf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3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A61BEE5-613F-457B-AF76-6823077321C2}"/>
              </a:ext>
            </a:extLst>
          </p:cNvPr>
          <p:cNvSpPr txBox="1"/>
          <p:nvPr/>
        </p:nvSpPr>
        <p:spPr>
          <a:xfrm>
            <a:off x="612243" y="251347"/>
            <a:ext cx="19979141" cy="1720856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uk-UA" sz="5291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МІНІСТЕРСТВО ОСВІТИ І НАУКИ УКРАЇНИ</a:t>
            </a:r>
          </a:p>
          <a:p>
            <a:pPr algn="ctr"/>
            <a:r>
              <a:rPr lang="uk-UA" sz="5291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КИЇВСЬКИЙ НАЦІОНАЛЬНИЙ УНІВЕРСИТЕТ БУДІВНИЦТВА І АРХІТЕКТУРИ </a:t>
            </a:r>
          </a:p>
          <a:p>
            <a:pPr algn="ctr"/>
            <a:r>
              <a:rPr lang="uk-UA" sz="5291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КАФЕДРА БУДІВЕЛЬНОЇ МЕХАНІКИ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59C135-A922-4DF5-B552-3E39F3500161}"/>
              </a:ext>
            </a:extLst>
          </p:cNvPr>
          <p:cNvSpPr txBox="1"/>
          <p:nvPr/>
        </p:nvSpPr>
        <p:spPr>
          <a:xfrm>
            <a:off x="16064580" y="8701770"/>
            <a:ext cx="4526806" cy="16064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uk-UA" sz="400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Виконав: </a:t>
            </a:r>
            <a:r>
              <a:rPr lang="uk-UA" sz="4000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Наливкін</a:t>
            </a:r>
            <a:r>
              <a:rPr lang="uk-UA" sz="400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В.І.</a:t>
            </a:r>
          </a:p>
          <a:p>
            <a:pPr>
              <a:lnSpc>
                <a:spcPct val="200000"/>
              </a:lnSpc>
            </a:pPr>
            <a:r>
              <a:rPr lang="uk-UA" sz="400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Керівник: Козак А.А.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759D5D-1C05-4360-B1A3-4BC342C5B1CB}"/>
              </a:ext>
            </a:extLst>
          </p:cNvPr>
          <p:cNvSpPr txBox="1"/>
          <p:nvPr/>
        </p:nvSpPr>
        <p:spPr>
          <a:xfrm>
            <a:off x="5537604" y="5587317"/>
            <a:ext cx="10128421" cy="63517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uk-UA" sz="5291" baseline="-25000" dirty="0">
                <a:latin typeface="Arial" panose="020B0604020202020204" pitchFamily="34" charset="0"/>
                <a:cs typeface="Arial" panose="020B0604020202020204" pitchFamily="34" charset="0"/>
              </a:rPr>
              <a:t>КВАЛІФІКАЦІЙНА РОБОТА МАГІСТРА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9ED2A8-C7E1-4985-B88B-804A968A5C85}"/>
              </a:ext>
            </a:extLst>
          </p:cNvPr>
          <p:cNvSpPr txBox="1"/>
          <p:nvPr/>
        </p:nvSpPr>
        <p:spPr>
          <a:xfrm>
            <a:off x="4224302" y="6357396"/>
            <a:ext cx="1337213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тему: «</a:t>
            </a:r>
            <a:r>
              <a:rPr lang="ru-RU" sz="4000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Торгівельно-розважальний</a:t>
            </a:r>
            <a:r>
              <a:rPr lang="ru-RU" sz="40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центр у м. Одеса»</a:t>
            </a:r>
            <a:r>
              <a:rPr lang="ru-RU" sz="400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DF041B-BC67-4ABC-9E43-09F5C7B79B00}"/>
              </a:ext>
            </a:extLst>
          </p:cNvPr>
          <p:cNvSpPr txBox="1"/>
          <p:nvPr/>
        </p:nvSpPr>
        <p:spPr>
          <a:xfrm>
            <a:off x="9693495" y="12914663"/>
            <a:ext cx="2433750" cy="49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646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Київ</a:t>
            </a:r>
            <a:r>
              <a:rPr lang="ru-RU" sz="2646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2024</a:t>
            </a:r>
            <a:endParaRPr lang="ru-RU" sz="264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642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9FBFFC2-5B1F-4552-80CA-BD62D7B79872}"/>
              </a:ext>
            </a:extLst>
          </p:cNvPr>
          <p:cNvSpPr txBox="1"/>
          <p:nvPr/>
        </p:nvSpPr>
        <p:spPr>
          <a:xfrm>
            <a:off x="7796116" y="0"/>
            <a:ext cx="71915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aseline="-25000" dirty="0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4000" baseline="-25000" dirty="0" err="1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ехнічне</a:t>
            </a:r>
            <a:r>
              <a:rPr lang="ru-RU" sz="4000" baseline="-25000" dirty="0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baseline="-25000" dirty="0" err="1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обстеження</a:t>
            </a:r>
            <a:r>
              <a:rPr lang="ru-RU" sz="4000" baseline="-25000" dirty="0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baseline="-25000" dirty="0" err="1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будівлі</a:t>
            </a:r>
            <a:endParaRPr lang="uk-UA" sz="4000" baseline="-25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6C099AA5-694C-4DC8-B591-07526848B714}"/>
              </a:ext>
            </a:extLst>
          </p:cNvPr>
          <p:cNvSpPr txBox="1">
            <a:spLocks/>
          </p:cNvSpPr>
          <p:nvPr/>
        </p:nvSpPr>
        <p:spPr>
          <a:xfrm>
            <a:off x="144390" y="153189"/>
            <a:ext cx="1126601" cy="741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51194" tIns="75597" rIns="151194" bIns="75597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2CC3C5F-2767-4209-97A1-191F0BB4D426}" type="slidenum">
              <a:rPr lang="ru-RU" sz="529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 algn="ctr"/>
              <a:t>10</a:t>
            </a:fld>
            <a:endParaRPr lang="ru-RU" sz="529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6399FFBD-0A40-4C11-B2E3-3AF62F2D47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987050"/>
              </p:ext>
            </p:extLst>
          </p:nvPr>
        </p:nvGraphicFramePr>
        <p:xfrm>
          <a:off x="1005755" y="649937"/>
          <a:ext cx="9908987" cy="14009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4" name="Acrobat Document" r:id="rId3" imgW="11344275" imgH="16040100" progId="Acrobat.Document.DC">
                  <p:embed/>
                </p:oleObj>
              </mc:Choice>
              <mc:Fallback>
                <p:oleObj name="Acrobat Document" r:id="rId3" imgW="11344275" imgH="1604010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05755" y="649937"/>
                        <a:ext cx="9908987" cy="140096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40EA034F-ABF0-432E-B3C5-23B8A4663D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083881"/>
              </p:ext>
            </p:extLst>
          </p:nvPr>
        </p:nvGraphicFramePr>
        <p:xfrm>
          <a:off x="10914741" y="825157"/>
          <a:ext cx="9681029" cy="13687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5" name="Acrobat Document" r:id="rId5" imgW="11344275" imgH="16040100" progId="Acrobat.Document.DC">
                  <p:embed/>
                </p:oleObj>
              </mc:Choice>
              <mc:Fallback>
                <p:oleObj name="Acrobat Document" r:id="rId5" imgW="11344275" imgH="1604010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914741" y="825157"/>
                        <a:ext cx="9681029" cy="136873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9230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6C099AA5-694C-4DC8-B591-07526848B714}"/>
              </a:ext>
            </a:extLst>
          </p:cNvPr>
          <p:cNvSpPr txBox="1">
            <a:spLocks/>
          </p:cNvSpPr>
          <p:nvPr/>
        </p:nvSpPr>
        <p:spPr>
          <a:xfrm>
            <a:off x="144390" y="153189"/>
            <a:ext cx="1126601" cy="741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51194" tIns="75597" rIns="151194" bIns="75597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2CC3C5F-2767-4209-97A1-191F0BB4D426}" type="slidenum">
              <a:rPr lang="ru-RU" sz="529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 algn="ctr"/>
              <a:t>11</a:t>
            </a:fld>
            <a:endParaRPr lang="ru-RU" sz="529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EA7909-A638-4002-A50D-A3ED3493FECF}"/>
              </a:ext>
            </a:extLst>
          </p:cNvPr>
          <p:cNvSpPr txBox="1"/>
          <p:nvPr/>
        </p:nvSpPr>
        <p:spPr>
          <a:xfrm>
            <a:off x="6186488" y="674"/>
            <a:ext cx="1032986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Технічне</a:t>
            </a:r>
            <a:r>
              <a:rPr lang="ru-RU" sz="32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32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обстеження</a:t>
            </a:r>
            <a:r>
              <a:rPr lang="ru-RU" sz="32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32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металевих</a:t>
            </a:r>
            <a:r>
              <a:rPr lang="ru-RU" sz="32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32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конструкцій</a:t>
            </a:r>
            <a:r>
              <a:rPr lang="ru-RU" sz="32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32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покриття</a:t>
            </a:r>
            <a:endParaRPr lang="ru-RU" sz="3200" b="0" i="1" u="none" strike="noStrike" baseline="0" dirty="0">
              <a:solidFill>
                <a:srgbClr val="000000"/>
              </a:solidFill>
              <a:latin typeface="ISOCPEUR" panose="020B0604020202020204" pitchFamily="34" charset="0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9CC11FB4-5D37-4B53-A4AA-3D32D7BC70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8669214"/>
              </p:ext>
            </p:extLst>
          </p:nvPr>
        </p:nvGraphicFramePr>
        <p:xfrm>
          <a:off x="457199" y="1032132"/>
          <a:ext cx="3884218" cy="5183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0" r:id="rId3" imgW="2876550" imgH="3838575" progId="">
                  <p:embed/>
                </p:oleObj>
              </mc:Choice>
              <mc:Fallback>
                <p:oleObj r:id="rId3" imgW="2876550" imgH="3838575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199" y="1032132"/>
                        <a:ext cx="3884218" cy="51832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id="{EBA7E687-5FCB-4EF7-A0BE-B9130D6BE9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6366108"/>
              </p:ext>
            </p:extLst>
          </p:nvPr>
        </p:nvGraphicFramePr>
        <p:xfrm>
          <a:off x="5155407" y="1064373"/>
          <a:ext cx="5266384" cy="5126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1" r:id="rId5" imgW="2876550" imgH="2800350" progId="">
                  <p:embed/>
                </p:oleObj>
              </mc:Choice>
              <mc:Fallback>
                <p:oleObj r:id="rId5" imgW="2876550" imgH="280035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55407" y="1064373"/>
                        <a:ext cx="5266384" cy="51268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BD2509E0-5F90-4F40-A2E5-DAE11F6A5C1C}"/>
              </a:ext>
            </a:extLst>
          </p:cNvPr>
          <p:cNvSpPr txBox="1"/>
          <p:nvPr/>
        </p:nvSpPr>
        <p:spPr>
          <a:xfrm>
            <a:off x="819151" y="6300842"/>
            <a:ext cx="92392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/>
            <a:r>
              <a:rPr lang="ru-RU" sz="24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Ослаблені</a:t>
            </a:r>
            <a:r>
              <a:rPr lang="ru-RU" sz="24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4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болти</a:t>
            </a:r>
            <a:r>
              <a:rPr lang="ru-RU" sz="24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4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кріплення</a:t>
            </a:r>
            <a:r>
              <a:rPr lang="ru-RU" sz="24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ферм в </a:t>
            </a:r>
            <a:r>
              <a:rPr lang="ru-RU" sz="24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опорних</a:t>
            </a:r>
            <a:r>
              <a:rPr lang="ru-RU" sz="24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4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вузлах</a:t>
            </a:r>
            <a:r>
              <a:rPr lang="ru-RU" sz="24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. </a:t>
            </a:r>
            <a:r>
              <a:rPr lang="ru-RU" sz="24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Болти</a:t>
            </a:r>
            <a:r>
              <a:rPr lang="ru-RU" sz="24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4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втратили</a:t>
            </a:r>
            <a:r>
              <a:rPr lang="ru-RU" sz="24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свою </a:t>
            </a:r>
            <a:r>
              <a:rPr lang="ru-RU" sz="24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міцність</a:t>
            </a:r>
            <a:endParaRPr lang="ru-RU" sz="2400" b="0" i="1" u="none" strike="noStrike" baseline="0" dirty="0">
              <a:solidFill>
                <a:srgbClr val="000000"/>
              </a:solidFill>
              <a:latin typeface="ISOCPEUR" panose="020B0604020202020204" pitchFamily="34" charset="0"/>
            </a:endParaRPr>
          </a:p>
        </p:txBody>
      </p:sp>
      <p:graphicFrame>
        <p:nvGraphicFramePr>
          <p:cNvPr id="13" name="Объект 12">
            <a:extLst>
              <a:ext uri="{FF2B5EF4-FFF2-40B4-BE49-F238E27FC236}">
                <a16:creationId xmlns:a16="http://schemas.microsoft.com/office/drawing/2014/main" id="{96F6B2AD-FBBC-4B7C-AEA4-4005F57439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3702019"/>
              </p:ext>
            </p:extLst>
          </p:nvPr>
        </p:nvGraphicFramePr>
        <p:xfrm>
          <a:off x="10868850" y="585449"/>
          <a:ext cx="10057576" cy="13263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2" r:id="rId7" imgW="6334125" imgH="8353425" progId="">
                  <p:embed/>
                </p:oleObj>
              </mc:Choice>
              <mc:Fallback>
                <p:oleObj r:id="rId7" imgW="6334125" imgH="8353425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868850" y="585449"/>
                        <a:ext cx="10057576" cy="132639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2DCAB7C2-0FE6-4DAE-ACEC-721DF1649D6A}"/>
              </a:ext>
            </a:extLst>
          </p:cNvPr>
          <p:cNvSpPr txBox="1"/>
          <p:nvPr/>
        </p:nvSpPr>
        <p:spPr>
          <a:xfrm>
            <a:off x="13006387" y="13690769"/>
            <a:ext cx="648359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sz="32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Схема дефектів ферм покриття</a:t>
            </a:r>
          </a:p>
        </p:txBody>
      </p:sp>
      <p:graphicFrame>
        <p:nvGraphicFramePr>
          <p:cNvPr id="17" name="Объект 16">
            <a:extLst>
              <a:ext uri="{FF2B5EF4-FFF2-40B4-BE49-F238E27FC236}">
                <a16:creationId xmlns:a16="http://schemas.microsoft.com/office/drawing/2014/main" id="{B17AED89-E7F4-448C-B96F-97A1377DF5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5078462"/>
              </p:ext>
            </p:extLst>
          </p:nvPr>
        </p:nvGraphicFramePr>
        <p:xfrm>
          <a:off x="457199" y="7520669"/>
          <a:ext cx="3884218" cy="5183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3" r:id="rId9" imgW="2876550" imgH="3838575" progId="">
                  <p:embed/>
                </p:oleObj>
              </mc:Choice>
              <mc:Fallback>
                <p:oleObj r:id="rId9" imgW="2876550" imgH="3838575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7199" y="7520669"/>
                        <a:ext cx="3884218" cy="51832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>
            <a:extLst>
              <a:ext uri="{FF2B5EF4-FFF2-40B4-BE49-F238E27FC236}">
                <a16:creationId xmlns:a16="http://schemas.microsoft.com/office/drawing/2014/main" id="{E70F9A29-3CFB-4AF7-A5A8-186FDD5939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9200817"/>
              </p:ext>
            </p:extLst>
          </p:nvPr>
        </p:nvGraphicFramePr>
        <p:xfrm>
          <a:off x="5151866" y="7520669"/>
          <a:ext cx="4373133" cy="58356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4" r:id="rId11" imgW="2876550" imgH="3838575" progId="">
                  <p:embed/>
                </p:oleObj>
              </mc:Choice>
              <mc:Fallback>
                <p:oleObj r:id="rId11" imgW="2876550" imgH="3838575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151866" y="7520669"/>
                        <a:ext cx="4373133" cy="58356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373BD608-7513-4251-B48D-5462B02535B4}"/>
              </a:ext>
            </a:extLst>
          </p:cNvPr>
          <p:cNvSpPr txBox="1"/>
          <p:nvPr/>
        </p:nvSpPr>
        <p:spPr>
          <a:xfrm>
            <a:off x="386173" y="13671719"/>
            <a:ext cx="981075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/>
            <a:r>
              <a:rPr lang="ru-RU" sz="24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Пошкоджений</a:t>
            </a:r>
            <a:r>
              <a:rPr lang="ru-RU" sz="24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4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металевий</a:t>
            </a:r>
            <a:r>
              <a:rPr lang="ru-RU" sz="24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4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надколонник</a:t>
            </a:r>
            <a:r>
              <a:rPr lang="ru-RU" sz="24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4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під</a:t>
            </a:r>
            <a:r>
              <a:rPr lang="ru-RU" sz="24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опори ферми. Метал </a:t>
            </a:r>
            <a:r>
              <a:rPr lang="ru-RU" sz="24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надколонника</a:t>
            </a:r>
            <a:r>
              <a:rPr lang="ru-RU" sz="24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4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втратив</a:t>
            </a:r>
            <a:r>
              <a:rPr lang="ru-RU" sz="24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4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фізико-хімічну</a:t>
            </a:r>
            <a:r>
              <a:rPr lang="ru-RU" sz="24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4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властивість</a:t>
            </a:r>
            <a:r>
              <a:rPr lang="ru-RU" sz="24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4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від</a:t>
            </a:r>
            <a:r>
              <a:rPr lang="ru-RU" sz="24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4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термічного</a:t>
            </a:r>
            <a:r>
              <a:rPr lang="ru-RU" sz="24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4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впливу</a:t>
            </a:r>
            <a:endParaRPr lang="ru-RU" sz="2400" b="0" i="1" u="none" strike="noStrike" baseline="0" dirty="0">
              <a:solidFill>
                <a:srgbClr val="000000"/>
              </a:solidFill>
              <a:latin typeface="ISOCPEUR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5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6C099AA5-694C-4DC8-B591-07526848B714}"/>
              </a:ext>
            </a:extLst>
          </p:cNvPr>
          <p:cNvSpPr txBox="1">
            <a:spLocks/>
          </p:cNvSpPr>
          <p:nvPr/>
        </p:nvSpPr>
        <p:spPr>
          <a:xfrm>
            <a:off x="144390" y="153189"/>
            <a:ext cx="1126601" cy="741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51194" tIns="75597" rIns="151194" bIns="75597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2CC3C5F-2767-4209-97A1-191F0BB4D426}" type="slidenum">
              <a:rPr lang="ru-RU" sz="529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 algn="ctr"/>
              <a:t>12</a:t>
            </a:fld>
            <a:endParaRPr lang="ru-RU" sz="529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EA7909-A638-4002-A50D-A3ED3493FECF}"/>
              </a:ext>
            </a:extLst>
          </p:cNvPr>
          <p:cNvSpPr txBox="1"/>
          <p:nvPr/>
        </p:nvSpPr>
        <p:spPr>
          <a:xfrm>
            <a:off x="4891088" y="-29697"/>
            <a:ext cx="126920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Лабораторні</a:t>
            </a:r>
            <a:r>
              <a:rPr lang="ru-RU" sz="36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36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випробування</a:t>
            </a:r>
            <a:r>
              <a:rPr lang="ru-RU" sz="36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36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металевих</a:t>
            </a:r>
            <a:r>
              <a:rPr lang="ru-RU" sz="36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36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конструкцій</a:t>
            </a:r>
            <a:r>
              <a:rPr lang="ru-RU" sz="36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36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покриття</a:t>
            </a:r>
            <a:endParaRPr lang="ru-RU" sz="3600" b="0" i="1" u="none" strike="noStrike" baseline="0" dirty="0">
              <a:solidFill>
                <a:srgbClr val="000000"/>
              </a:solidFill>
              <a:latin typeface="ISOCPEUR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5FE30D-BF1E-4C16-BD04-EED420809A0D}"/>
              </a:ext>
            </a:extLst>
          </p:cNvPr>
          <p:cNvSpPr txBox="1"/>
          <p:nvPr/>
        </p:nvSpPr>
        <p:spPr>
          <a:xfrm>
            <a:off x="1270991" y="709598"/>
            <a:ext cx="1968400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/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Лабораторні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випробування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виконувались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ТОВ "ТОРГІВЕЛЬНИЙ ДІМ "УКРІНТЕХ" у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липні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2023 року. В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результаті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досліджень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були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відібрані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18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зразків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з восьми ферм (по 2 на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кожну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ферму) та проведено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наступні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випробування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: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хімічний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аналіз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з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визначенням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марки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сталі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;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визначення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характеристики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сталі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на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розрив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.</a:t>
            </a:r>
          </a:p>
        </p:txBody>
      </p:sp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424025EE-6820-4791-9F12-AE4B51C9A9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6661369"/>
              </p:ext>
            </p:extLst>
          </p:nvPr>
        </p:nvGraphicFramePr>
        <p:xfrm>
          <a:off x="767174" y="2264145"/>
          <a:ext cx="6129087" cy="4586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2" r:id="rId4" imgW="2762250" imgH="2066925" progId="">
                  <p:embed/>
                </p:oleObj>
              </mc:Choice>
              <mc:Fallback>
                <p:oleObj r:id="rId4" imgW="2762250" imgH="2066925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67174" y="2264145"/>
                        <a:ext cx="6129087" cy="45862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CFB3502F-5B0C-4592-8435-7A588E6F9F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8398441"/>
              </p:ext>
            </p:extLst>
          </p:nvPr>
        </p:nvGraphicFramePr>
        <p:xfrm>
          <a:off x="7100887" y="2266317"/>
          <a:ext cx="7860981" cy="4495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3" r:id="rId6" imgW="3181350" imgH="1819275" progId="">
                  <p:embed/>
                </p:oleObj>
              </mc:Choice>
              <mc:Fallback>
                <p:oleObj r:id="rId6" imgW="3181350" imgH="1819275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100887" y="2266317"/>
                        <a:ext cx="7860981" cy="4495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FE38EDFC-847B-43AD-BF69-243F0C862A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2438296"/>
              </p:ext>
            </p:extLst>
          </p:nvPr>
        </p:nvGraphicFramePr>
        <p:xfrm>
          <a:off x="15166494" y="2289882"/>
          <a:ext cx="5937859" cy="4448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4" r:id="rId8" imgW="2733675" imgH="2047875" progId="">
                  <p:embed/>
                </p:oleObj>
              </mc:Choice>
              <mc:Fallback>
                <p:oleObj r:id="rId8" imgW="2733675" imgH="2047875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166494" y="2289882"/>
                        <a:ext cx="5937859" cy="4448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7E303928-E955-4461-A539-F58ACF1592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7255031"/>
              </p:ext>
            </p:extLst>
          </p:nvPr>
        </p:nvGraphicFramePr>
        <p:xfrm>
          <a:off x="767174" y="7315821"/>
          <a:ext cx="9924638" cy="6309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5" r:id="rId10" imgW="2876550" imgH="1828800" progId="">
                  <p:embed/>
                </p:oleObj>
              </mc:Choice>
              <mc:Fallback>
                <p:oleObj r:id="rId10" imgW="2876550" imgH="1828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67174" y="7315821"/>
                        <a:ext cx="9924638" cy="63097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>
            <a:extLst>
              <a:ext uri="{FF2B5EF4-FFF2-40B4-BE49-F238E27FC236}">
                <a16:creationId xmlns:a16="http://schemas.microsoft.com/office/drawing/2014/main" id="{EACA9363-80BF-4C5D-A9AA-306E17C104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6830586"/>
              </p:ext>
            </p:extLst>
          </p:nvPr>
        </p:nvGraphicFramePr>
        <p:xfrm>
          <a:off x="11602877" y="7315821"/>
          <a:ext cx="5815848" cy="64734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6" r:id="rId12" imgW="2695575" imgH="3000375" progId="">
                  <p:embed/>
                </p:oleObj>
              </mc:Choice>
              <mc:Fallback>
                <p:oleObj r:id="rId12" imgW="2695575" imgH="3000375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1602877" y="7315821"/>
                        <a:ext cx="5815848" cy="64734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2989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6C099AA5-694C-4DC8-B591-07526848B714}"/>
              </a:ext>
            </a:extLst>
          </p:cNvPr>
          <p:cNvSpPr txBox="1">
            <a:spLocks/>
          </p:cNvSpPr>
          <p:nvPr/>
        </p:nvSpPr>
        <p:spPr>
          <a:xfrm>
            <a:off x="144390" y="153189"/>
            <a:ext cx="1126601" cy="741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51194" tIns="75597" rIns="151194" bIns="75597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2CC3C5F-2767-4209-97A1-191F0BB4D426}" type="slidenum">
              <a:rPr lang="ru-RU" sz="529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 algn="ctr"/>
              <a:t>13</a:t>
            </a:fld>
            <a:endParaRPr lang="ru-RU" sz="529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EA7909-A638-4002-A50D-A3ED3493FECF}"/>
              </a:ext>
            </a:extLst>
          </p:cNvPr>
          <p:cNvSpPr txBox="1"/>
          <p:nvPr/>
        </p:nvSpPr>
        <p:spPr>
          <a:xfrm>
            <a:off x="4891088" y="-29697"/>
            <a:ext cx="1269206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Геодезичний моніторинг будівельних конструкцій</a:t>
            </a:r>
            <a:endParaRPr lang="ru-RU" sz="6600" b="0" i="1" u="none" strike="noStrike" baseline="0" dirty="0">
              <a:solidFill>
                <a:srgbClr val="000000"/>
              </a:solidFill>
              <a:latin typeface="ISOCPEUR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5FE30D-BF1E-4C16-BD04-EED420809A0D}"/>
              </a:ext>
            </a:extLst>
          </p:cNvPr>
          <p:cNvSpPr txBox="1"/>
          <p:nvPr/>
        </p:nvSpPr>
        <p:spPr>
          <a:xfrm>
            <a:off x="1270991" y="709598"/>
            <a:ext cx="1968400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indent="533400" algn="l"/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Виконавча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зйомка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проводилась в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червні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2023 року ФОП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Скальський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І.В..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Результати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зйомки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див.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Технічний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звіт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Том 8.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Зйомка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виконувалась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в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умовній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системі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координат. За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умовний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початок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системи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координат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прийнятий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перетин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вісей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Н-9.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Вимірювання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горизонтальних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кутів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і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довжин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ліній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в ходах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виконано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електронним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тахеометром </a:t>
            </a:r>
            <a:r>
              <a:rPr lang="en-US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Sokkia CX-105 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з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похибкою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3’’.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Зрівнювання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мережі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на другому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етапі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проводилось методом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найменших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квадратів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в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програмному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модулі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 «Дельта </a:t>
            </a:r>
            <a:r>
              <a:rPr lang="ru-RU" sz="2800" b="0" i="1" u="none" strike="noStrike" baseline="0" dirty="0" err="1">
                <a:solidFill>
                  <a:srgbClr val="000000"/>
                </a:solidFill>
                <a:latin typeface="ISOCPEUR" panose="020B0604020202020204" pitchFamily="34" charset="0"/>
              </a:rPr>
              <a:t>Діджитлс</a:t>
            </a:r>
            <a:r>
              <a:rPr lang="ru-RU" sz="2800" b="0" i="1" u="none" strike="noStrike" baseline="0" dirty="0">
                <a:solidFill>
                  <a:srgbClr val="000000"/>
                </a:solidFill>
                <a:latin typeface="ISOCPEUR" panose="020B0604020202020204" pitchFamily="34" charset="0"/>
              </a:rPr>
              <a:t>»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1B07017-1602-4137-B38A-76E30AE37AF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990" y="2801937"/>
            <a:ext cx="7358660" cy="9771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446C561-0A2E-4AAD-9C9A-A3444B5E13D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3087" y="2801936"/>
            <a:ext cx="4005263" cy="508476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8E9B697-7ED6-4925-9899-8231D06128E5}"/>
              </a:ext>
            </a:extLst>
          </p:cNvPr>
          <p:cNvSpPr txBox="1"/>
          <p:nvPr/>
        </p:nvSpPr>
        <p:spPr>
          <a:xfrm>
            <a:off x="8743950" y="8602682"/>
            <a:ext cx="1233963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R="0" indent="533400">
              <a:defRPr sz="2800" b="0" i="1" u="none" strike="noStrike" baseline="0">
                <a:solidFill>
                  <a:srgbClr val="000000"/>
                </a:solidFill>
                <a:latin typeface="ISOCPEUR" panose="020B0604020202020204" pitchFamily="34" charset="0"/>
              </a:defRPr>
            </a:lvl1pPr>
          </a:lstStyle>
          <a:p>
            <a:r>
              <a:rPr lang="uk-UA" dirty="0"/>
              <a:t>Висотна знімальна геодезична мережа побудована прокладанням ходів тригонометричного нівелювання по пунктам теодолітних ходів електронним тахеометром. За відмітку 0,000 була прийнята відмітка чистої підлоги біля перетину </a:t>
            </a:r>
            <a:r>
              <a:rPr lang="uk-UA" dirty="0" err="1"/>
              <a:t>вісей</a:t>
            </a:r>
            <a:r>
              <a:rPr lang="uk-UA" dirty="0"/>
              <a:t> Э-9. За результатами виконавчого знімання отримані величини кренів колон, прогинів </a:t>
            </a:r>
            <a:r>
              <a:rPr lang="uk-UA" dirty="0" err="1"/>
              <a:t>рігелей</a:t>
            </a:r>
            <a:r>
              <a:rPr lang="uk-UA" dirty="0"/>
              <a:t>, прогинів нижніх поясів ферм та планово-висотні координати закладних деталей та анкерних болтів оголовків. </a:t>
            </a:r>
          </a:p>
          <a:p>
            <a:r>
              <a:rPr lang="uk-UA" dirty="0"/>
              <a:t>За даними порівняння результатів трьох циклів спостережень можна зробити висновок про динаміку розвитку деформацій конструкцій (прогини та розкриття </a:t>
            </a:r>
            <a:r>
              <a:rPr lang="uk-UA" dirty="0" err="1"/>
              <a:t>тріщин</a:t>
            </a:r>
            <a:r>
              <a:rPr lang="uk-UA" dirty="0"/>
              <a:t> </a:t>
            </a:r>
            <a:r>
              <a:rPr lang="uk-UA" dirty="0" err="1"/>
              <a:t>рігелей</a:t>
            </a:r>
            <a:r>
              <a:rPr lang="uk-UA" dirty="0"/>
              <a:t> 0,5÷1,2 мм/місяць).</a:t>
            </a:r>
          </a:p>
        </p:txBody>
      </p:sp>
    </p:spTree>
    <p:extLst>
      <p:ext uri="{BB962C8B-B14F-4D97-AF65-F5344CB8AC3E}">
        <p14:creationId xmlns:p14="http://schemas.microsoft.com/office/powerpoint/2010/main" val="380254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6C099AA5-694C-4DC8-B591-07526848B714}"/>
              </a:ext>
            </a:extLst>
          </p:cNvPr>
          <p:cNvSpPr txBox="1">
            <a:spLocks/>
          </p:cNvSpPr>
          <p:nvPr/>
        </p:nvSpPr>
        <p:spPr>
          <a:xfrm>
            <a:off x="144390" y="153189"/>
            <a:ext cx="1126601" cy="741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51194" tIns="75597" rIns="151194" bIns="75597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2CC3C5F-2767-4209-97A1-191F0BB4D426}" type="slidenum">
              <a:rPr lang="ru-RU" sz="529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 algn="ctr"/>
              <a:t>14</a:t>
            </a:fld>
            <a:endParaRPr lang="ru-RU" sz="529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384D77-7CB5-46B4-B761-BE51D2EBA08F}"/>
              </a:ext>
            </a:extLst>
          </p:cNvPr>
          <p:cNvSpPr txBox="1"/>
          <p:nvPr/>
        </p:nvSpPr>
        <p:spPr>
          <a:xfrm>
            <a:off x="8251825" y="0"/>
            <a:ext cx="62341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z-Cyrl-AZ" sz="3600" dirty="0"/>
              <a:t>Розрахункова модель</a:t>
            </a:r>
            <a:endParaRPr lang="ru-UA" sz="3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143B6F-8733-42CF-B1F4-8300226F6A5F}"/>
              </a:ext>
            </a:extLst>
          </p:cNvPr>
          <p:cNvSpPr txBox="1"/>
          <p:nvPr/>
        </p:nvSpPr>
        <p:spPr>
          <a:xfrm>
            <a:off x="2578595" y="13416527"/>
            <a:ext cx="1593056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 err="1"/>
              <a:t>Розрахункова</a:t>
            </a:r>
            <a:r>
              <a:rPr lang="ru-RU" sz="3200" dirty="0"/>
              <a:t> модель з </a:t>
            </a:r>
            <a:r>
              <a:rPr lang="ru-RU" sz="3200" dirty="0" err="1"/>
              <a:t>переліком</a:t>
            </a:r>
            <a:r>
              <a:rPr lang="ru-RU" sz="3200" dirty="0"/>
              <a:t> </a:t>
            </a:r>
            <a:r>
              <a:rPr lang="ru-RU" sz="3200" dirty="0" err="1"/>
              <a:t>прийнятих</a:t>
            </a:r>
            <a:r>
              <a:rPr lang="ru-RU" sz="3200" dirty="0"/>
              <a:t> </a:t>
            </a:r>
            <a:r>
              <a:rPr lang="ru-RU" sz="3200" dirty="0" err="1"/>
              <a:t>жорсткостей</a:t>
            </a:r>
            <a:r>
              <a:rPr lang="ru-RU" sz="3200" dirty="0"/>
              <a:t> </a:t>
            </a:r>
            <a:r>
              <a:rPr lang="ru-RU" sz="3200" dirty="0" err="1"/>
              <a:t>скінчених</a:t>
            </a:r>
            <a:r>
              <a:rPr lang="ru-RU" sz="3200" dirty="0"/>
              <a:t> </a:t>
            </a:r>
            <a:r>
              <a:rPr lang="ru-RU" sz="3200" dirty="0" err="1"/>
              <a:t>елементів</a:t>
            </a:r>
            <a:r>
              <a:rPr lang="ru-RU" sz="3200" dirty="0"/>
              <a:t> каркасу</a:t>
            </a:r>
            <a:endParaRPr lang="ru-UA" sz="3200" dirty="0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1EE15C3-5034-4816-9EA1-A388DEB0C34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4802" y="646330"/>
            <a:ext cx="19717348" cy="1277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304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6C099AA5-694C-4DC8-B591-07526848B714}"/>
              </a:ext>
            </a:extLst>
          </p:cNvPr>
          <p:cNvSpPr txBox="1">
            <a:spLocks/>
          </p:cNvSpPr>
          <p:nvPr/>
        </p:nvSpPr>
        <p:spPr>
          <a:xfrm>
            <a:off x="144390" y="153189"/>
            <a:ext cx="1126601" cy="741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51194" tIns="75597" rIns="151194" bIns="75597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2CC3C5F-2767-4209-97A1-191F0BB4D426}" type="slidenum">
              <a:rPr lang="ru-RU" sz="529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 algn="ctr"/>
              <a:t>15</a:t>
            </a:fld>
            <a:endParaRPr lang="ru-RU" sz="529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384D77-7CB5-46B4-B761-BE51D2EBA08F}"/>
              </a:ext>
            </a:extLst>
          </p:cNvPr>
          <p:cNvSpPr txBox="1"/>
          <p:nvPr/>
        </p:nvSpPr>
        <p:spPr>
          <a:xfrm>
            <a:off x="6022974" y="68481"/>
            <a:ext cx="101504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z-Cyrl-AZ" sz="3600" dirty="0"/>
              <a:t>Розрахункова модель. Навантаження та впливи</a:t>
            </a:r>
            <a:endParaRPr lang="ru-UA" sz="3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143B6F-8733-42CF-B1F4-8300226F6A5F}"/>
              </a:ext>
            </a:extLst>
          </p:cNvPr>
          <p:cNvSpPr txBox="1"/>
          <p:nvPr/>
        </p:nvSpPr>
        <p:spPr>
          <a:xfrm>
            <a:off x="2726531" y="14164756"/>
            <a:ext cx="123991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 err="1"/>
              <a:t>Таблиці</a:t>
            </a:r>
            <a:r>
              <a:rPr lang="ru-RU" sz="3200" dirty="0"/>
              <a:t> </a:t>
            </a:r>
            <a:r>
              <a:rPr lang="ru-RU" sz="3200" dirty="0" err="1"/>
              <a:t>розрахункових</a:t>
            </a:r>
            <a:r>
              <a:rPr lang="ru-RU" sz="3200" dirty="0"/>
              <a:t> </a:t>
            </a:r>
            <a:r>
              <a:rPr lang="ru-RU" sz="3200" dirty="0" err="1"/>
              <a:t>сполучень</a:t>
            </a:r>
            <a:r>
              <a:rPr lang="ru-RU" sz="3200" dirty="0"/>
              <a:t> </a:t>
            </a:r>
            <a:r>
              <a:rPr lang="ru-RU" sz="3200" dirty="0" err="1"/>
              <a:t>навантажень</a:t>
            </a:r>
            <a:r>
              <a:rPr lang="ru-RU" sz="3200" dirty="0"/>
              <a:t> і </a:t>
            </a:r>
            <a:r>
              <a:rPr lang="ru-RU" sz="3200" dirty="0" err="1"/>
              <a:t>зусиль</a:t>
            </a:r>
            <a:r>
              <a:rPr lang="ru-RU" sz="3200" dirty="0"/>
              <a:t> РСН та РСЗ</a:t>
            </a:r>
            <a:endParaRPr lang="ru-UA" sz="32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A9765F2-610A-4FB0-B172-9220CE84558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70990" y="662206"/>
            <a:ext cx="12799201" cy="689746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D662210-31A7-47CF-A1E0-20F198501DC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328852" y="7623615"/>
            <a:ext cx="13193654" cy="63776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1569859-EBD4-45B3-96F5-773543312F33}"/>
              </a:ext>
            </a:extLst>
          </p:cNvPr>
          <p:cNvSpPr txBox="1"/>
          <p:nvPr/>
        </p:nvSpPr>
        <p:spPr>
          <a:xfrm>
            <a:off x="14282738" y="894599"/>
            <a:ext cx="6956497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z-Cyrl-AZ" sz="3200" dirty="0"/>
              <a:t>Згідно ДБН В.1.2-2-2006 навантаження та впливи прийнято з урахуванням відповідних коефіцієнтів надійності </a:t>
            </a:r>
          </a:p>
          <a:p>
            <a:r>
              <a:rPr lang="az-Cyrl-AZ" sz="3200" dirty="0"/>
              <a:t>за навантаженням </a:t>
            </a:r>
            <a:r>
              <a:rPr lang="el-GR" sz="3200" dirty="0"/>
              <a:t>γ</a:t>
            </a:r>
            <a:r>
              <a:rPr lang="az-Latn-AZ" sz="3200" dirty="0"/>
              <a:t>fm=1,25 (</a:t>
            </a:r>
            <a:r>
              <a:rPr lang="az-Cyrl-AZ" sz="3200" dirty="0"/>
              <a:t>для розрахунків за 1-ою групою граничних станів) та </a:t>
            </a:r>
          </a:p>
          <a:p>
            <a:r>
              <a:rPr lang="el-GR" sz="3200" dirty="0"/>
              <a:t>γ</a:t>
            </a:r>
            <a:r>
              <a:rPr lang="az-Latn-AZ" sz="3200" dirty="0"/>
              <a:t>fe (</a:t>
            </a:r>
            <a:r>
              <a:rPr lang="az-Cyrl-AZ" sz="3200" dirty="0"/>
              <a:t>для розрахунків за 2-ою групою граничних станів, </a:t>
            </a:r>
            <a:r>
              <a:rPr lang="el-GR" sz="3200" dirty="0"/>
              <a:t>γ</a:t>
            </a:r>
            <a:r>
              <a:rPr lang="az-Latn-AZ" sz="3200" dirty="0"/>
              <a:t>fe =1,0)</a:t>
            </a:r>
            <a:endParaRPr lang="ru-UA" sz="3200" dirty="0"/>
          </a:p>
        </p:txBody>
      </p:sp>
    </p:spTree>
    <p:extLst>
      <p:ext uri="{BB962C8B-B14F-4D97-AF65-F5344CB8AC3E}">
        <p14:creationId xmlns:p14="http://schemas.microsoft.com/office/powerpoint/2010/main" val="4079964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6C099AA5-694C-4DC8-B591-07526848B714}"/>
              </a:ext>
            </a:extLst>
          </p:cNvPr>
          <p:cNvSpPr txBox="1">
            <a:spLocks/>
          </p:cNvSpPr>
          <p:nvPr/>
        </p:nvSpPr>
        <p:spPr>
          <a:xfrm>
            <a:off x="144390" y="153189"/>
            <a:ext cx="1126601" cy="741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51194" tIns="75597" rIns="151194" bIns="75597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2CC3C5F-2767-4209-97A1-191F0BB4D426}" type="slidenum">
              <a:rPr lang="ru-RU" sz="529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 algn="ctr"/>
              <a:t>16</a:t>
            </a:fld>
            <a:endParaRPr lang="ru-RU" sz="529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384D77-7CB5-46B4-B761-BE51D2EBA08F}"/>
              </a:ext>
            </a:extLst>
          </p:cNvPr>
          <p:cNvSpPr txBox="1"/>
          <p:nvPr/>
        </p:nvSpPr>
        <p:spPr>
          <a:xfrm>
            <a:off x="6022974" y="68481"/>
            <a:ext cx="101504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z-Cyrl-AZ" sz="3600" dirty="0"/>
              <a:t>Розрахункова модель. Навантаження та впливи</a:t>
            </a:r>
            <a:endParaRPr lang="ru-UA" sz="36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043F9A2-ABC0-4DDB-AF66-5F1360B6B2A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89941" y="1170225"/>
            <a:ext cx="13892809" cy="666948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4DFDEEF-41C1-4183-941B-298C0E1D57CC}"/>
              </a:ext>
            </a:extLst>
          </p:cNvPr>
          <p:cNvSpPr txBox="1"/>
          <p:nvPr/>
        </p:nvSpPr>
        <p:spPr>
          <a:xfrm>
            <a:off x="14778038" y="1170225"/>
            <a:ext cx="709136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 err="1"/>
              <a:t>Отримані</a:t>
            </a:r>
            <a:r>
              <a:rPr lang="ru-RU" sz="2800" dirty="0"/>
              <a:t> </a:t>
            </a:r>
            <a:r>
              <a:rPr lang="ru-RU" sz="2800" dirty="0" err="1"/>
              <a:t>горизонтальні</a:t>
            </a:r>
            <a:r>
              <a:rPr lang="ru-RU" sz="2800" dirty="0"/>
              <a:t> </a:t>
            </a:r>
            <a:r>
              <a:rPr lang="ru-RU" sz="2800" dirty="0" err="1"/>
              <a:t>переміщення</a:t>
            </a:r>
            <a:r>
              <a:rPr lang="ru-RU" sz="2800" dirty="0"/>
              <a:t> </a:t>
            </a:r>
            <a:r>
              <a:rPr lang="ru-RU" sz="2800" dirty="0" err="1"/>
              <a:t>елементів</a:t>
            </a:r>
            <a:r>
              <a:rPr lang="ru-RU" sz="2800" dirty="0"/>
              <a:t> </a:t>
            </a:r>
            <a:r>
              <a:rPr lang="ru-RU" sz="2800" dirty="0" err="1"/>
              <a:t>покриття</a:t>
            </a:r>
            <a:r>
              <a:rPr lang="ru-RU" sz="2800" dirty="0"/>
              <a:t> каркасу, мм; </a:t>
            </a:r>
            <a:r>
              <a:rPr lang="ru-RU" sz="2800" dirty="0" err="1"/>
              <a:t>Максимальне</a:t>
            </a:r>
            <a:r>
              <a:rPr lang="ru-RU" sz="2800" dirty="0"/>
              <a:t> </a:t>
            </a:r>
            <a:r>
              <a:rPr lang="ru-RU" sz="2800" dirty="0" err="1"/>
              <a:t>значення</a:t>
            </a:r>
            <a:r>
              <a:rPr lang="ru-RU" sz="2800" dirty="0"/>
              <a:t> по </a:t>
            </a:r>
            <a:r>
              <a:rPr lang="ru-RU" sz="2800" dirty="0" err="1"/>
              <a:t>напряму</a:t>
            </a:r>
            <a:r>
              <a:rPr lang="ru-RU" sz="2800" dirty="0"/>
              <a:t> Z=76,7мм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5852555-BE17-4D29-A4E4-09D12FF95C6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9091991" y="7839713"/>
            <a:ext cx="11801693" cy="690500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141788A-E4C6-4C6E-A46E-4A02B54B3E4A}"/>
              </a:ext>
            </a:extLst>
          </p:cNvPr>
          <p:cNvSpPr txBox="1"/>
          <p:nvPr/>
        </p:nvSpPr>
        <p:spPr>
          <a:xfrm>
            <a:off x="356591" y="10368260"/>
            <a:ext cx="840640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 err="1"/>
              <a:t>Отримані</a:t>
            </a:r>
            <a:r>
              <a:rPr lang="ru-RU" sz="2800" dirty="0"/>
              <a:t> </a:t>
            </a:r>
            <a:r>
              <a:rPr lang="ru-RU" sz="2800" dirty="0" err="1"/>
              <a:t>горизонтальні</a:t>
            </a:r>
            <a:r>
              <a:rPr lang="ru-RU" sz="2800" dirty="0"/>
              <a:t> </a:t>
            </a:r>
            <a:r>
              <a:rPr lang="ru-RU" sz="2800" dirty="0" err="1"/>
              <a:t>переміщення</a:t>
            </a:r>
            <a:r>
              <a:rPr lang="ru-RU" sz="2800" dirty="0"/>
              <a:t> </a:t>
            </a:r>
            <a:r>
              <a:rPr lang="ru-RU" sz="2800" dirty="0" err="1"/>
              <a:t>елементів</a:t>
            </a:r>
            <a:r>
              <a:rPr lang="ru-RU" sz="2800" dirty="0"/>
              <a:t> каркасу, мм;</a:t>
            </a:r>
          </a:p>
          <a:p>
            <a:r>
              <a:rPr lang="ru-RU" sz="2800" dirty="0" err="1"/>
              <a:t>Максимальне</a:t>
            </a:r>
            <a:r>
              <a:rPr lang="ru-RU" sz="2800" dirty="0"/>
              <a:t> </a:t>
            </a:r>
            <a:r>
              <a:rPr lang="ru-RU" sz="2800" dirty="0" err="1"/>
              <a:t>значення</a:t>
            </a:r>
            <a:r>
              <a:rPr lang="ru-RU" sz="2800" dirty="0"/>
              <a:t> по </a:t>
            </a:r>
            <a:r>
              <a:rPr lang="ru-RU" sz="2800" dirty="0" err="1"/>
              <a:t>напряму</a:t>
            </a:r>
            <a:r>
              <a:rPr lang="ru-RU" sz="2800" dirty="0"/>
              <a:t> У=96,5 мм </a:t>
            </a:r>
            <a:r>
              <a:rPr lang="ru-RU" sz="2800" dirty="0" err="1"/>
              <a:t>сполучення</a:t>
            </a:r>
            <a:r>
              <a:rPr lang="ru-RU" sz="2800" dirty="0"/>
              <a:t> </a:t>
            </a:r>
            <a:r>
              <a:rPr lang="ru-RU" sz="2800" dirty="0" err="1"/>
              <a:t>навантаження</a:t>
            </a:r>
            <a:r>
              <a:rPr lang="ru-RU" sz="2800" dirty="0"/>
              <a:t> РСН7 </a:t>
            </a:r>
            <a:r>
              <a:rPr lang="ru-RU" sz="2800" dirty="0" err="1"/>
              <a:t>із</a:t>
            </a:r>
            <a:r>
              <a:rPr lang="ru-RU" sz="2800" dirty="0"/>
              <a:t> </a:t>
            </a:r>
            <a:r>
              <a:rPr lang="ru-RU" sz="2800" dirty="0" err="1"/>
              <a:t>урахуванням</a:t>
            </a:r>
            <a:r>
              <a:rPr lang="ru-RU" sz="2800" dirty="0"/>
              <a:t> </a:t>
            </a:r>
            <a:r>
              <a:rPr lang="ru-RU" sz="2800" dirty="0" err="1"/>
              <a:t>сейсмічного</a:t>
            </a:r>
            <a:r>
              <a:rPr lang="ru-RU" sz="2800" dirty="0"/>
              <a:t> </a:t>
            </a:r>
            <a:r>
              <a:rPr lang="ru-RU" sz="2800" dirty="0" err="1"/>
              <a:t>впливу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85423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6C099AA5-694C-4DC8-B591-07526848B714}"/>
              </a:ext>
            </a:extLst>
          </p:cNvPr>
          <p:cNvSpPr txBox="1">
            <a:spLocks/>
          </p:cNvSpPr>
          <p:nvPr/>
        </p:nvSpPr>
        <p:spPr>
          <a:xfrm>
            <a:off x="144390" y="153189"/>
            <a:ext cx="1126601" cy="741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51194" tIns="75597" rIns="151194" bIns="75597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2CC3C5F-2767-4209-97A1-191F0BB4D426}" type="slidenum">
              <a:rPr lang="ru-RU" sz="529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 algn="ctr"/>
              <a:t>17</a:t>
            </a:fld>
            <a:endParaRPr lang="ru-RU" sz="529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C1C5001-9CA0-49C8-9769-FD49E51F870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70990" y="714812"/>
            <a:ext cx="14648082" cy="687894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CBFACD8-C06F-400B-BD9A-310F6C931E8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81914" y="7482294"/>
            <a:ext cx="15237158" cy="733585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8CD2D4C-4AD0-49A8-9D54-18D07F06A5E3}"/>
              </a:ext>
            </a:extLst>
          </p:cNvPr>
          <p:cNvSpPr txBox="1"/>
          <p:nvPr/>
        </p:nvSpPr>
        <p:spPr>
          <a:xfrm>
            <a:off x="3224886" y="110835"/>
            <a:ext cx="152371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 err="1">
                <a:solidFill>
                  <a:srgbClr val="FF0000"/>
                </a:solidFill>
              </a:rPr>
              <a:t>Варіант</a:t>
            </a:r>
            <a:r>
              <a:rPr lang="ru-RU" sz="3600" dirty="0">
                <a:solidFill>
                  <a:srgbClr val="FF0000"/>
                </a:solidFill>
              </a:rPr>
              <a:t> </a:t>
            </a:r>
            <a:r>
              <a:rPr lang="ru-RU" sz="3600" dirty="0" err="1">
                <a:solidFill>
                  <a:srgbClr val="FF0000"/>
                </a:solidFill>
              </a:rPr>
              <a:t>розташування</a:t>
            </a:r>
            <a:r>
              <a:rPr lang="ru-RU" sz="3600" dirty="0">
                <a:solidFill>
                  <a:srgbClr val="FF0000"/>
                </a:solidFill>
              </a:rPr>
              <a:t> </a:t>
            </a:r>
            <a:r>
              <a:rPr lang="ru-RU" sz="3600" dirty="0" err="1">
                <a:solidFill>
                  <a:srgbClr val="FF0000"/>
                </a:solidFill>
              </a:rPr>
              <a:t>вертикальних</a:t>
            </a:r>
            <a:r>
              <a:rPr lang="ru-RU" sz="3600" dirty="0">
                <a:solidFill>
                  <a:srgbClr val="FF0000"/>
                </a:solidFill>
              </a:rPr>
              <a:t> </a:t>
            </a:r>
            <a:r>
              <a:rPr lang="ru-RU" sz="3600" dirty="0" err="1">
                <a:solidFill>
                  <a:srgbClr val="FF0000"/>
                </a:solidFill>
              </a:rPr>
              <a:t>в'язів</a:t>
            </a:r>
            <a:r>
              <a:rPr lang="ru-RU" sz="3600" dirty="0">
                <a:solidFill>
                  <a:srgbClr val="FF0000"/>
                </a:solidFill>
              </a:rPr>
              <a:t> </a:t>
            </a:r>
            <a:r>
              <a:rPr lang="ru-RU" sz="3600" dirty="0" err="1">
                <a:solidFill>
                  <a:srgbClr val="FF0000"/>
                </a:solidFill>
              </a:rPr>
              <a:t>між</a:t>
            </a:r>
            <a:r>
              <a:rPr lang="ru-RU" sz="3600" dirty="0">
                <a:solidFill>
                  <a:srgbClr val="FF0000"/>
                </a:solidFill>
              </a:rPr>
              <a:t> колонами каркасу у </a:t>
            </a:r>
            <a:r>
              <a:rPr lang="ru-RU" sz="3600" dirty="0" err="1">
                <a:solidFill>
                  <a:srgbClr val="FF0000"/>
                </a:solidFill>
              </a:rPr>
              <a:t>секції</a:t>
            </a:r>
            <a:r>
              <a:rPr lang="ru-RU" sz="3600" dirty="0">
                <a:solidFill>
                  <a:srgbClr val="FF0000"/>
                </a:solidFill>
              </a:rPr>
              <a:t> В</a:t>
            </a:r>
            <a:endParaRPr lang="ru-UA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760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6C099AA5-694C-4DC8-B591-07526848B714}"/>
              </a:ext>
            </a:extLst>
          </p:cNvPr>
          <p:cNvSpPr txBox="1">
            <a:spLocks/>
          </p:cNvSpPr>
          <p:nvPr/>
        </p:nvSpPr>
        <p:spPr>
          <a:xfrm>
            <a:off x="144390" y="153189"/>
            <a:ext cx="1126601" cy="741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51194" tIns="75597" rIns="151194" bIns="75597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2CC3C5F-2767-4209-97A1-191F0BB4D426}" type="slidenum">
              <a:rPr lang="ru-RU" sz="529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 algn="ctr"/>
              <a:t>18</a:t>
            </a:fld>
            <a:endParaRPr lang="ru-RU" sz="529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EA7909-A638-4002-A50D-A3ED3493FECF}"/>
              </a:ext>
            </a:extLst>
          </p:cNvPr>
          <p:cNvSpPr txBox="1"/>
          <p:nvPr/>
        </p:nvSpPr>
        <p:spPr>
          <a:xfrm>
            <a:off x="1785639" y="82199"/>
            <a:ext cx="186547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Рекомендації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щодо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вжиття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заходів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до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забезпечення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надійності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та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безпеки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будівлі</a:t>
            </a:r>
            <a:endParaRPr lang="ru-RU" sz="6600" b="0" i="1" u="none" strike="noStrike" baseline="0" dirty="0">
              <a:solidFill>
                <a:srgbClr val="000000"/>
              </a:solidFill>
              <a:latin typeface="ISOCPEUR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304FB5-DAC4-4812-AB62-3A61CA9A3585}"/>
              </a:ext>
            </a:extLst>
          </p:cNvPr>
          <p:cNvSpPr txBox="1"/>
          <p:nvPr/>
        </p:nvSpPr>
        <p:spPr>
          <a:xfrm>
            <a:off x="890588" y="894599"/>
            <a:ext cx="19950112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R="0" indent="533400">
              <a:defRPr sz="2800" b="0" i="1" u="none" strike="noStrike" baseline="0">
                <a:solidFill>
                  <a:srgbClr val="000000"/>
                </a:solidFill>
                <a:latin typeface="ISOCPEUR" panose="020B0604020202020204" pitchFamily="34" charset="0"/>
              </a:defRPr>
            </a:lvl1pPr>
          </a:lstStyle>
          <a:p>
            <a:r>
              <a:rPr lang="uk-UA" dirty="0"/>
              <a:t>На основі проведеного технічного обстеження пошкоджених конструкцій каркасу будівлі в осях К/1-Э; 9-18 пропонується наступна схема відновлення експлуатаційної спроможності конструкцій:</a:t>
            </a:r>
          </a:p>
          <a:p>
            <a:endParaRPr lang="uk-UA" dirty="0"/>
          </a:p>
          <a:p>
            <a:r>
              <a:rPr lang="uk-UA" dirty="0"/>
              <a:t>1.	Виконати демонтаж всіх плит перекриття та монолітних ділянок перекриття залізобетонної антресолі. Демонтувати сходини</a:t>
            </a:r>
          </a:p>
          <a:p>
            <a:r>
              <a:rPr lang="uk-UA" dirty="0"/>
              <a:t>2.	Виконати демонтаж другорядних балок (</a:t>
            </a:r>
            <a:r>
              <a:rPr lang="uk-UA" dirty="0" err="1"/>
              <a:t>рігелей</a:t>
            </a:r>
            <a:r>
              <a:rPr lang="uk-UA" dirty="0"/>
              <a:t>), які не пов’язані з головними колонами каркасу. Залишити лише головні балки, які з’єднують головні колони по осям 9, 12, 14, 15, 16, Є, Ф, Т, Н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BA8B22A-31EA-4672-BE64-94DFCC1A337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560361" y="4119601"/>
            <a:ext cx="16284229" cy="1069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78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6C099AA5-694C-4DC8-B591-07526848B714}"/>
              </a:ext>
            </a:extLst>
          </p:cNvPr>
          <p:cNvSpPr txBox="1">
            <a:spLocks/>
          </p:cNvSpPr>
          <p:nvPr/>
        </p:nvSpPr>
        <p:spPr>
          <a:xfrm>
            <a:off x="144390" y="153189"/>
            <a:ext cx="1126601" cy="741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51194" tIns="75597" rIns="151194" bIns="75597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2CC3C5F-2767-4209-97A1-191F0BB4D426}" type="slidenum">
              <a:rPr lang="ru-RU" sz="529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 algn="ctr"/>
              <a:t>19</a:t>
            </a:fld>
            <a:endParaRPr lang="ru-RU" sz="529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EA7909-A638-4002-A50D-A3ED3493FECF}"/>
              </a:ext>
            </a:extLst>
          </p:cNvPr>
          <p:cNvSpPr txBox="1"/>
          <p:nvPr/>
        </p:nvSpPr>
        <p:spPr>
          <a:xfrm>
            <a:off x="1785639" y="82199"/>
            <a:ext cx="186547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Рекомендації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щодо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вжиття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заходів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до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забезпечення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надійності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та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безпеки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будівлі</a:t>
            </a:r>
            <a:endParaRPr lang="ru-RU" sz="6600" b="0" i="1" u="none" strike="noStrike" baseline="0" dirty="0">
              <a:solidFill>
                <a:srgbClr val="000000"/>
              </a:solidFill>
              <a:latin typeface="ISOCPEUR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304FB5-DAC4-4812-AB62-3A61CA9A3585}"/>
              </a:ext>
            </a:extLst>
          </p:cNvPr>
          <p:cNvSpPr txBox="1"/>
          <p:nvPr/>
        </p:nvSpPr>
        <p:spPr>
          <a:xfrm>
            <a:off x="890588" y="894599"/>
            <a:ext cx="1995011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R="0" indent="533400">
              <a:defRPr sz="2800" b="0" i="1" u="none" strike="noStrike" baseline="0">
                <a:solidFill>
                  <a:srgbClr val="000000"/>
                </a:solidFill>
                <a:latin typeface="ISOCPEUR" panose="020B0604020202020204" pitchFamily="34" charset="0"/>
              </a:defRPr>
            </a:lvl1pPr>
          </a:lstStyle>
          <a:p>
            <a:r>
              <a:rPr lang="uk-UA" dirty="0"/>
              <a:t>3.	Виконати підсилення аварійних та непридатних до експлуатації колон металевою обоймою. (Схему колон див. «Технічний стан» розділ 8). Зруйновані колони 2-го ярусу в осях Є;12 та Є;14 демонтувати та відновити у відповідності до </a:t>
            </a:r>
            <a:r>
              <a:rPr lang="uk-UA" dirty="0" err="1"/>
              <a:t>проєктної</a:t>
            </a:r>
            <a:r>
              <a:rPr lang="uk-UA" dirty="0"/>
              <a:t> документації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4AD55DF-4474-484C-A44D-0C6CF1DC06B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46594" y="2586217"/>
            <a:ext cx="18090435" cy="1222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92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8092F484-C4AB-4361-86B3-6DA0164B28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7273196"/>
              </p:ext>
            </p:extLst>
          </p:nvPr>
        </p:nvGraphicFramePr>
        <p:xfrm>
          <a:off x="0" y="588175"/>
          <a:ext cx="17946241" cy="8457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Acrobat Document" r:id="rId3" imgW="27233609" imgH="12832052" progId="Acrobat.Document.DC">
                  <p:embed/>
                </p:oleObj>
              </mc:Choice>
              <mc:Fallback>
                <p:oleObj name="Acrobat Document" r:id="rId3" imgW="27233609" imgH="12832052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88175"/>
                        <a:ext cx="17946241" cy="84578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FB47F44-239E-436B-AE3B-79650C99B618}"/>
              </a:ext>
            </a:extLst>
          </p:cNvPr>
          <p:cNvSpPr txBox="1"/>
          <p:nvPr/>
        </p:nvSpPr>
        <p:spPr>
          <a:xfrm>
            <a:off x="5609140" y="0"/>
            <a:ext cx="10105841" cy="5437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440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Загальні дані. Генеральний план. Благоустрій М 1:800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8622050-8ECE-41F5-BABE-204F54AE1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850465" cy="741410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fld id="{42CC3C5F-2767-4209-97A1-191F0BB4D426}" type="slidenum">
              <a:rPr lang="ru-RU" sz="529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fld>
            <a:endParaRPr lang="ru-RU" sz="529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F15D7EE-8F20-42B1-9E96-AA0A44A9FB41}"/>
              </a:ext>
            </a:extLst>
          </p:cNvPr>
          <p:cNvPicPr/>
          <p:nvPr/>
        </p:nvPicPr>
        <p:blipFill rotWithShape="1">
          <a:blip r:embed="rId5"/>
          <a:srcRect l="11509" t="9307" r="10620" b="8588"/>
          <a:stretch/>
        </p:blipFill>
        <p:spPr>
          <a:xfrm>
            <a:off x="6606540" y="9046043"/>
            <a:ext cx="8404860" cy="584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30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6C099AA5-694C-4DC8-B591-07526848B714}"/>
              </a:ext>
            </a:extLst>
          </p:cNvPr>
          <p:cNvSpPr txBox="1">
            <a:spLocks/>
          </p:cNvSpPr>
          <p:nvPr/>
        </p:nvSpPr>
        <p:spPr>
          <a:xfrm>
            <a:off x="144390" y="153189"/>
            <a:ext cx="1126601" cy="741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51194" tIns="75597" rIns="151194" bIns="75597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2CC3C5F-2767-4209-97A1-191F0BB4D426}" type="slidenum">
              <a:rPr lang="ru-RU" sz="529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 algn="ctr"/>
              <a:t>20</a:t>
            </a:fld>
            <a:endParaRPr lang="ru-RU" sz="529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EA7909-A638-4002-A50D-A3ED3493FECF}"/>
              </a:ext>
            </a:extLst>
          </p:cNvPr>
          <p:cNvSpPr txBox="1"/>
          <p:nvPr/>
        </p:nvSpPr>
        <p:spPr>
          <a:xfrm>
            <a:off x="1785639" y="82199"/>
            <a:ext cx="186547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Рекомендації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щодо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вжиття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заходів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до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забезпечення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надійності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та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безпеки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будівлі</a:t>
            </a:r>
            <a:endParaRPr lang="ru-RU" sz="6600" b="0" i="1" u="none" strike="noStrike" baseline="0" dirty="0">
              <a:solidFill>
                <a:srgbClr val="000000"/>
              </a:solidFill>
              <a:latin typeface="ISOCPEUR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304FB5-DAC4-4812-AB62-3A61CA9A3585}"/>
              </a:ext>
            </a:extLst>
          </p:cNvPr>
          <p:cNvSpPr txBox="1"/>
          <p:nvPr/>
        </p:nvSpPr>
        <p:spPr>
          <a:xfrm>
            <a:off x="179968" y="1036306"/>
            <a:ext cx="998012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R="0" indent="533400">
              <a:defRPr sz="2800" b="0" i="1" u="none" strike="noStrike" baseline="0">
                <a:solidFill>
                  <a:srgbClr val="000000"/>
                </a:solidFill>
                <a:latin typeface="ISOCPEUR" panose="020B0604020202020204" pitchFamily="34" charset="0"/>
              </a:defRPr>
            </a:lvl1pPr>
          </a:lstStyle>
          <a:p>
            <a:r>
              <a:rPr lang="uk-UA" sz="3000" dirty="0"/>
              <a:t>4.	Виконати підсилення аварійних та непридатних до експлуатації головних балок (</a:t>
            </a:r>
            <a:r>
              <a:rPr lang="uk-UA" sz="3000" dirty="0" err="1"/>
              <a:t>рігелей</a:t>
            </a:r>
            <a:r>
              <a:rPr lang="uk-UA" sz="3000" dirty="0"/>
              <a:t>) металевою обоймою. (Схему балок див. «Технічний стан» розділ 8). Аварійні колони підсилити додатковою розвантажувальною фермою.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ECFFF30-F8A8-4BAC-9654-F59DDF5ACF5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64" y="3134600"/>
            <a:ext cx="9336336" cy="7511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D1657E2-E262-41D8-A254-DE2E53568FD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1867321" y="3747468"/>
            <a:ext cx="8110331" cy="109274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93AEC46-3AF8-43BD-83BF-B8A8C97E8BEC}"/>
              </a:ext>
            </a:extLst>
          </p:cNvPr>
          <p:cNvSpPr txBox="1"/>
          <p:nvPr/>
        </p:nvSpPr>
        <p:spPr>
          <a:xfrm>
            <a:off x="11223529" y="991504"/>
            <a:ext cx="9980127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R="0" indent="533400">
              <a:defRPr sz="3200" b="0" i="1" u="none" strike="noStrike" baseline="0">
                <a:solidFill>
                  <a:srgbClr val="000000"/>
                </a:solidFill>
                <a:latin typeface="ISOCPEUR" panose="020B0604020202020204" pitchFamily="34" charset="0"/>
              </a:defRPr>
            </a:lvl1pPr>
          </a:lstStyle>
          <a:p>
            <a:pPr marL="514350" indent="-514350">
              <a:buAutoNum type="arabicPeriod" startAt="5"/>
            </a:pPr>
            <a:r>
              <a:rPr lang="ru-RU" dirty="0" err="1"/>
              <a:t>Встановити</a:t>
            </a:r>
            <a:r>
              <a:rPr lang="ru-RU" dirty="0"/>
              <a:t> </a:t>
            </a:r>
            <a:r>
              <a:rPr lang="ru-RU" dirty="0" err="1"/>
              <a:t>додаткові</a:t>
            </a:r>
            <a:r>
              <a:rPr lang="ru-RU" dirty="0"/>
              <a:t> </a:t>
            </a:r>
            <a:r>
              <a:rPr lang="ru-RU" dirty="0" err="1"/>
              <a:t>вертикальні</a:t>
            </a:r>
            <a:r>
              <a:rPr lang="ru-RU" dirty="0"/>
              <a:t> </a:t>
            </a:r>
            <a:r>
              <a:rPr lang="ru-RU" dirty="0" err="1"/>
              <a:t>в’язі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головними</a:t>
            </a:r>
            <a:r>
              <a:rPr lang="ru-RU" dirty="0"/>
              <a:t> колонами</a:t>
            </a:r>
          </a:p>
          <a:p>
            <a:pPr marL="514350" indent="-514350">
              <a:buAutoNum type="arabicPeriod" startAt="5"/>
            </a:pPr>
            <a:r>
              <a:rPr lang="ru-RU" dirty="0" err="1"/>
              <a:t>Виконати</a:t>
            </a:r>
            <a:r>
              <a:rPr lang="ru-RU" dirty="0"/>
              <a:t> </a:t>
            </a:r>
            <a:r>
              <a:rPr lang="ru-RU" dirty="0" err="1"/>
              <a:t>підсилення</a:t>
            </a:r>
            <a:r>
              <a:rPr lang="ru-RU" dirty="0"/>
              <a:t> ферм </a:t>
            </a:r>
            <a:r>
              <a:rPr lang="ru-RU" dirty="0" err="1"/>
              <a:t>покриття</a:t>
            </a:r>
            <a:r>
              <a:rPr lang="ru-RU" dirty="0"/>
              <a:t> </a:t>
            </a:r>
            <a:r>
              <a:rPr lang="ru-RU" dirty="0" err="1"/>
              <a:t>розвантажувальними</a:t>
            </a:r>
            <a:r>
              <a:rPr lang="ru-RU" dirty="0"/>
              <a:t> тяжами з </a:t>
            </a:r>
            <a:r>
              <a:rPr lang="ru-RU" dirty="0" err="1"/>
              <a:t>попереднім</a:t>
            </a:r>
            <a:r>
              <a:rPr lang="ru-RU" dirty="0"/>
              <a:t> </a:t>
            </a:r>
            <a:r>
              <a:rPr lang="ru-RU" dirty="0" err="1"/>
              <a:t>натягуванням</a:t>
            </a:r>
            <a:r>
              <a:rPr lang="ru-RU" dirty="0"/>
              <a:t>. </a:t>
            </a:r>
            <a:endParaRPr lang="uk-UA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F2C25-CA07-4F27-B315-AFF7820770C0}"/>
              </a:ext>
            </a:extLst>
          </p:cNvPr>
          <p:cNvSpPr txBox="1"/>
          <p:nvPr/>
        </p:nvSpPr>
        <p:spPr>
          <a:xfrm>
            <a:off x="862897" y="11246086"/>
            <a:ext cx="1073426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R="0" indent="533400">
              <a:defRPr sz="3200" b="0" i="1" u="none" strike="noStrike" baseline="0">
                <a:solidFill>
                  <a:srgbClr val="000000"/>
                </a:solidFill>
                <a:latin typeface="ISOCPEUR" panose="020B0604020202020204" pitchFamily="34" charset="0"/>
              </a:defRPr>
            </a:lvl1pPr>
          </a:lstStyle>
          <a:p>
            <a:r>
              <a:rPr lang="uk-UA" dirty="0"/>
              <a:t>7.	Виконати нову конструкцію покрівлі з </a:t>
            </a:r>
            <a:r>
              <a:rPr lang="uk-UA" dirty="0" err="1"/>
              <a:t>профлісту</a:t>
            </a:r>
            <a:r>
              <a:rPr lang="uk-UA" dirty="0"/>
              <a:t> та огорожі будівлі за спеціально розробленим </a:t>
            </a:r>
            <a:r>
              <a:rPr lang="uk-UA" dirty="0" err="1"/>
              <a:t>проєктом</a:t>
            </a:r>
            <a:r>
              <a:rPr lang="uk-UA" dirty="0"/>
              <a:t>. Існуючий </a:t>
            </a:r>
            <a:r>
              <a:rPr lang="uk-UA" dirty="0" err="1"/>
              <a:t>профліст</a:t>
            </a:r>
            <a:r>
              <a:rPr lang="uk-UA" dirty="0"/>
              <a:t> покрівлі демонтувати</a:t>
            </a:r>
          </a:p>
          <a:p>
            <a:r>
              <a:rPr lang="uk-UA" dirty="0"/>
              <a:t>8.	Дані рішення носять рекомендаційний характер та можуть бути відкориговані генеральним </a:t>
            </a:r>
            <a:r>
              <a:rPr lang="uk-UA" dirty="0" err="1"/>
              <a:t>проєктувальником</a:t>
            </a:r>
            <a:r>
              <a:rPr lang="uk-UA" dirty="0"/>
              <a:t> під час розробки робочого </a:t>
            </a:r>
            <a:r>
              <a:rPr lang="uk-UA" dirty="0" err="1"/>
              <a:t>проєкту</a:t>
            </a:r>
            <a:r>
              <a:rPr lang="uk-UA" dirty="0"/>
              <a:t>. Рішення погодити з Експертом з технічного обстеження</a:t>
            </a:r>
          </a:p>
        </p:txBody>
      </p:sp>
    </p:spTree>
    <p:extLst>
      <p:ext uri="{BB962C8B-B14F-4D97-AF65-F5344CB8AC3E}">
        <p14:creationId xmlns:p14="http://schemas.microsoft.com/office/powerpoint/2010/main" val="409054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6C099AA5-694C-4DC8-B591-07526848B714}"/>
              </a:ext>
            </a:extLst>
          </p:cNvPr>
          <p:cNvSpPr txBox="1">
            <a:spLocks/>
          </p:cNvSpPr>
          <p:nvPr/>
        </p:nvSpPr>
        <p:spPr>
          <a:xfrm>
            <a:off x="144390" y="153189"/>
            <a:ext cx="1126601" cy="741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51194" tIns="75597" rIns="151194" bIns="75597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2CC3C5F-2767-4209-97A1-191F0BB4D426}" type="slidenum">
              <a:rPr lang="ru-RU" sz="529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 algn="ctr"/>
              <a:t>21</a:t>
            </a:fld>
            <a:endParaRPr lang="ru-RU" sz="529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EA7909-A638-4002-A50D-A3ED3493FECF}"/>
              </a:ext>
            </a:extLst>
          </p:cNvPr>
          <p:cNvSpPr txBox="1"/>
          <p:nvPr/>
        </p:nvSpPr>
        <p:spPr>
          <a:xfrm>
            <a:off x="1785639" y="82199"/>
            <a:ext cx="186547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Рекомендації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щодо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вжиття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заходів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до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забезпечення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надійності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та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безпеки</a:t>
            </a:r>
            <a:r>
              <a:rPr lang="ru-RU" sz="4000" i="1" dirty="0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i="1" dirty="0" err="1">
                <a:effectLst/>
                <a:latin typeface="ISOCPEUR" panose="020B0604020202020204" pitchFamily="34" charset="0"/>
                <a:ea typeface="Times New Roman" panose="02020603050405020304" pitchFamily="18" charset="0"/>
              </a:rPr>
              <a:t>будівлі</a:t>
            </a:r>
            <a:endParaRPr lang="ru-RU" sz="6600" b="0" i="1" u="none" strike="noStrike" baseline="0" dirty="0">
              <a:solidFill>
                <a:srgbClr val="000000"/>
              </a:solidFill>
              <a:latin typeface="ISOCPEUR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F2C25-CA07-4F27-B315-AFF7820770C0}"/>
              </a:ext>
            </a:extLst>
          </p:cNvPr>
          <p:cNvSpPr txBox="1"/>
          <p:nvPr/>
        </p:nvSpPr>
        <p:spPr>
          <a:xfrm>
            <a:off x="707690" y="894599"/>
            <a:ext cx="2020424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R="0" indent="533400">
              <a:defRPr sz="3200" b="0" i="1" u="none" strike="noStrike" baseline="0">
                <a:solidFill>
                  <a:srgbClr val="000000"/>
                </a:solidFill>
                <a:latin typeface="ISOCPEUR" panose="020B0604020202020204" pitchFamily="34" charset="0"/>
              </a:defRPr>
            </a:lvl1pPr>
          </a:lstStyle>
          <a:p>
            <a:r>
              <a:rPr lang="uk-UA" dirty="0"/>
              <a:t>7.	Виконати нову конструкцію покрівлі з </a:t>
            </a:r>
            <a:r>
              <a:rPr lang="uk-UA" dirty="0" err="1"/>
              <a:t>профлісту</a:t>
            </a:r>
            <a:r>
              <a:rPr lang="uk-UA" dirty="0"/>
              <a:t> та огорожі будівлі за спеціально розробленим </a:t>
            </a:r>
            <a:r>
              <a:rPr lang="uk-UA" dirty="0" err="1"/>
              <a:t>проєктом</a:t>
            </a:r>
            <a:r>
              <a:rPr lang="uk-UA" dirty="0"/>
              <a:t>. Існуючий </a:t>
            </a:r>
            <a:r>
              <a:rPr lang="uk-UA" dirty="0" err="1"/>
              <a:t>профліст</a:t>
            </a:r>
            <a:r>
              <a:rPr lang="uk-UA" dirty="0"/>
              <a:t> покрівлі демонтувати</a:t>
            </a:r>
          </a:p>
          <a:p>
            <a:r>
              <a:rPr lang="uk-UA" dirty="0"/>
              <a:t>8.	Дані рішення носять рекомендаційний характер та можуть бути відкориговані генеральним </a:t>
            </a:r>
            <a:r>
              <a:rPr lang="uk-UA" dirty="0" err="1"/>
              <a:t>проєктувальником</a:t>
            </a:r>
            <a:r>
              <a:rPr lang="uk-UA" dirty="0"/>
              <a:t> під час розробки робочого </a:t>
            </a:r>
            <a:r>
              <a:rPr lang="uk-UA" dirty="0" err="1"/>
              <a:t>проєкту</a:t>
            </a:r>
            <a:r>
              <a:rPr lang="uk-UA" dirty="0"/>
              <a:t>. 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F3317CA-AC84-4AF4-977B-4CC7D50CF79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07690" y="9331035"/>
            <a:ext cx="12687924" cy="534092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3D87DA4-361B-42EC-A39A-7BDCC3E90D5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76509" y="3061214"/>
            <a:ext cx="10215303" cy="392913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8AF0C46-FD2D-4F3A-8EE1-0356B836C81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0249535" y="3061214"/>
            <a:ext cx="10758101" cy="626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86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1991A79-6A27-4172-B564-9D129B0BD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865" y="5561657"/>
            <a:ext cx="9951894" cy="24012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dirty="0">
                <a:solidFill>
                  <a:srgbClr val="0070C0"/>
                </a:solidFill>
                <a:highlight>
                  <a:srgbClr val="FFFF00"/>
                </a:highlight>
              </a:rPr>
              <a:t>Доповідь закінчена.</a:t>
            </a:r>
          </a:p>
          <a:p>
            <a:pPr marL="0" indent="0" algn="ctr">
              <a:buNone/>
            </a:pPr>
            <a:r>
              <a:rPr lang="uk-UA" dirty="0">
                <a:solidFill>
                  <a:srgbClr val="0070C0"/>
                </a:solidFill>
                <a:highlight>
                  <a:srgbClr val="FFFF00"/>
                </a:highlight>
              </a:rPr>
              <a:t> Дякую за увагу</a:t>
            </a:r>
            <a:endParaRPr lang="ru-RU" dirty="0">
              <a:solidFill>
                <a:srgbClr val="0070C0"/>
              </a:solidFill>
              <a:highlight>
                <a:srgbClr val="FFFF00"/>
              </a:highlight>
            </a:endParaRP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D0757247-0A4A-4A77-97CE-64FDF42B37EC}"/>
              </a:ext>
            </a:extLst>
          </p:cNvPr>
          <p:cNvSpPr txBox="1">
            <a:spLocks/>
          </p:cNvSpPr>
          <p:nvPr/>
        </p:nvSpPr>
        <p:spPr>
          <a:xfrm>
            <a:off x="13358813" y="13181657"/>
            <a:ext cx="7519988" cy="820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03972" indent="-503972" algn="l" defTabSz="2015886" rtl="0" eaLnBrk="1" latinLnBrk="0" hangingPunct="1">
              <a:lnSpc>
                <a:spcPct val="90000"/>
              </a:lnSpc>
              <a:spcBef>
                <a:spcPts val="2205"/>
              </a:spcBef>
              <a:buFont typeface="Arial" panose="020B0604020202020204" pitchFamily="34" charset="0"/>
              <a:buChar char="•"/>
              <a:defRPr sz="61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11915" indent="-503972" algn="l" defTabSz="2015886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52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19858" indent="-503972" algn="l" defTabSz="2015886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4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27801" indent="-503972" algn="l" defTabSz="2015886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535744" indent="-503972" algn="l" defTabSz="2015886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543687" indent="-503972" algn="l" defTabSz="2015886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51630" indent="-503972" algn="l" defTabSz="2015886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59573" indent="-503972" algn="l" defTabSz="2015886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567517" indent="-503972" algn="l" defTabSz="2015886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uk-UA" sz="4000" dirty="0"/>
              <a:t>Виконав      </a:t>
            </a:r>
            <a:r>
              <a:rPr lang="uk-UA" sz="4000" dirty="0" err="1"/>
              <a:t>Наливкін</a:t>
            </a:r>
            <a:r>
              <a:rPr lang="uk-UA" sz="4000" dirty="0"/>
              <a:t> В.І.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9985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FB47F44-239E-436B-AE3B-79650C99B618}"/>
              </a:ext>
            </a:extLst>
          </p:cNvPr>
          <p:cNvSpPr txBox="1"/>
          <p:nvPr/>
        </p:nvSpPr>
        <p:spPr>
          <a:xfrm>
            <a:off x="7401341" y="119354"/>
            <a:ext cx="5118105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</a:t>
            </a:r>
            <a:r>
              <a:rPr lang="ru-RU" sz="4000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земляних</a:t>
            </a:r>
            <a:r>
              <a:rPr lang="ru-RU" sz="400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</a:t>
            </a:r>
            <a:r>
              <a:rPr lang="ru-RU" sz="400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М 1:1000</a:t>
            </a:r>
            <a:endParaRPr lang="uk-UA" sz="4000" baseline="-25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E1874FB7-5F42-4639-B435-08A35015DF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9769867"/>
              </p:ext>
            </p:extLst>
          </p:nvPr>
        </p:nvGraphicFramePr>
        <p:xfrm>
          <a:off x="633454" y="741410"/>
          <a:ext cx="19826246" cy="14006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Acrobat Document" r:id="rId3" imgW="18165825" imgH="12832052" progId="Acrobat.Document.DC">
                  <p:embed/>
                </p:oleObj>
              </mc:Choice>
              <mc:Fallback>
                <p:oleObj name="Acrobat Document" r:id="rId3" imgW="18165825" imgH="12832052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3454" y="741410"/>
                        <a:ext cx="19826246" cy="140068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Номер слайда 1">
            <a:extLst>
              <a:ext uri="{FF2B5EF4-FFF2-40B4-BE49-F238E27FC236}">
                <a16:creationId xmlns:a16="http://schemas.microsoft.com/office/drawing/2014/main" id="{912B36F2-4E9C-4F44-B192-6F39FFDDA29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50465" cy="741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51194" tIns="75597" rIns="151194" bIns="75597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2CC3C5F-2767-4209-97A1-191F0BB4D426}" type="slidenum">
              <a:rPr lang="ru-RU" sz="529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 algn="ctr"/>
              <a:t>3</a:t>
            </a:fld>
            <a:endParaRPr lang="ru-RU" sz="529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818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FB47F44-239E-436B-AE3B-79650C99B618}"/>
              </a:ext>
            </a:extLst>
          </p:cNvPr>
          <p:cNvSpPr txBox="1"/>
          <p:nvPr/>
        </p:nvSpPr>
        <p:spPr>
          <a:xfrm>
            <a:off x="7650035" y="0"/>
            <a:ext cx="5118105" cy="5437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</a:t>
            </a:r>
            <a:r>
              <a:rPr lang="ru-RU" sz="4400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першого</a:t>
            </a:r>
            <a:r>
              <a:rPr lang="ru-RU" sz="440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поверху</a:t>
            </a:r>
            <a:endParaRPr lang="uk-UA" sz="4400" baseline="-25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омер слайда 1">
            <a:extLst>
              <a:ext uri="{FF2B5EF4-FFF2-40B4-BE49-F238E27FC236}">
                <a16:creationId xmlns:a16="http://schemas.microsoft.com/office/drawing/2014/main" id="{4185FEE7-D9F0-41DB-AA51-C96266D5832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50465" cy="741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51194" tIns="75597" rIns="151194" bIns="75597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2CC3C5F-2767-4209-97A1-191F0BB4D426}" type="slidenum">
              <a:rPr lang="ru-RU" sz="529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 algn="ctr"/>
              <a:t>4</a:t>
            </a:fld>
            <a:endParaRPr lang="ru-RU" sz="529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EDD699B1-805A-419D-85F5-0C2D93C64E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1341696"/>
              </p:ext>
            </p:extLst>
          </p:nvPr>
        </p:nvGraphicFramePr>
        <p:xfrm>
          <a:off x="76703" y="1293860"/>
          <a:ext cx="21230217" cy="100027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Acrobat Document" r:id="rId3" imgW="34042350" imgH="16040100" progId="Acrobat.Document.DC">
                  <p:embed/>
                </p:oleObj>
              </mc:Choice>
              <mc:Fallback>
                <p:oleObj name="Acrobat Document" r:id="rId3" imgW="34042350" imgH="1604010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703" y="1293860"/>
                        <a:ext cx="21230217" cy="100027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402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E33CFA2E-7CC8-42B3-BFF1-A39CFA255D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0641359"/>
              </p:ext>
            </p:extLst>
          </p:nvPr>
        </p:nvGraphicFramePr>
        <p:xfrm>
          <a:off x="288395" y="967754"/>
          <a:ext cx="20726306" cy="31089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7" name="Acrobat Document" r:id="rId3" imgW="42808857" imgH="6416026" progId="Acrobat.Document.DC">
                  <p:embed/>
                </p:oleObj>
              </mc:Choice>
              <mc:Fallback>
                <p:oleObj name="Acrobat Document" r:id="rId3" imgW="42808857" imgH="6416026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8395" y="967754"/>
                        <a:ext cx="20726306" cy="31089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9FBFFC2-5B1F-4552-80CA-BD62D7B79872}"/>
              </a:ext>
            </a:extLst>
          </p:cNvPr>
          <p:cNvSpPr txBox="1"/>
          <p:nvPr/>
        </p:nvSpPr>
        <p:spPr>
          <a:xfrm>
            <a:off x="9059404" y="0"/>
            <a:ext cx="3102131" cy="550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976" dirty="0"/>
              <a:t>Фасад у </a:t>
            </a:r>
            <a:r>
              <a:rPr lang="uk-UA" sz="2976" dirty="0" err="1"/>
              <a:t>вісях</a:t>
            </a:r>
            <a:r>
              <a:rPr lang="uk-UA" sz="2976" dirty="0"/>
              <a:t> 1-39</a:t>
            </a:r>
            <a:endParaRPr lang="ru-RU" sz="2976" dirty="0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7E28FC4C-582C-4561-80EC-DC24E16A1F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2770489"/>
              </p:ext>
            </p:extLst>
          </p:nvPr>
        </p:nvGraphicFramePr>
        <p:xfrm>
          <a:off x="288395" y="6101354"/>
          <a:ext cx="20726306" cy="58616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8" name="Acrobat Document" r:id="rId5" imgW="22699717" imgH="6416026" progId="Acrobat.Document.DC">
                  <p:embed/>
                </p:oleObj>
              </mc:Choice>
              <mc:Fallback>
                <p:oleObj name="Acrobat Document" r:id="rId5" imgW="22699717" imgH="6416026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8395" y="6101354"/>
                        <a:ext cx="20726306" cy="58616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AD4C0C5-1AB2-460A-81D3-F7108A88AB46}"/>
              </a:ext>
            </a:extLst>
          </p:cNvPr>
          <p:cNvSpPr txBox="1"/>
          <p:nvPr/>
        </p:nvSpPr>
        <p:spPr>
          <a:xfrm>
            <a:off x="9059404" y="5058031"/>
            <a:ext cx="3076483" cy="550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976" dirty="0"/>
              <a:t>Фасад у </a:t>
            </a:r>
            <a:r>
              <a:rPr lang="uk-UA" sz="2976" dirty="0" err="1"/>
              <a:t>вісях</a:t>
            </a:r>
            <a:r>
              <a:rPr lang="uk-UA" sz="2976" dirty="0"/>
              <a:t> Ю-А</a:t>
            </a:r>
            <a:endParaRPr lang="ru-RU" sz="2976" dirty="0"/>
          </a:p>
        </p:txBody>
      </p:sp>
      <p:sp>
        <p:nvSpPr>
          <p:cNvPr id="8" name="Номер слайда 1">
            <a:extLst>
              <a:ext uri="{FF2B5EF4-FFF2-40B4-BE49-F238E27FC236}">
                <a16:creationId xmlns:a16="http://schemas.microsoft.com/office/drawing/2014/main" id="{DACB395D-68E7-4B57-888F-136974BABD7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50465" cy="741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51194" tIns="75597" rIns="151194" bIns="75597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2CC3C5F-2767-4209-97A1-191F0BB4D426}" type="slidenum">
              <a:rPr lang="ru-RU" sz="529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 algn="ctr"/>
              <a:t>5</a:t>
            </a:fld>
            <a:endParaRPr lang="ru-RU" sz="529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7111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1301A9F6-802B-40C5-B46F-06C1845AC2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4886500"/>
              </p:ext>
            </p:extLst>
          </p:nvPr>
        </p:nvGraphicFramePr>
        <p:xfrm>
          <a:off x="623251" y="741410"/>
          <a:ext cx="20503199" cy="5798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2" name="Acrobat Document" r:id="rId3" imgW="22699717" imgH="6416026" progId="Acrobat.Document.DC">
                  <p:embed/>
                </p:oleObj>
              </mc:Choice>
              <mc:Fallback>
                <p:oleObj name="Acrobat Document" r:id="rId3" imgW="22699717" imgH="6416026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3251" y="741410"/>
                        <a:ext cx="20503199" cy="57985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5780BBA7-A091-454B-9F89-8B69C02BB9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4507692"/>
              </p:ext>
            </p:extLst>
          </p:nvPr>
        </p:nvGraphicFramePr>
        <p:xfrm>
          <a:off x="623251" y="6874803"/>
          <a:ext cx="20503195" cy="5798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3" name="Acrobat Document" r:id="rId5" imgW="22699717" imgH="6416026" progId="Acrobat.Document.DC">
                  <p:embed/>
                </p:oleObj>
              </mc:Choice>
              <mc:Fallback>
                <p:oleObj name="Acrobat Document" r:id="rId5" imgW="22699717" imgH="6416026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3251" y="6874803"/>
                        <a:ext cx="20503195" cy="57985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542FA4FD-3C89-41A7-A50C-E2F42D5CA1F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50465" cy="741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51194" tIns="75597" rIns="151194" bIns="75597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2CC3C5F-2767-4209-97A1-191F0BB4D426}" type="slidenum">
              <a:rPr lang="ru-RU" sz="529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 algn="ctr"/>
              <a:t>6</a:t>
            </a:fld>
            <a:endParaRPr lang="ru-RU" sz="529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802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9FBFFC2-5B1F-4552-80CA-BD62D7B79872}"/>
              </a:ext>
            </a:extLst>
          </p:cNvPr>
          <p:cNvSpPr txBox="1"/>
          <p:nvPr/>
        </p:nvSpPr>
        <p:spPr>
          <a:xfrm>
            <a:off x="8104176" y="48719"/>
            <a:ext cx="71915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aseline="-25000" dirty="0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4000" baseline="-25000" dirty="0" err="1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ехнічне</a:t>
            </a:r>
            <a:r>
              <a:rPr lang="ru-RU" sz="4000" baseline="-25000" dirty="0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baseline="-25000" dirty="0" err="1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обстеження</a:t>
            </a:r>
            <a:r>
              <a:rPr lang="ru-RU" sz="4000" baseline="-25000" dirty="0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ТРЦ «</a:t>
            </a:r>
            <a:r>
              <a:rPr lang="ru-RU" sz="4000" baseline="-25000" dirty="0" err="1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Рів’єра</a:t>
            </a:r>
            <a:r>
              <a:rPr lang="ru-RU" sz="4000" baseline="-25000" dirty="0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uk-UA" sz="4000" baseline="-25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BE18478C-E38B-4D7E-8A9A-255D39D57E82}"/>
              </a:ext>
            </a:extLst>
          </p:cNvPr>
          <p:cNvSpPr txBox="1">
            <a:spLocks/>
          </p:cNvSpPr>
          <p:nvPr/>
        </p:nvSpPr>
        <p:spPr>
          <a:xfrm>
            <a:off x="0" y="10619"/>
            <a:ext cx="1126601" cy="741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51194" tIns="75597" rIns="151194" bIns="75597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2CC3C5F-2767-4209-97A1-191F0BB4D426}" type="slidenum">
              <a:rPr lang="ru-RU" sz="529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 algn="ctr"/>
              <a:t>7</a:t>
            </a:fld>
            <a:endParaRPr lang="ru-RU" sz="529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08E75BD-4063-4A18-BB64-3AD445A9EAE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095" y="6004708"/>
            <a:ext cx="6594943" cy="494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E8F43DC-E0AF-4B3F-85B0-1DB96935135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538" y="6117007"/>
            <a:ext cx="6594943" cy="4944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2FC1AC12-9126-46D6-9096-655DD140DA2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1452" y="6119501"/>
            <a:ext cx="6594943" cy="494439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290D638-E49F-48F7-8253-D4AA37B785A7}"/>
              </a:ext>
            </a:extLst>
          </p:cNvPr>
          <p:cNvSpPr txBox="1"/>
          <p:nvPr/>
        </p:nvSpPr>
        <p:spPr>
          <a:xfrm>
            <a:off x="447229" y="752029"/>
            <a:ext cx="20489166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615950"/>
            <a:r>
              <a:rPr lang="ru-RU" sz="2800" dirty="0"/>
              <a:t>Метою комплексного </a:t>
            </a:r>
            <a:r>
              <a:rPr lang="ru-RU" sz="2800" dirty="0" err="1"/>
              <a:t>обстеження</a:t>
            </a:r>
            <a:r>
              <a:rPr lang="ru-RU" sz="2800" dirty="0"/>
              <a:t> </a:t>
            </a:r>
            <a:r>
              <a:rPr lang="ru-RU" sz="2800" dirty="0" err="1"/>
              <a:t>будівельних</a:t>
            </a:r>
            <a:r>
              <a:rPr lang="ru-RU" sz="2800" dirty="0"/>
              <a:t> </a:t>
            </a:r>
            <a:r>
              <a:rPr lang="ru-RU" sz="2800" dirty="0" err="1"/>
              <a:t>конструкцій</a:t>
            </a:r>
            <a:r>
              <a:rPr lang="ru-RU" sz="2800" dirty="0"/>
              <a:t> </a:t>
            </a:r>
            <a:r>
              <a:rPr lang="ru-RU" sz="2800" dirty="0" err="1"/>
              <a:t>були</a:t>
            </a:r>
            <a:r>
              <a:rPr lang="ru-RU" sz="2800" dirty="0"/>
              <a:t>:</a:t>
            </a:r>
          </a:p>
          <a:p>
            <a:pPr indent="615950"/>
            <a:r>
              <a:rPr lang="ru-RU" sz="2800" dirty="0"/>
              <a:t>- </a:t>
            </a:r>
            <a:r>
              <a:rPr lang="ru-RU" sz="2800" dirty="0" err="1"/>
              <a:t>додаткове</a:t>
            </a:r>
            <a:r>
              <a:rPr lang="ru-RU" sz="2800" dirty="0"/>
              <a:t> </a:t>
            </a:r>
            <a:r>
              <a:rPr lang="ru-RU" sz="2800" dirty="0" err="1"/>
              <a:t>інструментальне</a:t>
            </a:r>
            <a:r>
              <a:rPr lang="ru-RU" sz="2800" dirty="0"/>
              <a:t> </a:t>
            </a:r>
            <a:r>
              <a:rPr lang="ru-RU" sz="2800" dirty="0" err="1"/>
              <a:t>обстеження</a:t>
            </a:r>
            <a:r>
              <a:rPr lang="ru-RU" sz="2800" dirty="0"/>
              <a:t> </a:t>
            </a:r>
            <a:r>
              <a:rPr lang="ru-RU" sz="2800" dirty="0" err="1"/>
              <a:t>залізобетонних</a:t>
            </a:r>
            <a:r>
              <a:rPr lang="ru-RU" sz="2800" dirty="0"/>
              <a:t> та </a:t>
            </a:r>
            <a:r>
              <a:rPr lang="ru-RU" sz="2800" dirty="0" err="1"/>
              <a:t>металевих</a:t>
            </a:r>
            <a:r>
              <a:rPr lang="ru-RU" sz="2800" dirty="0"/>
              <a:t> </a:t>
            </a:r>
            <a:r>
              <a:rPr lang="ru-RU" sz="2800" dirty="0" err="1"/>
              <a:t>конструкцій</a:t>
            </a:r>
            <a:r>
              <a:rPr lang="ru-RU" sz="2800" dirty="0"/>
              <a:t> каркасу </a:t>
            </a:r>
            <a:r>
              <a:rPr lang="ru-RU" sz="2800" dirty="0" err="1"/>
              <a:t>будівлі</a:t>
            </a:r>
            <a:r>
              <a:rPr lang="ru-RU" sz="2800" dirty="0"/>
              <a:t> в </a:t>
            </a:r>
            <a:r>
              <a:rPr lang="ru-RU" sz="2800" dirty="0" err="1"/>
              <a:t>вісях</a:t>
            </a:r>
            <a:r>
              <a:rPr lang="ru-RU" sz="2800" dirty="0"/>
              <a:t> К/1-Э; 9-18 з </a:t>
            </a:r>
            <a:r>
              <a:rPr lang="ru-RU" sz="2800" dirty="0" err="1"/>
              <a:t>визначенням</a:t>
            </a:r>
            <a:r>
              <a:rPr lang="ru-RU" sz="2800" dirty="0"/>
              <a:t> </a:t>
            </a:r>
            <a:r>
              <a:rPr lang="ru-RU" sz="2800" dirty="0" err="1"/>
              <a:t>міцнісних</a:t>
            </a:r>
            <a:r>
              <a:rPr lang="ru-RU" sz="2800" dirty="0"/>
              <a:t> характеристик та </a:t>
            </a:r>
            <a:r>
              <a:rPr lang="ru-RU" sz="2800" dirty="0" err="1"/>
              <a:t>дефектів</a:t>
            </a:r>
            <a:r>
              <a:rPr lang="ru-RU" sz="2800" dirty="0"/>
              <a:t> </a:t>
            </a:r>
            <a:r>
              <a:rPr lang="ru-RU" sz="2800" dirty="0" err="1"/>
              <a:t>конструкцій</a:t>
            </a:r>
            <a:r>
              <a:rPr lang="ru-RU" sz="2800" dirty="0"/>
              <a:t>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виникли</a:t>
            </a:r>
            <a:r>
              <a:rPr lang="ru-RU" sz="2800" dirty="0"/>
              <a:t> </a:t>
            </a:r>
            <a:r>
              <a:rPr lang="ru-RU" sz="2800" dirty="0" err="1"/>
              <a:t>внаслідок</a:t>
            </a:r>
            <a:r>
              <a:rPr lang="ru-RU" sz="2800" dirty="0"/>
              <a:t> </a:t>
            </a:r>
            <a:r>
              <a:rPr lang="ru-RU" sz="2800" dirty="0" err="1"/>
              <a:t>позапроєктних</a:t>
            </a:r>
            <a:r>
              <a:rPr lang="ru-RU" sz="2800" dirty="0"/>
              <a:t> </a:t>
            </a:r>
            <a:r>
              <a:rPr lang="ru-RU" sz="2800" dirty="0" err="1"/>
              <a:t>впливів</a:t>
            </a:r>
            <a:endParaRPr lang="ru-RU" sz="2800" dirty="0"/>
          </a:p>
          <a:p>
            <a:pPr indent="615950"/>
            <a:r>
              <a:rPr lang="ru-RU" sz="2800" dirty="0"/>
              <a:t>- </a:t>
            </a:r>
            <a:r>
              <a:rPr lang="ru-RU" sz="2800" dirty="0" err="1"/>
              <a:t>визначення</a:t>
            </a:r>
            <a:r>
              <a:rPr lang="ru-RU" sz="2800" dirty="0"/>
              <a:t> </a:t>
            </a:r>
            <a:r>
              <a:rPr lang="ru-RU" sz="2800" dirty="0" err="1"/>
              <a:t>залишкової</a:t>
            </a:r>
            <a:r>
              <a:rPr lang="ru-RU" sz="2800" dirty="0"/>
              <a:t> </a:t>
            </a:r>
            <a:r>
              <a:rPr lang="ru-RU" sz="2800" dirty="0" err="1"/>
              <a:t>несучої</a:t>
            </a:r>
            <a:r>
              <a:rPr lang="ru-RU" sz="2800" dirty="0"/>
              <a:t> </a:t>
            </a:r>
            <a:r>
              <a:rPr lang="ru-RU" sz="2800" dirty="0" err="1"/>
              <a:t>здатності</a:t>
            </a:r>
            <a:r>
              <a:rPr lang="ru-RU" sz="2800" dirty="0"/>
              <a:t> </a:t>
            </a:r>
            <a:r>
              <a:rPr lang="ru-RU" sz="2800" dirty="0" err="1"/>
              <a:t>просторової</a:t>
            </a:r>
            <a:r>
              <a:rPr lang="ru-RU" sz="2800" dirty="0"/>
              <a:t> рами в </a:t>
            </a:r>
            <a:r>
              <a:rPr lang="ru-RU" sz="2800" dirty="0" err="1"/>
              <a:t>вісях</a:t>
            </a:r>
            <a:r>
              <a:rPr lang="ru-RU" sz="2800" dirty="0"/>
              <a:t> К/1-Э; 9-18 та </a:t>
            </a:r>
            <a:r>
              <a:rPr lang="ru-RU" sz="2800" dirty="0" err="1"/>
              <a:t>її</a:t>
            </a:r>
            <a:r>
              <a:rPr lang="ru-RU" sz="2800" dirty="0"/>
              <a:t> </a:t>
            </a:r>
            <a:r>
              <a:rPr lang="ru-RU" sz="2800" dirty="0" err="1"/>
              <a:t>спроможність</a:t>
            </a:r>
            <a:r>
              <a:rPr lang="ru-RU" sz="2800" dirty="0"/>
              <a:t> </a:t>
            </a:r>
            <a:r>
              <a:rPr lang="ru-RU" sz="2800" dirty="0" err="1"/>
              <a:t>витримувати</a:t>
            </a:r>
            <a:r>
              <a:rPr lang="ru-RU" sz="2800" dirty="0"/>
              <a:t> </a:t>
            </a:r>
            <a:r>
              <a:rPr lang="ru-RU" sz="2800" dirty="0" err="1"/>
              <a:t>розрахункові</a:t>
            </a:r>
            <a:r>
              <a:rPr lang="ru-RU" sz="2800" dirty="0"/>
              <a:t> </a:t>
            </a:r>
            <a:r>
              <a:rPr lang="ru-RU" sz="2800" dirty="0" err="1"/>
              <a:t>навантаження</a:t>
            </a:r>
            <a:endParaRPr lang="ru-RU" sz="2800" dirty="0"/>
          </a:p>
          <a:p>
            <a:pPr indent="615950"/>
            <a:r>
              <a:rPr lang="ru-RU" sz="2800" dirty="0"/>
              <a:t>- </a:t>
            </a:r>
            <a:r>
              <a:rPr lang="ru-RU" sz="2800" dirty="0" err="1"/>
              <a:t>розробка</a:t>
            </a:r>
            <a:r>
              <a:rPr lang="ru-RU" sz="2800" dirty="0"/>
              <a:t> </a:t>
            </a:r>
            <a:r>
              <a:rPr lang="ru-RU" sz="2800" dirty="0" err="1"/>
              <a:t>варіантів</a:t>
            </a:r>
            <a:r>
              <a:rPr lang="ru-RU" sz="2800" dirty="0"/>
              <a:t> </a:t>
            </a:r>
            <a:r>
              <a:rPr lang="ru-RU" sz="2800" dirty="0" err="1"/>
              <a:t>принципових</a:t>
            </a:r>
            <a:r>
              <a:rPr lang="ru-RU" sz="2800" dirty="0"/>
              <a:t> </a:t>
            </a:r>
            <a:r>
              <a:rPr lang="ru-RU" sz="2800" dirty="0" err="1"/>
              <a:t>технічних</a:t>
            </a:r>
            <a:r>
              <a:rPr lang="ru-RU" sz="2800" dirty="0"/>
              <a:t> </a:t>
            </a:r>
            <a:r>
              <a:rPr lang="ru-RU" sz="2800" dirty="0" err="1"/>
              <a:t>рішень</a:t>
            </a:r>
            <a:r>
              <a:rPr lang="ru-RU" sz="2800" dirty="0"/>
              <a:t> </a:t>
            </a:r>
            <a:r>
              <a:rPr lang="ru-RU" sz="2800" dirty="0" err="1"/>
              <a:t>щодо</a:t>
            </a:r>
            <a:r>
              <a:rPr lang="ru-RU" sz="2800" dirty="0"/>
              <a:t> </a:t>
            </a:r>
            <a:r>
              <a:rPr lang="ru-RU" sz="2800" dirty="0" err="1"/>
              <a:t>відновлення</a:t>
            </a:r>
            <a:r>
              <a:rPr lang="ru-RU" sz="2800" dirty="0"/>
              <a:t> </a:t>
            </a:r>
            <a:r>
              <a:rPr lang="ru-RU" sz="2800" dirty="0" err="1"/>
              <a:t>несучих</a:t>
            </a:r>
            <a:r>
              <a:rPr lang="ru-RU" sz="2800" dirty="0"/>
              <a:t> </a:t>
            </a:r>
            <a:r>
              <a:rPr lang="ru-RU" sz="2800" dirty="0" err="1"/>
              <a:t>конструкцій</a:t>
            </a:r>
            <a:r>
              <a:rPr lang="ru-RU" sz="2800" dirty="0"/>
              <a:t>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dirty="0" err="1"/>
              <a:t>їх</a:t>
            </a:r>
            <a:r>
              <a:rPr lang="ru-RU" sz="2800" dirty="0"/>
              <a:t> </a:t>
            </a:r>
            <a:r>
              <a:rPr lang="ru-RU" sz="2800" dirty="0" err="1"/>
              <a:t>заміни</a:t>
            </a:r>
            <a:r>
              <a:rPr lang="ru-RU" sz="2800" dirty="0"/>
              <a:t>, як таких, </a:t>
            </a:r>
            <a:r>
              <a:rPr lang="ru-RU" sz="2800" dirty="0" err="1"/>
              <a:t>що</a:t>
            </a:r>
            <a:r>
              <a:rPr lang="ru-RU" sz="2800" dirty="0"/>
              <a:t> не </a:t>
            </a:r>
            <a:r>
              <a:rPr lang="ru-RU" sz="2800" dirty="0" err="1"/>
              <a:t>відповідають</a:t>
            </a:r>
            <a:r>
              <a:rPr lang="ru-RU" sz="2800" dirty="0"/>
              <a:t> </a:t>
            </a:r>
            <a:r>
              <a:rPr lang="ru-RU" sz="2800" dirty="0" err="1"/>
              <a:t>розрахунковим</a:t>
            </a:r>
            <a:r>
              <a:rPr lang="ru-RU" sz="2800" dirty="0"/>
              <a:t> </a:t>
            </a:r>
            <a:r>
              <a:rPr lang="ru-RU" sz="2800" dirty="0" err="1"/>
              <a:t>навантаженням</a:t>
            </a:r>
            <a:r>
              <a:rPr lang="ru-RU" sz="2800" dirty="0"/>
              <a:t> </a:t>
            </a:r>
          </a:p>
          <a:p>
            <a:pPr indent="615950"/>
            <a:r>
              <a:rPr lang="ru-RU" sz="2800" dirty="0"/>
              <a:t>-	</a:t>
            </a:r>
            <a:r>
              <a:rPr lang="ru-RU" sz="2800" dirty="0" err="1"/>
              <a:t>підготовка</a:t>
            </a:r>
            <a:r>
              <a:rPr lang="ru-RU" sz="2800" dirty="0"/>
              <a:t> </a:t>
            </a:r>
            <a:r>
              <a:rPr lang="ru-RU" sz="2800" dirty="0" err="1"/>
              <a:t>вихідних</a:t>
            </a:r>
            <a:r>
              <a:rPr lang="ru-RU" sz="2800" dirty="0"/>
              <a:t> </a:t>
            </a:r>
            <a:r>
              <a:rPr lang="ru-RU" sz="2800" dirty="0" err="1"/>
              <a:t>даних</a:t>
            </a:r>
            <a:r>
              <a:rPr lang="ru-RU" sz="2800" dirty="0"/>
              <a:t> для </a:t>
            </a:r>
            <a:r>
              <a:rPr lang="ru-RU" sz="2800" dirty="0" err="1"/>
              <a:t>подальшого</a:t>
            </a:r>
            <a:r>
              <a:rPr lang="ru-RU" sz="2800" dirty="0"/>
              <a:t> </a:t>
            </a:r>
            <a:r>
              <a:rPr lang="ru-RU" sz="2800" dirty="0" err="1"/>
              <a:t>проєктування</a:t>
            </a:r>
            <a:r>
              <a:rPr lang="ru-RU" sz="2800" dirty="0"/>
              <a:t> </a:t>
            </a:r>
            <a:r>
              <a:rPr lang="ru-RU" sz="2800" dirty="0" err="1"/>
              <a:t>відновлення</a:t>
            </a:r>
            <a:r>
              <a:rPr lang="ru-RU" sz="2800" dirty="0"/>
              <a:t> </a:t>
            </a:r>
            <a:r>
              <a:rPr lang="ru-RU" sz="2800" dirty="0" err="1"/>
              <a:t>конструкцій</a:t>
            </a:r>
            <a:endParaRPr lang="ru-RU" sz="2800" dirty="0"/>
          </a:p>
          <a:p>
            <a:pPr indent="615950"/>
            <a:r>
              <a:rPr lang="ru-RU" sz="2800" dirty="0" err="1"/>
              <a:t>Завданням</a:t>
            </a:r>
            <a:r>
              <a:rPr lang="ru-RU" sz="2800" dirty="0"/>
              <a:t> </a:t>
            </a:r>
            <a:r>
              <a:rPr lang="ru-RU" sz="2800" dirty="0" err="1"/>
              <a:t>роботи</a:t>
            </a:r>
            <a:r>
              <a:rPr lang="ru-RU" sz="2800" dirty="0"/>
              <a:t>  </a:t>
            </a:r>
            <a:r>
              <a:rPr lang="ru-RU" sz="2800" dirty="0" err="1"/>
              <a:t>було</a:t>
            </a:r>
            <a:r>
              <a:rPr lang="ru-RU" sz="2800" dirty="0"/>
              <a:t> </a:t>
            </a:r>
            <a:r>
              <a:rPr lang="ru-RU" sz="2800" dirty="0" err="1"/>
              <a:t>дослідження</a:t>
            </a:r>
            <a:r>
              <a:rPr lang="ru-RU" sz="2800" dirty="0"/>
              <a:t> </a:t>
            </a:r>
            <a:r>
              <a:rPr lang="ru-RU" sz="2800" dirty="0" err="1"/>
              <a:t>дійсної</a:t>
            </a:r>
            <a:r>
              <a:rPr lang="ru-RU" sz="2800" dirty="0"/>
              <a:t> </a:t>
            </a:r>
            <a:r>
              <a:rPr lang="ru-RU" sz="2800" dirty="0" err="1"/>
              <a:t>роботи</a:t>
            </a:r>
            <a:r>
              <a:rPr lang="ru-RU" sz="2800" dirty="0"/>
              <a:t> </a:t>
            </a:r>
            <a:r>
              <a:rPr lang="ru-RU" sz="2800" dirty="0" err="1"/>
              <a:t>несучих</a:t>
            </a:r>
            <a:r>
              <a:rPr lang="ru-RU" sz="2800" dirty="0"/>
              <a:t> та </a:t>
            </a:r>
            <a:r>
              <a:rPr lang="ru-RU" sz="2800" dirty="0" err="1"/>
              <a:t>огороджувальних</a:t>
            </a:r>
            <a:r>
              <a:rPr lang="ru-RU" sz="2800" dirty="0"/>
              <a:t> </a:t>
            </a:r>
            <a:r>
              <a:rPr lang="ru-RU" sz="2800" dirty="0" err="1"/>
              <a:t>конструкцій</a:t>
            </a:r>
            <a:r>
              <a:rPr lang="ru-RU" sz="2800" dirty="0"/>
              <a:t> </a:t>
            </a:r>
            <a:r>
              <a:rPr lang="ru-RU" sz="2800" dirty="0" err="1"/>
              <a:t>будівлі</a:t>
            </a:r>
            <a:r>
              <a:rPr lang="ru-RU" sz="2800" dirty="0"/>
              <a:t> і </a:t>
            </a:r>
            <a:r>
              <a:rPr lang="ru-RU" sz="2800" dirty="0" err="1"/>
              <a:t>оцінка</a:t>
            </a:r>
            <a:r>
              <a:rPr lang="ru-RU" sz="2800" dirty="0"/>
              <a:t> </a:t>
            </a:r>
            <a:r>
              <a:rPr lang="ru-RU" sz="2800" dirty="0" err="1"/>
              <a:t>їх</a:t>
            </a:r>
            <a:r>
              <a:rPr lang="ru-RU" sz="2800" dirty="0"/>
              <a:t> </a:t>
            </a:r>
            <a:r>
              <a:rPr lang="ru-RU" sz="2800" dirty="0" err="1"/>
              <a:t>несучої</a:t>
            </a:r>
            <a:r>
              <a:rPr lang="ru-RU" sz="2800" dirty="0"/>
              <a:t> </a:t>
            </a:r>
            <a:r>
              <a:rPr lang="ru-RU" sz="2800" dirty="0" err="1"/>
              <a:t>спроможності</a:t>
            </a:r>
            <a:r>
              <a:rPr lang="ru-RU" sz="2800" dirty="0"/>
              <a:t> та </a:t>
            </a:r>
            <a:r>
              <a:rPr lang="ru-RU" sz="2800" dirty="0" err="1"/>
              <a:t>експлуатаційної</a:t>
            </a:r>
            <a:r>
              <a:rPr lang="ru-RU" sz="2800" dirty="0"/>
              <a:t> </a:t>
            </a:r>
            <a:r>
              <a:rPr lang="ru-RU" sz="2800" dirty="0" err="1"/>
              <a:t>придатності</a:t>
            </a:r>
            <a:r>
              <a:rPr lang="ru-RU" sz="2800" dirty="0"/>
              <a:t> з </a:t>
            </a:r>
            <a:r>
              <a:rPr lang="ru-RU" sz="2800" dirty="0" err="1"/>
              <a:t>урахуванням</a:t>
            </a:r>
            <a:r>
              <a:rPr lang="ru-RU" sz="2800" dirty="0"/>
              <a:t> </a:t>
            </a:r>
            <a:r>
              <a:rPr lang="ru-RU" sz="2800" dirty="0" err="1"/>
              <a:t>фактичної</a:t>
            </a:r>
            <a:r>
              <a:rPr lang="ru-RU" sz="2800" dirty="0"/>
              <a:t> </a:t>
            </a:r>
            <a:r>
              <a:rPr lang="ru-RU" sz="2800" dirty="0" err="1"/>
              <a:t>міцності</a:t>
            </a:r>
            <a:r>
              <a:rPr lang="ru-RU" sz="2800" dirty="0"/>
              <a:t> </a:t>
            </a:r>
            <a:r>
              <a:rPr lang="ru-RU" sz="2800" dirty="0" err="1"/>
              <a:t>матеріалів</a:t>
            </a:r>
            <a:r>
              <a:rPr lang="ru-RU" sz="2800" dirty="0"/>
              <a:t> і </a:t>
            </a:r>
            <a:r>
              <a:rPr lang="ru-RU" sz="2800" dirty="0" err="1"/>
              <a:t>розробка</a:t>
            </a:r>
            <a:r>
              <a:rPr lang="ru-RU" sz="2800" dirty="0"/>
              <a:t> на </a:t>
            </a:r>
            <a:r>
              <a:rPr lang="ru-RU" sz="2800" dirty="0" err="1"/>
              <a:t>цій</a:t>
            </a:r>
            <a:r>
              <a:rPr lang="ru-RU" sz="2800" dirty="0"/>
              <a:t> </a:t>
            </a:r>
            <a:r>
              <a:rPr lang="ru-RU" sz="2800" dirty="0" err="1"/>
              <a:t>основі</a:t>
            </a:r>
            <a:r>
              <a:rPr lang="ru-RU" sz="2800" dirty="0"/>
              <a:t> </a:t>
            </a:r>
            <a:r>
              <a:rPr lang="ru-RU" sz="2800" dirty="0" err="1"/>
              <a:t>рекомендацій</a:t>
            </a:r>
            <a:r>
              <a:rPr lang="ru-RU" sz="2800" dirty="0"/>
              <a:t> </a:t>
            </a:r>
            <a:r>
              <a:rPr lang="ru-RU" sz="2800" dirty="0" err="1"/>
              <a:t>щодо</a:t>
            </a:r>
            <a:r>
              <a:rPr lang="ru-RU" sz="2800" dirty="0"/>
              <a:t> </a:t>
            </a:r>
            <a:r>
              <a:rPr lang="ru-RU" sz="2800" dirty="0" err="1"/>
              <a:t>подальшої</a:t>
            </a:r>
            <a:r>
              <a:rPr lang="ru-RU" sz="2800" dirty="0"/>
              <a:t> </a:t>
            </a:r>
            <a:r>
              <a:rPr lang="ru-RU" sz="2800" dirty="0" err="1"/>
              <a:t>експлуатації</a:t>
            </a:r>
            <a:r>
              <a:rPr lang="ru-RU" sz="2800" dirty="0"/>
              <a:t> </a:t>
            </a:r>
            <a:r>
              <a:rPr lang="ru-RU" sz="2800" dirty="0" err="1"/>
              <a:t>об’єкта</a:t>
            </a:r>
            <a:endParaRPr lang="ru-RU" sz="28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74D984-2FB9-4EFF-8299-BA00F1B4244F}"/>
              </a:ext>
            </a:extLst>
          </p:cNvPr>
          <p:cNvSpPr txBox="1"/>
          <p:nvPr/>
        </p:nvSpPr>
        <p:spPr>
          <a:xfrm>
            <a:off x="613118" y="11028658"/>
            <a:ext cx="11954565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 err="1"/>
              <a:t>Вихідні</a:t>
            </a:r>
            <a:r>
              <a:rPr lang="ru-RU" sz="2800" dirty="0"/>
              <a:t> </a:t>
            </a:r>
            <a:r>
              <a:rPr lang="ru-RU" sz="2800" dirty="0" err="1"/>
              <a:t>дані</a:t>
            </a:r>
            <a:r>
              <a:rPr lang="ru-RU" sz="2800" dirty="0"/>
              <a:t>:</a:t>
            </a:r>
          </a:p>
          <a:p>
            <a:r>
              <a:rPr lang="ru-RU" sz="2800" dirty="0"/>
              <a:t>-	</a:t>
            </a:r>
            <a:r>
              <a:rPr lang="ru-RU" sz="2800" dirty="0" err="1"/>
              <a:t>загальна</a:t>
            </a:r>
            <a:r>
              <a:rPr lang="ru-RU" sz="2800" dirty="0"/>
              <a:t> </a:t>
            </a:r>
            <a:r>
              <a:rPr lang="ru-RU" sz="2800" dirty="0" err="1"/>
              <a:t>торгівельна</a:t>
            </a:r>
            <a:r>
              <a:rPr lang="ru-RU" sz="2800" dirty="0"/>
              <a:t> </a:t>
            </a:r>
            <a:r>
              <a:rPr lang="ru-RU" sz="2800" dirty="0" err="1"/>
              <a:t>площа</a:t>
            </a:r>
            <a:r>
              <a:rPr lang="ru-RU" sz="2800" dirty="0"/>
              <a:t> – 67000 м2 </a:t>
            </a:r>
            <a:r>
              <a:rPr lang="ru-RU" sz="2800" dirty="0" err="1"/>
              <a:t>відповідно</a:t>
            </a:r>
            <a:r>
              <a:rPr lang="ru-RU" sz="2800" dirty="0"/>
              <a:t> до </a:t>
            </a:r>
            <a:r>
              <a:rPr lang="ru-RU" sz="2800" dirty="0" err="1"/>
              <a:t>Робочого</a:t>
            </a:r>
            <a:r>
              <a:rPr lang="ru-RU" sz="2800" dirty="0"/>
              <a:t> </a:t>
            </a:r>
            <a:r>
              <a:rPr lang="ru-RU" sz="2800" dirty="0" err="1"/>
              <a:t>проєкту</a:t>
            </a:r>
            <a:r>
              <a:rPr lang="ru-RU" sz="2800" dirty="0"/>
              <a:t> «Торгово-</a:t>
            </a:r>
            <a:r>
              <a:rPr lang="ru-RU" sz="2800" dirty="0" err="1"/>
              <a:t>выставочно</a:t>
            </a:r>
            <a:r>
              <a:rPr lang="ru-RU" sz="2800" dirty="0"/>
              <a:t>-офисный  комплекс на землях </a:t>
            </a:r>
            <a:r>
              <a:rPr lang="ru-RU" sz="2800" dirty="0" err="1"/>
              <a:t>Фонтанского</a:t>
            </a:r>
            <a:r>
              <a:rPr lang="ru-RU" sz="2800" dirty="0"/>
              <a:t> сельского совета, Коминтерновского района Одесской области»</a:t>
            </a:r>
          </a:p>
          <a:p>
            <a:r>
              <a:rPr lang="ru-RU" sz="2800" dirty="0"/>
              <a:t>-	</a:t>
            </a:r>
            <a:r>
              <a:rPr lang="ru-RU" sz="2800" dirty="0" err="1"/>
              <a:t>кількість</a:t>
            </a:r>
            <a:r>
              <a:rPr lang="ru-RU" sz="2800" dirty="0"/>
              <a:t> персоналу ТРЦ – 2600 </a:t>
            </a:r>
            <a:r>
              <a:rPr lang="ru-RU" sz="2800" dirty="0" err="1"/>
              <a:t>осіб</a:t>
            </a:r>
            <a:r>
              <a:rPr lang="ru-RU" sz="2800" dirty="0"/>
              <a:t> </a:t>
            </a:r>
            <a:r>
              <a:rPr lang="ru-RU" sz="2800" dirty="0" err="1"/>
              <a:t>відповідно</a:t>
            </a:r>
            <a:r>
              <a:rPr lang="ru-RU" sz="2800" dirty="0"/>
              <a:t> до штатного </a:t>
            </a:r>
            <a:r>
              <a:rPr lang="ru-RU" sz="2800" dirty="0" err="1"/>
              <a:t>розкладу</a:t>
            </a:r>
            <a:endParaRPr lang="ru-RU" sz="2800" dirty="0"/>
          </a:p>
          <a:p>
            <a:r>
              <a:rPr lang="ru-RU" sz="2800" dirty="0"/>
              <a:t>-	</a:t>
            </a:r>
            <a:r>
              <a:rPr lang="ru-RU" sz="2800" dirty="0" err="1"/>
              <a:t>кошторисна</a:t>
            </a:r>
            <a:r>
              <a:rPr lang="ru-RU" sz="2800" dirty="0"/>
              <a:t> </a:t>
            </a:r>
            <a:r>
              <a:rPr lang="ru-RU" sz="2800" dirty="0" err="1"/>
              <a:t>вартість</a:t>
            </a:r>
            <a:r>
              <a:rPr lang="ru-RU" sz="2800" dirty="0"/>
              <a:t> </a:t>
            </a:r>
            <a:r>
              <a:rPr lang="ru-RU" sz="2800" dirty="0" err="1"/>
              <a:t>відновлення</a:t>
            </a:r>
            <a:r>
              <a:rPr lang="ru-RU" sz="2800" dirty="0"/>
              <a:t> ТРЦ – 331 млн. </a:t>
            </a:r>
            <a:r>
              <a:rPr lang="ru-RU" sz="2800" dirty="0" err="1"/>
              <a:t>грн</a:t>
            </a:r>
            <a:endParaRPr lang="ru-RU" sz="2800" dirty="0"/>
          </a:p>
          <a:p>
            <a:r>
              <a:rPr lang="ru-RU" sz="2800" dirty="0"/>
              <a:t>-	</a:t>
            </a:r>
            <a:r>
              <a:rPr lang="ru-RU" sz="2800" dirty="0" err="1"/>
              <a:t>залишкова</a:t>
            </a:r>
            <a:r>
              <a:rPr lang="ru-RU" sz="2800" dirty="0"/>
              <a:t> </a:t>
            </a:r>
            <a:r>
              <a:rPr lang="ru-RU" sz="2800" dirty="0" err="1"/>
              <a:t>балансова</a:t>
            </a:r>
            <a:r>
              <a:rPr lang="ru-RU" sz="2800" dirty="0"/>
              <a:t> </a:t>
            </a:r>
            <a:r>
              <a:rPr lang="ru-RU" sz="2800" dirty="0" err="1"/>
              <a:t>вартість</a:t>
            </a:r>
            <a:r>
              <a:rPr lang="ru-RU" sz="2800" dirty="0"/>
              <a:t> ТРЦ – 342 700 850  </a:t>
            </a:r>
            <a:r>
              <a:rPr lang="ru-RU" sz="2800" dirty="0" err="1"/>
              <a:t>грн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4223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9FBFFC2-5B1F-4552-80CA-BD62D7B79872}"/>
              </a:ext>
            </a:extLst>
          </p:cNvPr>
          <p:cNvSpPr txBox="1"/>
          <p:nvPr/>
        </p:nvSpPr>
        <p:spPr>
          <a:xfrm>
            <a:off x="8104176" y="48719"/>
            <a:ext cx="71915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aseline="-25000" dirty="0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4000" baseline="-25000" dirty="0" err="1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ехнічне</a:t>
            </a:r>
            <a:r>
              <a:rPr lang="ru-RU" sz="4000" baseline="-25000" dirty="0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baseline="-25000" dirty="0" err="1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обстеження</a:t>
            </a:r>
            <a:r>
              <a:rPr lang="ru-RU" sz="4000" baseline="-25000" dirty="0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baseline="-25000" dirty="0" err="1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будівлі</a:t>
            </a:r>
            <a:endParaRPr lang="uk-UA" sz="4000" baseline="-25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BE18478C-E38B-4D7E-8A9A-255D39D57E82}"/>
              </a:ext>
            </a:extLst>
          </p:cNvPr>
          <p:cNvSpPr txBox="1">
            <a:spLocks/>
          </p:cNvSpPr>
          <p:nvPr/>
        </p:nvSpPr>
        <p:spPr>
          <a:xfrm>
            <a:off x="0" y="10619"/>
            <a:ext cx="1126601" cy="741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51194" tIns="75597" rIns="151194" bIns="75597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2CC3C5F-2767-4209-97A1-191F0BB4D426}" type="slidenum">
              <a:rPr lang="ru-RU" sz="529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 algn="ctr"/>
              <a:t>8</a:t>
            </a:fld>
            <a:endParaRPr lang="ru-RU" sz="529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89C1B6-4A8C-43F1-B7AA-4471829C3B7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04882" y="1297859"/>
            <a:ext cx="9833031" cy="135980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0E6041F-1B68-47F5-8EB8-2C3D6A35C468}"/>
              </a:ext>
            </a:extLst>
          </p:cNvPr>
          <p:cNvSpPr txBox="1"/>
          <p:nvPr/>
        </p:nvSpPr>
        <p:spPr>
          <a:xfrm>
            <a:off x="1126601" y="663030"/>
            <a:ext cx="77177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 err="1"/>
              <a:t>Міцність</a:t>
            </a:r>
            <a:r>
              <a:rPr lang="ru-RU" sz="2800" dirty="0"/>
              <a:t> бетону </a:t>
            </a:r>
            <a:r>
              <a:rPr lang="ru-RU" sz="2800" dirty="0" err="1"/>
              <a:t>залізобетонних</a:t>
            </a:r>
            <a:r>
              <a:rPr lang="ru-RU" sz="2800" dirty="0"/>
              <a:t> колон 1го ярусу</a:t>
            </a:r>
            <a:endParaRPr lang="uk-UA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3CF5E8-46AD-49FC-AA0F-755AE4266E5F}"/>
              </a:ext>
            </a:extLst>
          </p:cNvPr>
          <p:cNvSpPr txBox="1"/>
          <p:nvPr/>
        </p:nvSpPr>
        <p:spPr>
          <a:xfrm>
            <a:off x="10354421" y="752029"/>
            <a:ext cx="10724322" cy="529375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258763"/>
            <a:r>
              <a:rPr lang="uk-UA" sz="2600" dirty="0">
                <a:solidFill>
                  <a:schemeClr val="accent1">
                    <a:lumMod val="75000"/>
                  </a:schemeClr>
                </a:solidFill>
              </a:rPr>
              <a:t>Інженерні випробування по визначенню міцності бетону на стиск в конструкціях виконувалось двома методами неруйнівного контролю та вибурюванням зразків - кернів безпосередньо з конструкцій на об'єкті:</a:t>
            </a:r>
          </a:p>
          <a:p>
            <a:pPr marL="457200" indent="-457200">
              <a:buFontTx/>
              <a:buChar char="-"/>
            </a:pPr>
            <a:r>
              <a:rPr lang="uk-UA" sz="2600" dirty="0">
                <a:solidFill>
                  <a:schemeClr val="accent1">
                    <a:lumMod val="75000"/>
                  </a:schemeClr>
                </a:solidFill>
              </a:rPr>
              <a:t>Ультразвуковим методом, способами наскрізного та поверхневого </a:t>
            </a:r>
            <a:r>
              <a:rPr lang="uk-UA" sz="2600" dirty="0" err="1">
                <a:solidFill>
                  <a:schemeClr val="accent1">
                    <a:lumMod val="75000"/>
                  </a:schemeClr>
                </a:solidFill>
              </a:rPr>
              <a:t>прозвучування</a:t>
            </a:r>
            <a:r>
              <a:rPr lang="uk-UA" sz="2600" dirty="0">
                <a:solidFill>
                  <a:schemeClr val="accent1">
                    <a:lumMod val="75000"/>
                  </a:schemeClr>
                </a:solidFill>
              </a:rPr>
              <a:t>, по окремим ділянкам конструкцій, згідно вимог ДСТУ Б В.2.7-226:2009 «Бетони. Ультразвуковий метод  визначення міцності».</a:t>
            </a:r>
          </a:p>
          <a:p>
            <a:pPr marL="457200" indent="-457200">
              <a:buFontTx/>
              <a:buChar char="-"/>
            </a:pPr>
            <a:r>
              <a:rPr lang="uk-UA" sz="2600" dirty="0">
                <a:solidFill>
                  <a:schemeClr val="accent1">
                    <a:lumMod val="75000"/>
                  </a:schemeClr>
                </a:solidFill>
              </a:rPr>
              <a:t>Механічним методом відриву зі сколюванням згідно вимог ДСТУ Б В.2.7-220:2009 «Бетони. Бетони. Визначення міцності механічними методами неруйнівного контролю».</a:t>
            </a:r>
          </a:p>
          <a:p>
            <a:pPr marL="457200" indent="-457200">
              <a:buFontTx/>
              <a:buChar char="-"/>
            </a:pPr>
            <a:r>
              <a:rPr lang="uk-UA" sz="2600" dirty="0">
                <a:solidFill>
                  <a:schemeClr val="accent1">
                    <a:lumMod val="75000"/>
                  </a:schemeClr>
                </a:solidFill>
              </a:rPr>
              <a:t>Методом визначення міцності за зразками, відібраними з конструкцій, згідно вимог ДСТУ Б В.2.7-223:2009 «Бетони. Методи визначення міцності за зразками, відібраними з конструкцій».</a:t>
            </a:r>
          </a:p>
          <a:p>
            <a:pPr marL="457200" indent="-457200">
              <a:buFontTx/>
              <a:buChar char="-"/>
            </a:pPr>
            <a:endParaRPr lang="uk-UA" sz="2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" name="Рисунок 13" descr="20230816_160642">
            <a:extLst>
              <a:ext uri="{FF2B5EF4-FFF2-40B4-BE49-F238E27FC236}">
                <a16:creationId xmlns:a16="http://schemas.microsoft.com/office/drawing/2014/main" id="{E77C79E3-7AC5-471B-9C56-921B91598D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936" y="7626255"/>
            <a:ext cx="4558976" cy="3425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20230816_160721">
            <a:extLst>
              <a:ext uri="{FF2B5EF4-FFF2-40B4-BE49-F238E27FC236}">
                <a16:creationId xmlns:a16="http://schemas.microsoft.com/office/drawing/2014/main" id="{1EFBE177-44CC-4617-B12B-F5316D8A584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07" y="11163126"/>
            <a:ext cx="4678205" cy="35148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20230816_160830">
            <a:extLst>
              <a:ext uri="{FF2B5EF4-FFF2-40B4-BE49-F238E27FC236}">
                <a16:creationId xmlns:a16="http://schemas.microsoft.com/office/drawing/2014/main" id="{C07BF59D-1898-4FC2-ACB6-7C18EB055125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5713" y="5956792"/>
            <a:ext cx="7499487" cy="5447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B066544E-DC35-4FAE-B18E-B81B6E8D3C9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0992976" y="11451157"/>
            <a:ext cx="4571702" cy="342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20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9FBFFC2-5B1F-4552-80CA-BD62D7B79872}"/>
              </a:ext>
            </a:extLst>
          </p:cNvPr>
          <p:cNvSpPr txBox="1"/>
          <p:nvPr/>
        </p:nvSpPr>
        <p:spPr>
          <a:xfrm>
            <a:off x="8104176" y="48719"/>
            <a:ext cx="71915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aseline="-25000" dirty="0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4000" baseline="-25000" dirty="0" err="1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ехнічне</a:t>
            </a:r>
            <a:r>
              <a:rPr lang="ru-RU" sz="4000" baseline="-25000" dirty="0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baseline="-25000" dirty="0" err="1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обстеження</a:t>
            </a:r>
            <a:r>
              <a:rPr lang="ru-RU" sz="4000" baseline="-25000" dirty="0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baseline="-25000" dirty="0" err="1">
                <a:solidFill>
                  <a:srgbClr val="281D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будівлі</a:t>
            </a:r>
            <a:endParaRPr lang="uk-UA" sz="4000" baseline="-25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BE18478C-E38B-4D7E-8A9A-255D39D57E82}"/>
              </a:ext>
            </a:extLst>
          </p:cNvPr>
          <p:cNvSpPr txBox="1">
            <a:spLocks/>
          </p:cNvSpPr>
          <p:nvPr/>
        </p:nvSpPr>
        <p:spPr>
          <a:xfrm>
            <a:off x="0" y="10619"/>
            <a:ext cx="1126601" cy="741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51194" tIns="75597" rIns="151194" bIns="75597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42CC3C5F-2767-4209-97A1-191F0BB4D426}" type="slidenum">
              <a:rPr lang="ru-RU" sz="529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 algn="ctr"/>
              <a:t>9</a:t>
            </a:fld>
            <a:endParaRPr lang="ru-RU" sz="529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Рисунок 7" descr="20230720_104441_новый размер">
            <a:extLst>
              <a:ext uri="{FF2B5EF4-FFF2-40B4-BE49-F238E27FC236}">
                <a16:creationId xmlns:a16="http://schemas.microsoft.com/office/drawing/2014/main" id="{2222D2F6-A8FD-403A-9109-1A3909A3957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22" y="725924"/>
            <a:ext cx="3752684" cy="523985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20230721_134418">
            <a:extLst>
              <a:ext uri="{FF2B5EF4-FFF2-40B4-BE49-F238E27FC236}">
                <a16:creationId xmlns:a16="http://schemas.microsoft.com/office/drawing/2014/main" id="{17156A67-AE7C-44BC-A0AF-66373146D08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429" y="725924"/>
            <a:ext cx="3752684" cy="523985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F2AA3AB-F7AB-47DE-9A36-91F437362604}"/>
              </a:ext>
            </a:extLst>
          </p:cNvPr>
          <p:cNvSpPr txBox="1"/>
          <p:nvPr/>
        </p:nvSpPr>
        <p:spPr>
          <a:xfrm>
            <a:off x="5225387" y="5965778"/>
            <a:ext cx="501494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Т4-ділянки сколу </a:t>
            </a:r>
            <a:r>
              <a:rPr lang="ru-RU" sz="2400" dirty="0" err="1"/>
              <a:t>захисного</a:t>
            </a:r>
            <a:r>
              <a:rPr lang="ru-RU" sz="2400" dirty="0"/>
              <a:t> шару бетону по ребрам колон на </a:t>
            </a:r>
            <a:r>
              <a:rPr lang="ru-RU" sz="2400" dirty="0" err="1"/>
              <a:t>глибину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10мм до 200мм. Дефект характерен для 80% колон</a:t>
            </a:r>
            <a:endParaRPr lang="uk-UA" sz="2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C85783-17A8-4664-BFB5-796369975BB6}"/>
              </a:ext>
            </a:extLst>
          </p:cNvPr>
          <p:cNvSpPr txBox="1"/>
          <p:nvPr/>
        </p:nvSpPr>
        <p:spPr>
          <a:xfrm>
            <a:off x="596154" y="5965778"/>
            <a:ext cx="442614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Т1 - </a:t>
            </a:r>
            <a:r>
              <a:rPr lang="ru-RU" sz="2400" dirty="0" err="1"/>
              <a:t>закопченість</a:t>
            </a:r>
            <a:r>
              <a:rPr lang="ru-RU" sz="2400" dirty="0"/>
              <a:t> </a:t>
            </a:r>
            <a:r>
              <a:rPr lang="ru-RU" sz="2400" dirty="0" err="1"/>
              <a:t>поверхні</a:t>
            </a:r>
            <a:r>
              <a:rPr lang="ru-RU" sz="2400" dirty="0"/>
              <a:t> бетону по </a:t>
            </a:r>
            <a:r>
              <a:rPr lang="ru-RU" sz="2400" dirty="0" err="1"/>
              <a:t>грані</a:t>
            </a:r>
            <a:r>
              <a:rPr lang="ru-RU" sz="2400" dirty="0"/>
              <a:t> колон. </a:t>
            </a:r>
            <a:r>
              <a:rPr lang="ru-RU" sz="2400" dirty="0" err="1"/>
              <a:t>Сліди</a:t>
            </a:r>
            <a:r>
              <a:rPr lang="ru-RU" sz="2400" dirty="0"/>
              <a:t> </a:t>
            </a:r>
            <a:r>
              <a:rPr lang="ru-RU" sz="2400" dirty="0" err="1"/>
              <a:t>копоті</a:t>
            </a:r>
            <a:r>
              <a:rPr lang="ru-RU" sz="2400" dirty="0"/>
              <a:t> </a:t>
            </a:r>
            <a:r>
              <a:rPr lang="ru-RU" sz="2400" dirty="0" err="1"/>
              <a:t>покривають</a:t>
            </a:r>
            <a:r>
              <a:rPr lang="ru-RU" sz="2400" dirty="0"/>
              <a:t> </a:t>
            </a:r>
            <a:r>
              <a:rPr lang="ru-RU" sz="2400" dirty="0" err="1"/>
              <a:t>більш</a:t>
            </a:r>
            <a:r>
              <a:rPr lang="ru-RU" sz="2400" dirty="0"/>
              <a:t> </a:t>
            </a:r>
            <a:r>
              <a:rPr lang="ru-RU" sz="2400" dirty="0" err="1"/>
              <a:t>ніж</a:t>
            </a:r>
            <a:r>
              <a:rPr lang="ru-RU" sz="2400" dirty="0"/>
              <a:t> 60% </a:t>
            </a:r>
            <a:r>
              <a:rPr lang="ru-RU" sz="2400" dirty="0" err="1"/>
              <a:t>поверхні</a:t>
            </a:r>
            <a:r>
              <a:rPr lang="ru-RU" sz="2400" dirty="0"/>
              <a:t> </a:t>
            </a:r>
            <a:r>
              <a:rPr lang="ru-RU" sz="2400" dirty="0" err="1"/>
              <a:t>грані</a:t>
            </a:r>
            <a:r>
              <a:rPr lang="ru-RU" sz="2400" dirty="0"/>
              <a:t> колони</a:t>
            </a:r>
            <a:endParaRPr lang="uk-UA" sz="2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6033FC0-4F91-4624-A857-B357E1D12C60}"/>
              </a:ext>
            </a:extLst>
          </p:cNvPr>
          <p:cNvSpPr txBox="1"/>
          <p:nvPr/>
        </p:nvSpPr>
        <p:spPr>
          <a:xfrm>
            <a:off x="436780" y="13123343"/>
            <a:ext cx="466377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/>
              <a:t>Т8 – колона в осях Э/12 </a:t>
            </a:r>
            <a:r>
              <a:rPr lang="ru-RU" sz="2000" dirty="0" err="1"/>
              <a:t>зруйнована</a:t>
            </a:r>
            <a:r>
              <a:rPr lang="ru-RU" sz="2000" dirty="0"/>
              <a:t> </a:t>
            </a:r>
            <a:r>
              <a:rPr lang="ru-RU" sz="2000" dirty="0" err="1"/>
              <a:t>внаслідок</a:t>
            </a:r>
            <a:r>
              <a:rPr lang="ru-RU" sz="2000" dirty="0"/>
              <a:t> прямого </a:t>
            </a:r>
            <a:r>
              <a:rPr lang="ru-RU" sz="2000" dirty="0" err="1"/>
              <a:t>втручання</a:t>
            </a:r>
            <a:r>
              <a:rPr lang="ru-RU" sz="2000" dirty="0"/>
              <a:t> </a:t>
            </a:r>
            <a:r>
              <a:rPr lang="ru-RU" sz="2000" dirty="0" err="1"/>
              <a:t>засобів</a:t>
            </a:r>
            <a:r>
              <a:rPr lang="ru-RU" sz="2000" dirty="0"/>
              <a:t> </a:t>
            </a:r>
            <a:r>
              <a:rPr lang="ru-RU" sz="2000" dirty="0" err="1"/>
              <a:t>ураження</a:t>
            </a:r>
            <a:r>
              <a:rPr lang="ru-RU" sz="2000" dirty="0"/>
              <a:t>. </a:t>
            </a:r>
            <a:r>
              <a:rPr lang="ru-RU" sz="2000" dirty="0" err="1"/>
              <a:t>Зруйнован</a:t>
            </a:r>
            <a:r>
              <a:rPr lang="ru-RU" sz="2000" dirty="0"/>
              <a:t> оголовок та </a:t>
            </a:r>
            <a:r>
              <a:rPr lang="ru-RU" sz="2000" dirty="0" err="1"/>
              <a:t>металеві</a:t>
            </a:r>
            <a:r>
              <a:rPr lang="ru-RU" sz="2000" dirty="0"/>
              <a:t> </a:t>
            </a:r>
            <a:r>
              <a:rPr lang="ru-RU" sz="2000" dirty="0" err="1"/>
              <a:t>опорні</a:t>
            </a:r>
            <a:r>
              <a:rPr lang="ru-RU" sz="2000" dirty="0"/>
              <a:t> </a:t>
            </a:r>
            <a:r>
              <a:rPr lang="ru-RU" sz="2000" dirty="0" err="1"/>
              <a:t>стійки</a:t>
            </a:r>
            <a:r>
              <a:rPr lang="ru-RU" sz="2000" dirty="0"/>
              <a:t> </a:t>
            </a:r>
            <a:r>
              <a:rPr lang="ru-RU" sz="2000" dirty="0" err="1"/>
              <a:t>під</a:t>
            </a:r>
            <a:r>
              <a:rPr lang="ru-RU" sz="2000" dirty="0"/>
              <a:t> ферми. Арматура перебита. </a:t>
            </a:r>
            <a:r>
              <a:rPr lang="ru-RU" sz="2000" dirty="0" err="1"/>
              <a:t>захисний</a:t>
            </a:r>
            <a:r>
              <a:rPr lang="ru-RU" sz="2000" dirty="0"/>
              <a:t> шар бетону </a:t>
            </a:r>
            <a:r>
              <a:rPr lang="ru-RU" sz="2000" dirty="0" err="1"/>
              <a:t>відсутній</a:t>
            </a:r>
            <a:r>
              <a:rPr lang="ru-RU" sz="2000" dirty="0"/>
              <a:t> на 2м</a:t>
            </a:r>
            <a:endParaRPr lang="uk-UA" sz="2000" dirty="0"/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3F9BA194-A847-4E47-96DF-87EF98BE7E0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0691812" y="1132810"/>
            <a:ext cx="10095659" cy="13716545"/>
          </a:xfrm>
          <a:prstGeom prst="rect">
            <a:avLst/>
          </a:prstGeom>
        </p:spPr>
      </p:pic>
      <p:pic>
        <p:nvPicPr>
          <p:cNvPr id="23" name="Рисунок 22" descr="20230803_190136">
            <a:extLst>
              <a:ext uri="{FF2B5EF4-FFF2-40B4-BE49-F238E27FC236}">
                <a16:creationId xmlns:a16="http://schemas.microsoft.com/office/drawing/2014/main" id="{B270228B-5148-45D3-BBC7-E378D12F70F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176" y="7719624"/>
            <a:ext cx="4030862" cy="5403719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09CFAE8-89EC-43CD-9E46-9CF82547221E}"/>
              </a:ext>
            </a:extLst>
          </p:cNvPr>
          <p:cNvSpPr txBox="1"/>
          <p:nvPr/>
        </p:nvSpPr>
        <p:spPr>
          <a:xfrm>
            <a:off x="4898409" y="13338699"/>
            <a:ext cx="501494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Т9 – </a:t>
            </a:r>
            <a:r>
              <a:rPr lang="ru-RU" sz="2400" dirty="0" err="1"/>
              <a:t>металеві</a:t>
            </a:r>
            <a:r>
              <a:rPr lang="ru-RU" sz="2400" dirty="0"/>
              <a:t> </a:t>
            </a:r>
            <a:r>
              <a:rPr lang="ru-RU" sz="2400" dirty="0" err="1"/>
              <a:t>закладні</a:t>
            </a:r>
            <a:r>
              <a:rPr lang="ru-RU" sz="2400" dirty="0"/>
              <a:t> </a:t>
            </a:r>
            <a:r>
              <a:rPr lang="ru-RU" sz="2400" dirty="0" err="1"/>
              <a:t>деталі</a:t>
            </a:r>
            <a:r>
              <a:rPr lang="ru-RU" sz="2400" dirty="0"/>
              <a:t> </a:t>
            </a:r>
            <a:r>
              <a:rPr lang="ru-RU" sz="2400" dirty="0" err="1"/>
              <a:t>оголовків</a:t>
            </a:r>
            <a:r>
              <a:rPr lang="ru-RU" sz="2400" dirty="0"/>
              <a:t> колон </a:t>
            </a:r>
            <a:r>
              <a:rPr lang="ru-RU" sz="2400" dirty="0" err="1"/>
              <a:t>деформовані</a:t>
            </a:r>
            <a:r>
              <a:rPr lang="ru-RU" sz="2400" dirty="0"/>
              <a:t>. Перекос зазору </a:t>
            </a:r>
            <a:r>
              <a:rPr lang="ru-RU" sz="2400" dirty="0" err="1"/>
              <a:t>між</a:t>
            </a:r>
            <a:r>
              <a:rPr lang="ru-RU" sz="2400" dirty="0"/>
              <a:t> бетоном і закладною </a:t>
            </a:r>
            <a:r>
              <a:rPr lang="ru-RU" sz="2400" dirty="0" err="1"/>
              <a:t>складає</a:t>
            </a:r>
            <a:r>
              <a:rPr lang="ru-RU" sz="2400" dirty="0"/>
              <a:t> до 45мм</a:t>
            </a:r>
            <a:endParaRPr lang="uk-UA" sz="2400" dirty="0"/>
          </a:p>
        </p:txBody>
      </p:sp>
      <p:pic>
        <p:nvPicPr>
          <p:cNvPr id="28" name="Рисунок 27" descr="20230428_112220">
            <a:extLst>
              <a:ext uri="{FF2B5EF4-FFF2-40B4-BE49-F238E27FC236}">
                <a16:creationId xmlns:a16="http://schemas.microsoft.com/office/drawing/2014/main" id="{6CE93102-A1A3-49DD-B3F3-E7D52EBE5E16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16" y="7763787"/>
            <a:ext cx="3891347" cy="5186008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3B92D45-7A10-42FC-A079-BEFD7E751576}"/>
              </a:ext>
            </a:extLst>
          </p:cNvPr>
          <p:cNvSpPr txBox="1"/>
          <p:nvPr/>
        </p:nvSpPr>
        <p:spPr>
          <a:xfrm>
            <a:off x="13114683" y="551421"/>
            <a:ext cx="78767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Схема </a:t>
            </a:r>
            <a:r>
              <a:rPr lang="ru-RU" sz="2800" dirty="0" err="1"/>
              <a:t>дефектів</a:t>
            </a:r>
            <a:r>
              <a:rPr lang="ru-RU" sz="2800" dirty="0"/>
              <a:t> та </a:t>
            </a:r>
            <a:r>
              <a:rPr lang="ru-RU" sz="2800" dirty="0" err="1"/>
              <a:t>пошкоджень</a:t>
            </a:r>
            <a:r>
              <a:rPr lang="ru-RU" sz="2800" dirty="0"/>
              <a:t> колон 1-го ярусу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78569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728</TotalTime>
  <Words>1217</Words>
  <Application>Microsoft Office PowerPoint</Application>
  <PresentationFormat>Произвольный</PresentationFormat>
  <Paragraphs>101</Paragraphs>
  <Slides>22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ISOCPEUR</vt:lpstr>
      <vt:lpstr>Тема Office</vt:lpstr>
      <vt:lpstr>Acrobat Document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Vadim_PC</dc:creator>
  <cp:lastModifiedBy>Вадим Наливкін</cp:lastModifiedBy>
  <cp:revision>32</cp:revision>
  <dcterms:created xsi:type="dcterms:W3CDTF">2024-12-06T21:04:02Z</dcterms:created>
  <dcterms:modified xsi:type="dcterms:W3CDTF">2024-12-09T10:22:14Z</dcterms:modified>
</cp:coreProperties>
</file>