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20104100" cy="14204950"/>
  <p:notesSz cx="20104100" cy="142049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DAB"/>
    <a:srgbClr val="F9A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48" y="1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03534"/>
            <a:ext cx="17088486" cy="2983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54772"/>
            <a:ext cx="14072870" cy="3551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102413" y="3372"/>
            <a:ext cx="0" cy="14197965"/>
          </a:xfrm>
          <a:custGeom>
            <a:avLst/>
            <a:gdLst/>
            <a:ahLst/>
            <a:cxnLst/>
            <a:rect l="l" t="t" r="r" b="b"/>
            <a:pathLst>
              <a:path h="14197965">
                <a:moveTo>
                  <a:pt x="0" y="0"/>
                </a:moveTo>
                <a:lnTo>
                  <a:pt x="0" y="14197677"/>
                </a:lnTo>
              </a:path>
            </a:pathLst>
          </a:custGeom>
          <a:ln w="60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77641" y="13126358"/>
            <a:ext cx="0" cy="955675"/>
          </a:xfrm>
          <a:custGeom>
            <a:avLst/>
            <a:gdLst/>
            <a:ahLst/>
            <a:cxnLst/>
            <a:rect l="l" t="t" r="r" b="b"/>
            <a:pathLst>
              <a:path h="955675">
                <a:moveTo>
                  <a:pt x="0" y="955282"/>
                </a:moveTo>
                <a:lnTo>
                  <a:pt x="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267138"/>
            <a:ext cx="8745284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267138"/>
            <a:ext cx="8745284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9025" y="441210"/>
            <a:ext cx="12860019" cy="960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67138"/>
            <a:ext cx="18093690" cy="9375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049427" y="14080551"/>
            <a:ext cx="495300" cy="127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1">
                <a:solidFill>
                  <a:schemeClr val="tx1"/>
                </a:solidFill>
                <a:latin typeface="ISOCPEUR"/>
                <a:cs typeface="ISOCPEUR"/>
              </a:defRPr>
            </a:lvl1pPr>
          </a:lstStyle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210604"/>
            <a:ext cx="4623943" cy="710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210604"/>
            <a:ext cx="4623943" cy="7102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9735" y="13583501"/>
            <a:ext cx="116839" cy="43053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790"/>
              </a:lnSpc>
            </a:pPr>
            <a:r>
              <a:rPr sz="700" i="1" dirty="0">
                <a:latin typeface="ISOCPEUR"/>
                <a:cs typeface="ISOCPEUR"/>
              </a:rPr>
              <a:t>Інв.</a:t>
            </a:r>
            <a:r>
              <a:rPr sz="700" i="1" spc="-114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N°</a:t>
            </a:r>
            <a:r>
              <a:rPr sz="700" i="1" spc="-110" dirty="0">
                <a:latin typeface="ISOCPEUR"/>
                <a:cs typeface="ISOCPEUR"/>
              </a:rPr>
              <a:t> </a:t>
            </a:r>
            <a:r>
              <a:rPr sz="700" i="1" spc="-25" dirty="0">
                <a:latin typeface="ISOCPEUR"/>
                <a:cs typeface="ISOCPEUR"/>
              </a:rPr>
              <a:t>ор.</a:t>
            </a:r>
            <a:endParaRPr sz="700">
              <a:latin typeface="ISOCPEUR"/>
              <a:cs typeface="ISOCPEUR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3175" y="197"/>
            <a:ext cx="20109180" cy="14204315"/>
            <a:chOff x="-3175" y="197"/>
            <a:chExt cx="20109180" cy="14204315"/>
          </a:xfrm>
        </p:grpSpPr>
        <p:sp>
          <p:nvSpPr>
            <p:cNvPr id="4" name="object 4"/>
            <p:cNvSpPr/>
            <p:nvPr/>
          </p:nvSpPr>
          <p:spPr>
            <a:xfrm>
              <a:off x="0" y="3372"/>
              <a:ext cx="0" cy="14197965"/>
            </a:xfrm>
            <a:custGeom>
              <a:avLst/>
              <a:gdLst/>
              <a:ahLst/>
              <a:cxnLst/>
              <a:rect l="l" t="t" r="r" b="b"/>
              <a:pathLst>
                <a:path h="14197965">
                  <a:moveTo>
                    <a:pt x="0" y="14197677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0246" y="12050653"/>
              <a:ext cx="120650" cy="2031364"/>
            </a:xfrm>
            <a:custGeom>
              <a:avLst/>
              <a:gdLst/>
              <a:ahLst/>
              <a:cxnLst/>
              <a:rect l="l" t="t" r="r" b="b"/>
              <a:pathLst>
                <a:path w="120650" h="2031365">
                  <a:moveTo>
                    <a:pt x="120422" y="2030986"/>
                  </a:moveTo>
                  <a:lnTo>
                    <a:pt x="120422" y="0"/>
                  </a:lnTo>
                </a:path>
                <a:path w="120650" h="2031365">
                  <a:moveTo>
                    <a:pt x="0" y="2030986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14201050"/>
              <a:ext cx="20102830" cy="0"/>
            </a:xfrm>
            <a:custGeom>
              <a:avLst/>
              <a:gdLst/>
              <a:ahLst/>
              <a:cxnLst/>
              <a:rect l="l" t="t" r="r" b="b"/>
              <a:pathLst>
                <a:path w="20102830">
                  <a:moveTo>
                    <a:pt x="20102413" y="0"/>
                  </a:moveTo>
                  <a:lnTo>
                    <a:pt x="0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0246" y="14081640"/>
              <a:ext cx="19792950" cy="0"/>
            </a:xfrm>
            <a:custGeom>
              <a:avLst/>
              <a:gdLst/>
              <a:ahLst/>
              <a:cxnLst/>
              <a:rect l="l" t="t" r="r" b="b"/>
              <a:pathLst>
                <a:path w="19792950">
                  <a:moveTo>
                    <a:pt x="19792756" y="0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372"/>
              <a:ext cx="20102830" cy="0"/>
            </a:xfrm>
            <a:custGeom>
              <a:avLst/>
              <a:gdLst/>
              <a:ahLst/>
              <a:cxnLst/>
              <a:rect l="l" t="t" r="r" b="b"/>
              <a:pathLst>
                <a:path w="20102830">
                  <a:moveTo>
                    <a:pt x="0" y="0"/>
                  </a:moveTo>
                  <a:lnTo>
                    <a:pt x="20102413" y="0"/>
                  </a:lnTo>
                </a:path>
              </a:pathLst>
            </a:custGeom>
            <a:ln w="60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7641" y="122783"/>
              <a:ext cx="0" cy="13004165"/>
            </a:xfrm>
            <a:custGeom>
              <a:avLst/>
              <a:gdLst/>
              <a:ahLst/>
              <a:cxnLst/>
              <a:rect l="l" t="t" r="r" b="b"/>
              <a:pathLst>
                <a:path h="13004165">
                  <a:moveTo>
                    <a:pt x="0" y="13003575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98314" y="12122947"/>
            <a:ext cx="118110" cy="4711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dirty="0">
                <a:latin typeface="ISOCPEUR"/>
                <a:cs typeface="ISOCPEUR"/>
              </a:rPr>
              <a:t>Зам.</a:t>
            </a:r>
            <a:r>
              <a:rPr sz="700" i="1" spc="40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інв.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spc="-25" dirty="0">
                <a:latin typeface="ISOCPEUR"/>
                <a:cs typeface="ISOCPEUR"/>
              </a:rPr>
              <a:t>N°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11452590"/>
            <a:ext cx="478155" cy="2032000"/>
          </a:xfrm>
          <a:custGeom>
            <a:avLst/>
            <a:gdLst/>
            <a:ahLst/>
            <a:cxnLst/>
            <a:rect l="l" t="t" r="r" b="b"/>
            <a:pathLst>
              <a:path w="478155" h="2032000">
                <a:moveTo>
                  <a:pt x="477641" y="2031998"/>
                </a:moveTo>
                <a:lnTo>
                  <a:pt x="190246" y="2031998"/>
                </a:lnTo>
              </a:path>
              <a:path w="478155" h="2032000">
                <a:moveTo>
                  <a:pt x="477641" y="1195114"/>
                </a:moveTo>
                <a:lnTo>
                  <a:pt x="190246" y="1195114"/>
                </a:lnTo>
              </a:path>
              <a:path w="478155" h="2032000">
                <a:moveTo>
                  <a:pt x="477641" y="598063"/>
                </a:moveTo>
                <a:lnTo>
                  <a:pt x="0" y="598063"/>
                </a:lnTo>
              </a:path>
              <a:path w="478155" h="2032000">
                <a:moveTo>
                  <a:pt x="477641" y="0"/>
                </a:moveTo>
                <a:lnTo>
                  <a:pt x="119410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91230" y="12778179"/>
            <a:ext cx="118110" cy="5511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dirty="0">
                <a:latin typeface="ISOCPEUR"/>
                <a:cs typeface="ISOCPEUR"/>
              </a:rPr>
              <a:t>Підпис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і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дата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43" y="10836382"/>
            <a:ext cx="118110" cy="4337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spc="-10" dirty="0">
                <a:latin typeface="ISOCPEUR"/>
                <a:cs typeface="ISOCPEUR"/>
              </a:rPr>
              <a:t>Погоджено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122783"/>
            <a:ext cx="19983450" cy="13959205"/>
          </a:xfrm>
          <a:custGeom>
            <a:avLst/>
            <a:gdLst/>
            <a:ahLst/>
            <a:cxnLst/>
            <a:rect l="l" t="t" r="r" b="b"/>
            <a:pathLst>
              <a:path w="19983450" h="13959205">
                <a:moveTo>
                  <a:pt x="19983003" y="0"/>
                </a:moveTo>
                <a:lnTo>
                  <a:pt x="477641" y="0"/>
                </a:lnTo>
              </a:path>
              <a:path w="19983450" h="13959205">
                <a:moveTo>
                  <a:pt x="477641" y="9895872"/>
                </a:moveTo>
                <a:lnTo>
                  <a:pt x="0" y="9895872"/>
                </a:lnTo>
              </a:path>
              <a:path w="19983450" h="13959205">
                <a:moveTo>
                  <a:pt x="19983003" y="13958857"/>
                </a:moveTo>
                <a:lnTo>
                  <a:pt x="19983003" y="0"/>
                </a:lnTo>
              </a:path>
              <a:path w="19983450" h="13959205">
                <a:moveTo>
                  <a:pt x="19552924" y="13242395"/>
                </a:moveTo>
                <a:lnTo>
                  <a:pt x="19552924" y="13600626"/>
                </a:lnTo>
              </a:path>
              <a:path w="19983450" h="13959205">
                <a:moveTo>
                  <a:pt x="18787889" y="13242395"/>
                </a:moveTo>
                <a:lnTo>
                  <a:pt x="18787889" y="13958857"/>
                </a:lnTo>
              </a:path>
              <a:path w="19983450" h="13959205">
                <a:moveTo>
                  <a:pt x="19147131" y="13242395"/>
                </a:moveTo>
                <a:lnTo>
                  <a:pt x="19147131" y="13600626"/>
                </a:lnTo>
              </a:path>
              <a:path w="19983450" h="13959205">
                <a:moveTo>
                  <a:pt x="17115133" y="12644332"/>
                </a:moveTo>
                <a:lnTo>
                  <a:pt x="17115133" y="13958857"/>
                </a:lnTo>
              </a:path>
              <a:path w="19983450" h="13959205">
                <a:moveTo>
                  <a:pt x="16876312" y="12644332"/>
                </a:moveTo>
                <a:lnTo>
                  <a:pt x="16876312" y="13958857"/>
                </a:lnTo>
              </a:path>
              <a:path w="19983450" h="13959205">
                <a:moveTo>
                  <a:pt x="16517070" y="13958857"/>
                </a:moveTo>
                <a:lnTo>
                  <a:pt x="16517070" y="12644332"/>
                </a:lnTo>
              </a:path>
              <a:path w="19983450" h="13959205">
                <a:moveTo>
                  <a:pt x="15967580" y="12644332"/>
                </a:moveTo>
                <a:lnTo>
                  <a:pt x="15967580" y="13958857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5571350" y="13462153"/>
            <a:ext cx="26670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10" dirty="0">
                <a:latin typeface="ISOCPEUR"/>
                <a:cs typeface="ISOCPEUR"/>
              </a:rPr>
              <a:t>Перев.</a:t>
            </a:r>
            <a:endParaRPr sz="700">
              <a:latin typeface="ISOCPEUR"/>
              <a:cs typeface="ISOCPEUR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5558236" y="13482048"/>
            <a:ext cx="4429125" cy="483234"/>
            <a:chOff x="15558236" y="13482048"/>
            <a:chExt cx="4429125" cy="483234"/>
          </a:xfrm>
        </p:grpSpPr>
        <p:sp>
          <p:nvSpPr>
            <p:cNvPr id="17" name="object 17"/>
            <p:cNvSpPr/>
            <p:nvPr/>
          </p:nvSpPr>
          <p:spPr>
            <a:xfrm>
              <a:off x="17115133" y="13723408"/>
              <a:ext cx="2868295" cy="0"/>
            </a:xfrm>
            <a:custGeom>
              <a:avLst/>
              <a:gdLst/>
              <a:ahLst/>
              <a:cxnLst/>
              <a:rect l="l" t="t" r="r" b="b"/>
              <a:pathLst>
                <a:path w="2868294">
                  <a:moveTo>
                    <a:pt x="2867870" y="0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5560776" y="13603998"/>
              <a:ext cx="1554480" cy="358775"/>
            </a:xfrm>
            <a:custGeom>
              <a:avLst/>
              <a:gdLst/>
              <a:ahLst/>
              <a:cxnLst/>
              <a:rect l="l" t="t" r="r" b="b"/>
              <a:pathLst>
                <a:path w="1554480" h="358775">
                  <a:moveTo>
                    <a:pt x="1554357" y="119410"/>
                  </a:moveTo>
                  <a:lnTo>
                    <a:pt x="0" y="119410"/>
                  </a:lnTo>
                </a:path>
                <a:path w="1554480" h="358775">
                  <a:moveTo>
                    <a:pt x="1554357" y="0"/>
                  </a:moveTo>
                  <a:lnTo>
                    <a:pt x="0" y="0"/>
                  </a:lnTo>
                </a:path>
                <a:path w="1554480" h="358775">
                  <a:moveTo>
                    <a:pt x="0" y="358230"/>
                  </a:moveTo>
                  <a:lnTo>
                    <a:pt x="1554357" y="358230"/>
                  </a:lnTo>
                </a:path>
                <a:path w="1554480" h="358775">
                  <a:moveTo>
                    <a:pt x="0" y="238820"/>
                  </a:moveTo>
                  <a:lnTo>
                    <a:pt x="1554357" y="23882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8787888" y="1408163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5560776" y="13484588"/>
              <a:ext cx="1554480" cy="0"/>
            </a:xfrm>
            <a:custGeom>
              <a:avLst/>
              <a:gdLst/>
              <a:ahLst/>
              <a:cxnLst/>
              <a:rect l="l" t="t" r="r" b="b"/>
              <a:pathLst>
                <a:path w="1554480">
                  <a:moveTo>
                    <a:pt x="0" y="0"/>
                  </a:moveTo>
                  <a:lnTo>
                    <a:pt x="1554357" y="0"/>
                  </a:lnTo>
                </a:path>
              </a:pathLst>
            </a:custGeom>
            <a:ln w="50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5564267" y="13346789"/>
            <a:ext cx="30734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10" dirty="0">
                <a:latin typeface="ISOCPEUR"/>
                <a:cs typeface="ISOCPEUR"/>
              </a:rPr>
              <a:t>Розроб.</a:t>
            </a:r>
            <a:endParaRPr sz="700">
              <a:latin typeface="ISOCPEUR"/>
              <a:cs typeface="ISOCPEUR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5556966" y="12763305"/>
            <a:ext cx="4430395" cy="605790"/>
            <a:chOff x="15556966" y="12763305"/>
            <a:chExt cx="4430395" cy="605790"/>
          </a:xfrm>
        </p:grpSpPr>
        <p:sp>
          <p:nvSpPr>
            <p:cNvPr id="23" name="object 23"/>
            <p:cNvSpPr/>
            <p:nvPr/>
          </p:nvSpPr>
          <p:spPr>
            <a:xfrm>
              <a:off x="15560776" y="13005935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0" y="0"/>
                  </a:moveTo>
                  <a:lnTo>
                    <a:pt x="4422227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560776" y="13365178"/>
              <a:ext cx="1554480" cy="0"/>
            </a:xfrm>
            <a:custGeom>
              <a:avLst/>
              <a:gdLst/>
              <a:ahLst/>
              <a:cxnLst/>
              <a:rect l="l" t="t" r="r" b="b"/>
              <a:pathLst>
                <a:path w="1554480">
                  <a:moveTo>
                    <a:pt x="155435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5728760" y="12767115"/>
              <a:ext cx="0" cy="598170"/>
            </a:xfrm>
            <a:custGeom>
              <a:avLst/>
              <a:gdLst/>
              <a:ahLst/>
              <a:cxnLst/>
              <a:rect l="l" t="t" r="r" b="b"/>
              <a:pathLst>
                <a:path h="598169">
                  <a:moveTo>
                    <a:pt x="0" y="598063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15561231" y="13224344"/>
            <a:ext cx="39052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Зм.</a:t>
            </a:r>
            <a:r>
              <a:rPr sz="700" i="1" spc="240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Лист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589373" y="13224344"/>
            <a:ext cx="53340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Пiдпис</a:t>
            </a:r>
            <a:r>
              <a:rPr sz="700" i="1" spc="265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Дата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8787888" y="13484589"/>
            <a:ext cx="1195705" cy="0"/>
          </a:xfrm>
          <a:custGeom>
            <a:avLst/>
            <a:gdLst/>
            <a:ahLst/>
            <a:cxnLst/>
            <a:rect l="l" t="t" r="r" b="b"/>
            <a:pathLst>
              <a:path w="1195705">
                <a:moveTo>
                  <a:pt x="0" y="0"/>
                </a:moveTo>
                <a:lnTo>
                  <a:pt x="1195114" y="0"/>
                </a:lnTo>
              </a:path>
            </a:pathLst>
          </a:custGeom>
          <a:ln w="70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6081373" y="13224344"/>
            <a:ext cx="38735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N°</a:t>
            </a:r>
            <a:r>
              <a:rPr sz="700" i="1" spc="20" dirty="0">
                <a:latin typeface="ISOCPEUR"/>
                <a:cs typeface="ISOCPEUR"/>
              </a:rPr>
              <a:t> </a:t>
            </a:r>
            <a:r>
              <a:rPr sz="700" i="1" spc="-10" dirty="0">
                <a:latin typeface="ISOCPEUR"/>
                <a:cs typeface="ISOCPEUR"/>
              </a:rPr>
              <a:t>докум.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571350" y="13586623"/>
            <a:ext cx="347345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spc="-10" dirty="0">
                <a:latin typeface="ISOCPEUR"/>
                <a:cs typeface="ISOCPEUR"/>
              </a:rPr>
              <a:t>Консуль.</a:t>
            </a:r>
            <a:endParaRPr sz="700">
              <a:latin typeface="ISOCPEUR"/>
              <a:cs typeface="ISOCPEUR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5556966" y="12763305"/>
            <a:ext cx="4430395" cy="1322705"/>
            <a:chOff x="15556966" y="12763305"/>
            <a:chExt cx="4430395" cy="1322705"/>
          </a:xfrm>
        </p:grpSpPr>
        <p:sp>
          <p:nvSpPr>
            <p:cNvPr id="32" name="object 32"/>
            <p:cNvSpPr/>
            <p:nvPr/>
          </p:nvSpPr>
          <p:spPr>
            <a:xfrm>
              <a:off x="15560776" y="12767115"/>
              <a:ext cx="0" cy="1315085"/>
            </a:xfrm>
            <a:custGeom>
              <a:avLst/>
              <a:gdLst/>
              <a:ahLst/>
              <a:cxnLst/>
              <a:rect l="l" t="t" r="r" b="b"/>
              <a:pathLst>
                <a:path h="1315084">
                  <a:moveTo>
                    <a:pt x="0" y="0"/>
                  </a:moveTo>
                  <a:lnTo>
                    <a:pt x="0" y="1314524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5560776" y="12886525"/>
              <a:ext cx="1554480" cy="359410"/>
            </a:xfrm>
            <a:custGeom>
              <a:avLst/>
              <a:gdLst/>
              <a:ahLst/>
              <a:cxnLst/>
              <a:rect l="l" t="t" r="r" b="b"/>
              <a:pathLst>
                <a:path w="1554480" h="359409">
                  <a:moveTo>
                    <a:pt x="1554357" y="359242"/>
                  </a:moveTo>
                  <a:lnTo>
                    <a:pt x="0" y="359242"/>
                  </a:lnTo>
                </a:path>
                <a:path w="1554480" h="359409">
                  <a:moveTo>
                    <a:pt x="1554357" y="119410"/>
                  </a:moveTo>
                  <a:lnTo>
                    <a:pt x="0" y="119410"/>
                  </a:lnTo>
                </a:path>
                <a:path w="1554480" h="359409">
                  <a:moveTo>
                    <a:pt x="155435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560776" y="12767115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4422227" y="0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15999406" y="13345779"/>
            <a:ext cx="52070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Панкова</a:t>
            </a:r>
            <a:r>
              <a:rPr sz="700" i="1" spc="105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Т.О.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014585" y="13462153"/>
            <a:ext cx="476884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Литвин</a:t>
            </a:r>
            <a:r>
              <a:rPr sz="700" i="1" spc="65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О.В.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7726806" y="12745062"/>
            <a:ext cx="1659889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i="1" dirty="0">
                <a:latin typeface="ISOCPEUR"/>
                <a:cs typeface="ISOCPEUR"/>
              </a:rPr>
              <a:t>Атестаційна </a:t>
            </a:r>
            <a:r>
              <a:rPr sz="1450" i="1" spc="-10" dirty="0">
                <a:latin typeface="ISOCPEUR"/>
                <a:cs typeface="ISOCPEUR"/>
              </a:rPr>
              <a:t>робота</a:t>
            </a:r>
            <a:endParaRPr sz="1450">
              <a:latin typeface="ISOCPEUR"/>
              <a:cs typeface="ISOCPEUR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15556966" y="13126358"/>
            <a:ext cx="4430395" cy="243204"/>
            <a:chOff x="15556966" y="13126358"/>
            <a:chExt cx="4430395" cy="243204"/>
          </a:xfrm>
        </p:grpSpPr>
        <p:sp>
          <p:nvSpPr>
            <p:cNvPr id="39" name="object 39"/>
            <p:cNvSpPr/>
            <p:nvPr/>
          </p:nvSpPr>
          <p:spPr>
            <a:xfrm>
              <a:off x="15560776" y="13126358"/>
              <a:ext cx="1554480" cy="0"/>
            </a:xfrm>
            <a:custGeom>
              <a:avLst/>
              <a:gdLst/>
              <a:ahLst/>
              <a:cxnLst/>
              <a:rect l="l" t="t" r="r" b="b"/>
              <a:pathLst>
                <a:path w="1554480">
                  <a:moveTo>
                    <a:pt x="155435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5560776" y="13365178"/>
              <a:ext cx="4422775" cy="0"/>
            </a:xfrm>
            <a:custGeom>
              <a:avLst/>
              <a:gdLst/>
              <a:ahLst/>
              <a:cxnLst/>
              <a:rect l="l" t="t" r="r" b="b"/>
              <a:pathLst>
                <a:path w="4422775">
                  <a:moveTo>
                    <a:pt x="0" y="0"/>
                  </a:moveTo>
                  <a:lnTo>
                    <a:pt x="4422227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18820727" y="13312781"/>
            <a:ext cx="1107440" cy="36068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  <a:tabLst>
                <a:tab pos="400050" algn="l"/>
                <a:tab pos="790575" algn="l"/>
              </a:tabLst>
            </a:pPr>
            <a:r>
              <a:rPr sz="700" i="1" spc="-10" dirty="0">
                <a:latin typeface="ISOCPEUR"/>
                <a:cs typeface="ISOCPEUR"/>
              </a:rPr>
              <a:t>Стаідя</a:t>
            </a:r>
            <a:r>
              <a:rPr sz="700" i="1" dirty="0">
                <a:latin typeface="ISOCPEUR"/>
                <a:cs typeface="ISOCPEUR"/>
              </a:rPr>
              <a:t>	</a:t>
            </a:r>
            <a:r>
              <a:rPr sz="700" i="1" spc="-10" dirty="0">
                <a:latin typeface="ISOCPEUR"/>
                <a:cs typeface="ISOCPEUR"/>
              </a:rPr>
              <a:t>Аркуш</a:t>
            </a:r>
            <a:r>
              <a:rPr sz="700" i="1" dirty="0">
                <a:latin typeface="ISOCPEUR"/>
                <a:cs typeface="ISOCPEUR"/>
              </a:rPr>
              <a:t>	</a:t>
            </a:r>
            <a:r>
              <a:rPr sz="700" i="1" spc="-10" dirty="0">
                <a:latin typeface="ISOCPEUR"/>
                <a:cs typeface="ISOCPEUR"/>
              </a:rPr>
              <a:t>Аркушів</a:t>
            </a:r>
            <a:endParaRPr sz="700">
              <a:latin typeface="ISOCPEUR"/>
              <a:cs typeface="ISOCPEUR"/>
            </a:endParaRPr>
          </a:p>
          <a:p>
            <a:pPr marL="101600">
              <a:lnSpc>
                <a:spcPct val="100000"/>
              </a:lnSpc>
              <a:spcBef>
                <a:spcPts val="420"/>
              </a:spcBef>
              <a:tabLst>
                <a:tab pos="492125" algn="l"/>
              </a:tabLst>
            </a:pPr>
            <a:r>
              <a:rPr sz="850" i="1" spc="-50" dirty="0">
                <a:latin typeface="ISOCPEUR"/>
                <a:cs typeface="ISOCPEUR"/>
              </a:rPr>
              <a:t>У</a:t>
            </a:r>
            <a:r>
              <a:rPr sz="850" i="1" dirty="0">
                <a:latin typeface="ISOCPEUR"/>
                <a:cs typeface="ISOCPEUR"/>
              </a:rPr>
              <a:t>	</a:t>
            </a:r>
            <a:r>
              <a:rPr sz="850" i="1" spc="-50" dirty="0">
                <a:latin typeface="ISOCPEUR"/>
                <a:cs typeface="ISOCPEUR"/>
              </a:rPr>
              <a:t>1</a:t>
            </a:r>
            <a:endParaRPr sz="850">
              <a:latin typeface="ISOCPEUR"/>
              <a:cs typeface="ISOCPEUR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7496082" y="13476320"/>
            <a:ext cx="84836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i="1" dirty="0">
                <a:latin typeface="ISOCPEUR"/>
                <a:cs typeface="ISOCPEUR"/>
              </a:rPr>
              <a:t>Основи</a:t>
            </a:r>
            <a:r>
              <a:rPr sz="700" i="1" spc="40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і</a:t>
            </a:r>
            <a:r>
              <a:rPr sz="700" i="1" spc="40" dirty="0">
                <a:latin typeface="ISOCPEUR"/>
                <a:cs typeface="ISOCPEUR"/>
              </a:rPr>
              <a:t> </a:t>
            </a:r>
            <a:r>
              <a:rPr sz="700" i="1" spc="-10" dirty="0">
                <a:latin typeface="ISOCPEUR"/>
                <a:cs typeface="ISOCPEUR"/>
              </a:rPr>
              <a:t>фундаменти</a:t>
            </a:r>
            <a:endParaRPr sz="700">
              <a:latin typeface="ISOCPEUR"/>
              <a:cs typeface="ISOCPEUR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0" y="10014845"/>
            <a:ext cx="481965" cy="2039620"/>
            <a:chOff x="0" y="10014845"/>
            <a:chExt cx="481965" cy="2039620"/>
          </a:xfrm>
        </p:grpSpPr>
        <p:sp>
          <p:nvSpPr>
            <p:cNvPr id="44" name="object 44"/>
            <p:cNvSpPr/>
            <p:nvPr/>
          </p:nvSpPr>
          <p:spPr>
            <a:xfrm>
              <a:off x="119410" y="11390861"/>
              <a:ext cx="358775" cy="660400"/>
            </a:xfrm>
            <a:custGeom>
              <a:avLst/>
              <a:gdLst/>
              <a:ahLst/>
              <a:cxnLst/>
              <a:rect l="l" t="t" r="r" b="b"/>
              <a:pathLst>
                <a:path w="358775" h="660400">
                  <a:moveTo>
                    <a:pt x="358230" y="659792"/>
                  </a:moveTo>
                  <a:lnTo>
                    <a:pt x="238820" y="659792"/>
                  </a:lnTo>
                </a:path>
                <a:path w="358775" h="660400">
                  <a:moveTo>
                    <a:pt x="238820" y="659792"/>
                  </a:moveTo>
                  <a:lnTo>
                    <a:pt x="238820" y="61729"/>
                  </a:lnTo>
                </a:path>
                <a:path w="358775" h="660400">
                  <a:moveTo>
                    <a:pt x="238820" y="61729"/>
                  </a:moveTo>
                  <a:lnTo>
                    <a:pt x="119410" y="61729"/>
                  </a:lnTo>
                </a:path>
                <a:path w="358775" h="660400">
                  <a:moveTo>
                    <a:pt x="119410" y="61729"/>
                  </a:moveTo>
                  <a:lnTo>
                    <a:pt x="119410" y="659792"/>
                  </a:lnTo>
                </a:path>
                <a:path w="358775" h="660400">
                  <a:moveTo>
                    <a:pt x="119410" y="659792"/>
                  </a:moveTo>
                  <a:lnTo>
                    <a:pt x="0" y="659792"/>
                  </a:lnTo>
                </a:path>
                <a:path w="358775" h="660400">
                  <a:moveTo>
                    <a:pt x="0" y="65979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19410" y="10018655"/>
              <a:ext cx="239395" cy="2032000"/>
            </a:xfrm>
            <a:custGeom>
              <a:avLst/>
              <a:gdLst/>
              <a:ahLst/>
              <a:cxnLst/>
              <a:rect l="l" t="t" r="r" b="b"/>
              <a:pathLst>
                <a:path w="239395" h="2032000">
                  <a:moveTo>
                    <a:pt x="238820" y="2031998"/>
                  </a:moveTo>
                  <a:lnTo>
                    <a:pt x="238820" y="0"/>
                  </a:lnTo>
                </a:path>
                <a:path w="239395" h="2032000">
                  <a:moveTo>
                    <a:pt x="119410" y="2031998"/>
                  </a:moveTo>
                  <a:lnTo>
                    <a:pt x="119410" y="0"/>
                  </a:lnTo>
                </a:path>
                <a:path w="239395" h="2032000">
                  <a:moveTo>
                    <a:pt x="0" y="2031998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0" y="12050653"/>
              <a:ext cx="120014" cy="0"/>
            </a:xfrm>
            <a:custGeom>
              <a:avLst/>
              <a:gdLst/>
              <a:ahLst/>
              <a:cxnLst/>
              <a:rect l="l" t="t" r="r" b="b"/>
              <a:pathLst>
                <a:path w="120014">
                  <a:moveTo>
                    <a:pt x="11941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19410" y="10359682"/>
              <a:ext cx="358775" cy="495934"/>
            </a:xfrm>
            <a:custGeom>
              <a:avLst/>
              <a:gdLst/>
              <a:ahLst/>
              <a:cxnLst/>
              <a:rect l="l" t="t" r="r" b="b"/>
              <a:pathLst>
                <a:path w="358775" h="495934">
                  <a:moveTo>
                    <a:pt x="358230" y="495856"/>
                  </a:moveTo>
                  <a:lnTo>
                    <a:pt x="0" y="495856"/>
                  </a:lnTo>
                </a:path>
                <a:path w="358775" h="495934">
                  <a:moveTo>
                    <a:pt x="358230" y="0"/>
                  </a:moveTo>
                  <a:lnTo>
                    <a:pt x="0" y="0"/>
                  </a:lnTo>
                </a:path>
              </a:pathLst>
            </a:custGeom>
            <a:ln w="7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 txBox="1"/>
          <p:nvPr/>
        </p:nvSpPr>
        <p:spPr>
          <a:xfrm>
            <a:off x="19022104" y="13761690"/>
            <a:ext cx="666115" cy="236854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0650" marR="5080" indent="-108585">
              <a:lnSpc>
                <a:spcPts val="790"/>
              </a:lnSpc>
              <a:spcBef>
                <a:spcPts val="195"/>
              </a:spcBef>
            </a:pPr>
            <a:r>
              <a:rPr sz="700" i="1" dirty="0">
                <a:latin typeface="ISOCPEUR"/>
                <a:cs typeface="ISOCPEUR"/>
              </a:rPr>
              <a:t>КНУБА,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spc="-10" dirty="0">
                <a:latin typeface="ISOCPEUR"/>
                <a:cs typeface="ISOCPEUR"/>
              </a:rPr>
              <a:t>кафедра Геотехніки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7372623" y="13756630"/>
            <a:ext cx="1160145" cy="24637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indent="22860">
              <a:lnSpc>
                <a:spcPct val="102400"/>
              </a:lnSpc>
              <a:spcBef>
                <a:spcPts val="110"/>
              </a:spcBef>
            </a:pPr>
            <a:r>
              <a:rPr sz="700" i="1" dirty="0">
                <a:latin typeface="ISOCPEUR"/>
                <a:cs typeface="ISOCPEUR"/>
              </a:rPr>
              <a:t>Актуальність</a:t>
            </a:r>
            <a:r>
              <a:rPr sz="700" i="1" spc="80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теми.</a:t>
            </a:r>
            <a:r>
              <a:rPr sz="700" i="1" spc="85" dirty="0">
                <a:latin typeface="ISOCPEUR"/>
                <a:cs typeface="ISOCPEUR"/>
              </a:rPr>
              <a:t> </a:t>
            </a:r>
            <a:r>
              <a:rPr sz="700" i="1" spc="-10" dirty="0">
                <a:latin typeface="ISOCPEUR"/>
                <a:cs typeface="ISOCPEUR"/>
              </a:rPr>
              <a:t>Задачі. </a:t>
            </a:r>
            <a:r>
              <a:rPr sz="700" i="1" dirty="0">
                <a:latin typeface="ISOCPEUR"/>
                <a:cs typeface="ISOCPEUR"/>
              </a:rPr>
              <a:t>Новизна.</a:t>
            </a:r>
            <a:r>
              <a:rPr sz="700" i="1" spc="114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Практична</a:t>
            </a:r>
            <a:r>
              <a:rPr sz="700" i="1" spc="120" dirty="0">
                <a:latin typeface="ISOCPEUR"/>
                <a:cs typeface="ISOCPEUR"/>
              </a:rPr>
              <a:t> </a:t>
            </a:r>
            <a:r>
              <a:rPr sz="700" i="1" spc="-10" dirty="0">
                <a:latin typeface="ISOCPEUR"/>
                <a:cs typeface="ISOCPEUR"/>
              </a:rPr>
              <a:t>цінність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50" name="object 50"/>
          <p:cNvSpPr txBox="1">
            <a:spLocks noGrp="1"/>
          </p:cNvSpPr>
          <p:nvPr>
            <p:ph type="title"/>
          </p:nvPr>
        </p:nvSpPr>
        <p:spPr>
          <a:xfrm>
            <a:off x="3859025" y="441210"/>
            <a:ext cx="12860020" cy="960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679"/>
              </a:lnSpc>
              <a:spcBef>
                <a:spcPts val="105"/>
              </a:spcBef>
            </a:pPr>
            <a:r>
              <a:rPr dirty="0"/>
              <a:t>КИЇВСЬИЙ НАЦІОНАЛЬНИЙ УНВЕРСИТЕТ БУДІВНИЦТВА І</a:t>
            </a:r>
            <a:r>
              <a:rPr spc="-5" dirty="0"/>
              <a:t> </a:t>
            </a:r>
            <a:r>
              <a:rPr spc="-10" dirty="0"/>
              <a:t>АРХТЕКТУРИ</a:t>
            </a:r>
          </a:p>
          <a:p>
            <a:pPr marL="3917315">
              <a:lnSpc>
                <a:spcPts val="3679"/>
              </a:lnSpc>
            </a:pPr>
            <a:r>
              <a:rPr dirty="0"/>
              <a:t>КАФЕДРА </a:t>
            </a:r>
            <a:r>
              <a:rPr spc="-10" dirty="0"/>
              <a:t>ГЕОТЕХНІКИ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51323" y="1393355"/>
            <a:ext cx="18956655" cy="417322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  <a:tabLst>
                <a:tab pos="14164310" algn="l"/>
              </a:tabLst>
            </a:pPr>
            <a:r>
              <a:rPr sz="2050" i="1" dirty="0">
                <a:latin typeface="ISOCPEUR"/>
                <a:cs typeface="ISOCPEUR"/>
              </a:rPr>
              <a:t>Магістр:</a:t>
            </a:r>
            <a:r>
              <a:rPr sz="2050" i="1" spc="-90" dirty="0">
                <a:latin typeface="ISOCPEUR"/>
                <a:cs typeface="ISOCPEUR"/>
              </a:rPr>
              <a:t> </a:t>
            </a:r>
            <a:r>
              <a:rPr sz="2050" i="1" dirty="0">
                <a:latin typeface="ISOCPEUR"/>
                <a:cs typeface="ISOCPEUR"/>
              </a:rPr>
              <a:t>Панкова</a:t>
            </a:r>
            <a:r>
              <a:rPr sz="2050" i="1" spc="-85" dirty="0">
                <a:latin typeface="ISOCPEUR"/>
                <a:cs typeface="ISOCPEUR"/>
              </a:rPr>
              <a:t> </a:t>
            </a:r>
            <a:r>
              <a:rPr sz="2050" i="1" dirty="0">
                <a:latin typeface="ISOCPEUR"/>
                <a:cs typeface="ISOCPEUR"/>
              </a:rPr>
              <a:t>Тетяна</a:t>
            </a:r>
            <a:r>
              <a:rPr sz="2050" i="1" spc="-85" dirty="0">
                <a:latin typeface="ISOCPEUR"/>
                <a:cs typeface="ISOCPEUR"/>
              </a:rPr>
              <a:t> </a:t>
            </a:r>
            <a:r>
              <a:rPr sz="2050" i="1" spc="-10" dirty="0">
                <a:latin typeface="ISOCPEUR"/>
                <a:cs typeface="ISOCPEUR"/>
              </a:rPr>
              <a:t>Олександрівна</a:t>
            </a:r>
            <a:r>
              <a:rPr sz="2050" i="1" dirty="0">
                <a:latin typeface="ISOCPEUR"/>
                <a:cs typeface="ISOCPEUR"/>
              </a:rPr>
              <a:t>	Керівник:</a:t>
            </a:r>
            <a:r>
              <a:rPr sz="2050" i="1" spc="-120" dirty="0">
                <a:latin typeface="ISOCPEUR"/>
                <a:cs typeface="ISOCPEUR"/>
              </a:rPr>
              <a:t> </a:t>
            </a:r>
            <a:r>
              <a:rPr sz="2050" i="1" dirty="0">
                <a:latin typeface="ISOCPEUR"/>
                <a:cs typeface="ISOCPEUR"/>
              </a:rPr>
              <a:t>Литвин</a:t>
            </a:r>
            <a:r>
              <a:rPr sz="2050" i="1" spc="-114" dirty="0">
                <a:latin typeface="ISOCPEUR"/>
                <a:cs typeface="ISOCPEUR"/>
              </a:rPr>
              <a:t> </a:t>
            </a:r>
            <a:r>
              <a:rPr sz="2050" i="1" dirty="0">
                <a:latin typeface="ISOCPEUR"/>
                <a:cs typeface="ISOCPEUR"/>
              </a:rPr>
              <a:t>Олександр</a:t>
            </a:r>
            <a:r>
              <a:rPr sz="2050" i="1" spc="-114" dirty="0">
                <a:latin typeface="ISOCPEUR"/>
                <a:cs typeface="ISOCPEUR"/>
              </a:rPr>
              <a:t> </a:t>
            </a:r>
            <a:r>
              <a:rPr sz="2050" i="1" spc="-10" dirty="0">
                <a:latin typeface="ISOCPEUR"/>
                <a:cs typeface="ISOCPEUR"/>
              </a:rPr>
              <a:t>Володимирович</a:t>
            </a:r>
            <a:endParaRPr sz="2050">
              <a:latin typeface="ISOCPEUR"/>
              <a:cs typeface="ISOCPEUR"/>
            </a:endParaRPr>
          </a:p>
          <a:p>
            <a:pPr marL="1224915" marR="495300" indent="-421005">
              <a:lnSpc>
                <a:spcPts val="2810"/>
              </a:lnSpc>
              <a:spcBef>
                <a:spcPts val="1435"/>
              </a:spcBef>
            </a:pPr>
            <a:r>
              <a:rPr sz="2900" i="1" dirty="0">
                <a:latin typeface="ISOCPEUR"/>
                <a:cs typeface="ISOCPEUR"/>
              </a:rPr>
              <a:t>Тема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атестаційної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роботи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магістра: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"Дослідження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осідання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пальового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фундаменту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в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залежності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від</a:t>
            </a:r>
            <a:r>
              <a:rPr sz="2900" i="1" spc="-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інтерпре- </a:t>
            </a:r>
            <a:r>
              <a:rPr sz="2900" i="1" dirty="0">
                <a:latin typeface="ISOCPEUR"/>
                <a:cs typeface="ISOCPEUR"/>
              </a:rPr>
              <a:t>тації</a:t>
            </a:r>
            <a:r>
              <a:rPr sz="2900" i="1" spc="20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даних</a:t>
            </a:r>
            <a:r>
              <a:rPr sz="2900" i="1" spc="2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інженерно-геологічних</a:t>
            </a:r>
            <a:r>
              <a:rPr sz="2900" i="1" spc="20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вишукувань</a:t>
            </a:r>
            <a:r>
              <a:rPr sz="2900" i="1" spc="2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та</a:t>
            </a:r>
            <a:r>
              <a:rPr sz="2900" i="1" spc="20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даних</a:t>
            </a:r>
            <a:r>
              <a:rPr sz="2900" i="1" spc="2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випробування</a:t>
            </a:r>
            <a:r>
              <a:rPr sz="2900" i="1" spc="25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паль</a:t>
            </a:r>
            <a:r>
              <a:rPr sz="2900" i="1" spc="20" dirty="0">
                <a:latin typeface="ISOCPEUR"/>
                <a:cs typeface="ISOCPEUR"/>
              </a:rPr>
              <a:t> </a:t>
            </a:r>
            <a:r>
              <a:rPr sz="2900" i="1" dirty="0">
                <a:latin typeface="ISOCPEUR"/>
                <a:cs typeface="ISOCPEUR"/>
              </a:rPr>
              <a:t>статичним</a:t>
            </a:r>
            <a:r>
              <a:rPr sz="2900" i="1" spc="25" dirty="0">
                <a:latin typeface="ISOCPEUR"/>
                <a:cs typeface="ISOCPEUR"/>
              </a:rPr>
              <a:t> </a:t>
            </a:r>
            <a:r>
              <a:rPr sz="2900" i="1" spc="-10" dirty="0">
                <a:latin typeface="ISOCPEUR"/>
                <a:cs typeface="ISOCPEUR"/>
              </a:rPr>
              <a:t>навантаженням"</a:t>
            </a:r>
            <a:endParaRPr sz="2900">
              <a:latin typeface="ISOCPEUR"/>
              <a:cs typeface="ISOCPEUR"/>
            </a:endParaRPr>
          </a:p>
          <a:p>
            <a:pPr marL="386715" marR="730250" indent="200025">
              <a:lnSpc>
                <a:spcPts val="2510"/>
              </a:lnSpc>
              <a:spcBef>
                <a:spcPts val="1560"/>
              </a:spcBef>
            </a:pPr>
            <a:r>
              <a:rPr sz="2300" i="1" dirty="0">
                <a:latin typeface="ISOCPEUR"/>
                <a:cs typeface="ISOCPEUR"/>
              </a:rPr>
              <a:t>А</a:t>
            </a: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ктуальність</a:t>
            </a:r>
            <a:r>
              <a:rPr sz="2300" i="1" u="sng" spc="80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 </a:t>
            </a: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теми</a:t>
            </a:r>
            <a:r>
              <a:rPr sz="2300" i="1" dirty="0">
                <a:latin typeface="ISOCPEUR"/>
                <a:cs typeface="ISOCPEUR"/>
              </a:rPr>
              <a:t>: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Будівництво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багатоповерхових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будинків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потребує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оцінки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осідання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деформацій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основи.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Для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оцінки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осідань </a:t>
            </a:r>
            <a:r>
              <a:rPr sz="2300" i="1" dirty="0">
                <a:latin typeface="ISOCPEUR"/>
                <a:cs typeface="ISOCPEUR"/>
              </a:rPr>
              <a:t>використовують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показники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деформативності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за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даними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геологічних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вишукувань.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більшості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звітів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ІГЕ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вишукувань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модуль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визначають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діапазоні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тисків,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які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діють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підошвою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фундаментів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малоповерхових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будинків,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тому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перед</a:t>
            </a:r>
            <a:r>
              <a:rPr sz="2300" i="1" spc="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інженерами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постає </a:t>
            </a:r>
            <a:r>
              <a:rPr sz="2300" i="1" dirty="0">
                <a:latin typeface="ISOCPEUR"/>
                <a:cs typeface="ISOCPEUR"/>
              </a:rPr>
              <a:t>питання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визначення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застосування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діапазоні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тисків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які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виникають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багатоповерхових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будинків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spc="-25" dirty="0">
                <a:latin typeface="ISOCPEUR"/>
                <a:cs typeface="ISOCPEUR"/>
              </a:rPr>
              <a:t>для </a:t>
            </a:r>
            <a:r>
              <a:rPr sz="2300" i="1" dirty="0">
                <a:latin typeface="ISOCPEUR"/>
                <a:cs typeface="ISOCPEUR"/>
              </a:rPr>
              <a:t>коректної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оцінки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осідань.</a:t>
            </a:r>
            <a:endParaRPr sz="2300">
              <a:latin typeface="ISOCPEUR"/>
              <a:cs typeface="ISOCPEUR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2300">
              <a:latin typeface="ISOCPEUR"/>
              <a:cs typeface="ISOCPEUR"/>
            </a:endParaRPr>
          </a:p>
          <a:p>
            <a:pPr marL="386715" marR="712470" indent="143510">
              <a:lnSpc>
                <a:spcPts val="2510"/>
              </a:lnSpc>
            </a:pPr>
            <a:r>
              <a:rPr sz="2300" u="sng" spc="-1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Мета</a:t>
            </a:r>
            <a:r>
              <a:rPr sz="2300" i="1" u="sng" spc="80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 </a:t>
            </a: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роботи: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Визначення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для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тисків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характерних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основі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багатоповерховими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будинками,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використовуючи </a:t>
            </a:r>
            <a:r>
              <a:rPr sz="2300" i="1" dirty="0">
                <a:latin typeface="ISOCPEUR"/>
                <a:cs typeface="ISOCPEUR"/>
              </a:rPr>
              <a:t>дані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інженерно-геологічних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вишукувань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польових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випробувань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палями.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664923" y="6304046"/>
            <a:ext cx="10346055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300" i="1" dirty="0">
                <a:latin typeface="ISOCPEUR"/>
                <a:cs typeface="ISOCPEUR"/>
              </a:rPr>
              <a:t>Визначити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глибину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стисливої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товщі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для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одиничної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палі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фундаменту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будинку.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323075" y="5886946"/>
            <a:ext cx="1012190" cy="126809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2300" i="1" spc="-10" dirty="0">
                <a:latin typeface="ISOCPEUR"/>
                <a:cs typeface="ISOCPEUR"/>
              </a:rPr>
              <a:t>З</a:t>
            </a:r>
            <a:r>
              <a:rPr sz="2300" i="1" u="sng" spc="-10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адачі: </a:t>
            </a:r>
            <a:endParaRPr sz="2300">
              <a:latin typeface="ISOCPEUR"/>
              <a:cs typeface="ISOCPEUR"/>
            </a:endParaRPr>
          </a:p>
          <a:p>
            <a:pPr marL="553720">
              <a:lnSpc>
                <a:spcPct val="100000"/>
              </a:lnSpc>
              <a:spcBef>
                <a:spcPts val="285"/>
              </a:spcBef>
            </a:pPr>
            <a:r>
              <a:rPr sz="2300" i="1" spc="-25" dirty="0">
                <a:latin typeface="ISOCPEUR"/>
                <a:cs typeface="ISOCPEUR"/>
              </a:rPr>
              <a:t>1)</a:t>
            </a:r>
            <a:endParaRPr sz="2300">
              <a:latin typeface="ISOCPEUR"/>
              <a:cs typeface="ISOCPEUR"/>
            </a:endParaRPr>
          </a:p>
          <a:p>
            <a:pPr marL="589280">
              <a:lnSpc>
                <a:spcPct val="100000"/>
              </a:lnSpc>
              <a:spcBef>
                <a:spcPts val="935"/>
              </a:spcBef>
            </a:pPr>
            <a:r>
              <a:rPr sz="2300" i="1" spc="-25" dirty="0">
                <a:latin typeface="ISOCPEUR"/>
                <a:cs typeface="ISOCPEUR"/>
              </a:rPr>
              <a:t>2)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664923" y="6773591"/>
            <a:ext cx="16943070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665345" algn="l"/>
                <a:tab pos="9547225" algn="l"/>
              </a:tabLst>
            </a:pPr>
            <a:r>
              <a:rPr sz="2300" i="1" dirty="0">
                <a:latin typeface="ISOCPEUR"/>
                <a:cs typeface="ISOCPEUR"/>
              </a:rPr>
              <a:t>Ідентифікувати</a:t>
            </a:r>
            <a:r>
              <a:rPr sz="2300" i="1" spc="44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модуль</a:t>
            </a:r>
            <a:r>
              <a:rPr sz="2300" i="1" spc="33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деформації</a:t>
            </a:r>
            <a:r>
              <a:rPr sz="2300" i="1" dirty="0">
                <a:latin typeface="ISOCPEUR"/>
                <a:cs typeface="ISOCPEUR"/>
              </a:rPr>
              <a:t>	ґрунтів</a:t>
            </a:r>
            <a:r>
              <a:rPr sz="2300" i="1" spc="3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основи</a:t>
            </a:r>
            <a:r>
              <a:rPr sz="2300" i="1" spc="44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використовуючи</a:t>
            </a:r>
            <a:r>
              <a:rPr sz="2300" i="1" spc="445" dirty="0">
                <a:latin typeface="ISOCPEUR"/>
                <a:cs typeface="ISOCPEUR"/>
              </a:rPr>
              <a:t> </a:t>
            </a:r>
            <a:r>
              <a:rPr sz="2300" i="1" spc="-20" dirty="0">
                <a:latin typeface="ISOCPEUR"/>
                <a:cs typeface="ISOCPEUR"/>
              </a:rPr>
              <a:t>дані</a:t>
            </a:r>
            <a:r>
              <a:rPr sz="2300" i="1" dirty="0">
                <a:latin typeface="ISOCPEUR"/>
                <a:cs typeface="ISOCPEUR"/>
              </a:rPr>
              <a:t>	результатів</a:t>
            </a:r>
            <a:r>
              <a:rPr sz="2300" i="1" spc="3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випробування</a:t>
            </a:r>
            <a:r>
              <a:rPr sz="2300" i="1" spc="44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37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палями</a:t>
            </a:r>
            <a:r>
              <a:rPr sz="2300" i="1" spc="44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за</a:t>
            </a:r>
            <a:r>
              <a:rPr sz="2300" i="1" spc="33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допомогою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304860" y="6987950"/>
            <a:ext cx="14070330" cy="2366645"/>
          </a:xfrm>
          <a:prstGeom prst="rect">
            <a:avLst/>
          </a:prstGeom>
        </p:spPr>
        <p:txBody>
          <a:bodyPr vert="horz" wrap="square" lIns="0" tIns="1263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sz="2300" i="1" dirty="0">
                <a:latin typeface="ISOCPEUR"/>
                <a:cs typeface="ISOCPEUR"/>
              </a:rPr>
              <a:t>числового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моделювання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випробування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одиничної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палі</a:t>
            </a:r>
            <a:r>
              <a:rPr sz="2300" i="1" spc="-645" dirty="0">
                <a:latin typeface="ISOCPEUR"/>
                <a:cs typeface="ISOCPEUR"/>
              </a:rPr>
              <a:t> </a:t>
            </a:r>
            <a:r>
              <a:rPr sz="2300" i="1" spc="-50" dirty="0">
                <a:latin typeface="ISOCPEUR"/>
                <a:cs typeface="ISOCPEUR"/>
              </a:rPr>
              <a:t>.</a:t>
            </a:r>
            <a:endParaRPr sz="2300">
              <a:latin typeface="ISOCPEUR"/>
              <a:cs typeface="ISOCPEUR"/>
            </a:endParaRPr>
          </a:p>
          <a:p>
            <a:pPr marL="934085" indent="-336550">
              <a:lnSpc>
                <a:spcPct val="100000"/>
              </a:lnSpc>
              <a:spcBef>
                <a:spcPts val="905"/>
              </a:spcBef>
              <a:buAutoNum type="arabicParenR" startAt="3"/>
              <a:tabLst>
                <a:tab pos="934085" algn="l"/>
              </a:tabLst>
            </a:pPr>
            <a:r>
              <a:rPr sz="2300" i="1" dirty="0">
                <a:latin typeface="ISOCPEUR"/>
                <a:cs typeface="ISOCPEUR"/>
              </a:rPr>
              <a:t>Провести</a:t>
            </a:r>
            <a:r>
              <a:rPr sz="2300" i="1" spc="14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числове</a:t>
            </a:r>
            <a:r>
              <a:rPr sz="2300" i="1" spc="1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моделювання,</a:t>
            </a:r>
            <a:r>
              <a:rPr sz="2300" i="1" spc="14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"</a:t>
            </a:r>
            <a:r>
              <a:rPr sz="2300" i="1" spc="-6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Основа-Фундамент-Споруда"</a:t>
            </a:r>
            <a:r>
              <a:rPr sz="2300" i="1" spc="1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багатоповерхового</a:t>
            </a:r>
            <a:r>
              <a:rPr sz="2300" i="1" spc="15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будинку.</a:t>
            </a:r>
            <a:endParaRPr sz="2300">
              <a:latin typeface="ISOCPEUR"/>
              <a:cs typeface="ISOCPEUR"/>
            </a:endParaRPr>
          </a:p>
          <a:p>
            <a:pPr marL="591185" marR="5080" indent="-4445">
              <a:lnSpc>
                <a:spcPts val="3710"/>
              </a:lnSpc>
              <a:spcBef>
                <a:spcPts val="270"/>
              </a:spcBef>
              <a:buAutoNum type="arabicParenR" startAt="3"/>
              <a:tabLst>
                <a:tab pos="591185" algn="l"/>
                <a:tab pos="942340" algn="l"/>
              </a:tabLst>
            </a:pPr>
            <a:r>
              <a:rPr sz="2300" i="1" dirty="0">
                <a:latin typeface="ISOCPEUR"/>
                <a:cs typeface="ISOCPEUR"/>
              </a:rPr>
              <a:t>	Визначити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осідання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будинку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використовуючи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розрахунках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різні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значення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модулів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ґрунтів: </a:t>
            </a:r>
            <a:r>
              <a:rPr sz="2300" i="1" dirty="0">
                <a:latin typeface="ISOCPEUR"/>
                <a:cs typeface="ISOCPEUR"/>
              </a:rPr>
              <a:t>а)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отриманих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звіту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про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інженерно-геологічні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вишукування.</a:t>
            </a:r>
            <a:endParaRPr sz="2300">
              <a:latin typeface="ISOCPEUR"/>
              <a:cs typeface="ISOCPEUR"/>
            </a:endParaRPr>
          </a:p>
          <a:p>
            <a:pPr marL="589280">
              <a:lnSpc>
                <a:spcPct val="100000"/>
              </a:lnSpc>
              <a:spcBef>
                <a:spcPts val="650"/>
              </a:spcBef>
            </a:pPr>
            <a:r>
              <a:rPr sz="2300" i="1" spc="114" dirty="0">
                <a:latin typeface="ISOCPEUR"/>
                <a:cs typeface="ISOCPEUR"/>
              </a:rPr>
              <a:t>б)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Ідентифікованого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по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результатам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випробування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палями.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125745" y="9443119"/>
            <a:ext cx="17972405" cy="27768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776605">
              <a:lnSpc>
                <a:spcPct val="100000"/>
              </a:lnSpc>
              <a:spcBef>
                <a:spcPts val="135"/>
              </a:spcBef>
              <a:tabLst>
                <a:tab pos="1231900" algn="l"/>
              </a:tabLst>
            </a:pPr>
            <a:r>
              <a:rPr sz="2300" i="1" spc="-25" dirty="0">
                <a:latin typeface="ISOCPEUR"/>
                <a:cs typeface="ISOCPEUR"/>
              </a:rPr>
              <a:t>5)</a:t>
            </a:r>
            <a:r>
              <a:rPr sz="2300" i="1" dirty="0">
                <a:latin typeface="ISOCPEUR"/>
                <a:cs typeface="ISOCPEUR"/>
              </a:rPr>
              <a:t>	Оцінити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вплив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модуля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на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перерозподіл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зусиль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у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конструкціях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фундаменту.</a:t>
            </a:r>
            <a:endParaRPr sz="2300">
              <a:latin typeface="ISOCPEUR"/>
              <a:cs typeface="ISOCPEUR"/>
            </a:endParaRPr>
          </a:p>
          <a:p>
            <a:pPr>
              <a:lnSpc>
                <a:spcPct val="100000"/>
              </a:lnSpc>
              <a:spcBef>
                <a:spcPts val="1480"/>
              </a:spcBef>
            </a:pPr>
            <a:endParaRPr sz="2300">
              <a:latin typeface="ISOCPEUR"/>
              <a:cs typeface="ISOCPEUR"/>
            </a:endParaRPr>
          </a:p>
          <a:p>
            <a:pPr marL="212725">
              <a:lnSpc>
                <a:spcPct val="100000"/>
              </a:lnSpc>
              <a:spcBef>
                <a:spcPts val="5"/>
              </a:spcBef>
            </a:pPr>
            <a:r>
              <a:rPr sz="2300" i="1" dirty="0">
                <a:latin typeface="ISOCPEUR"/>
                <a:cs typeface="ISOCPEUR"/>
              </a:rPr>
              <a:t>Методи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дослідження: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інженерні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розрахунки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числове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імітаційне</a:t>
            </a:r>
            <a:r>
              <a:rPr sz="2300" i="1" spc="7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моделювання.</a:t>
            </a:r>
            <a:endParaRPr sz="2300">
              <a:latin typeface="ISOCPEUR"/>
              <a:cs typeface="ISOCPEUR"/>
            </a:endParaRPr>
          </a:p>
          <a:p>
            <a:pPr>
              <a:lnSpc>
                <a:spcPct val="100000"/>
              </a:lnSpc>
              <a:spcBef>
                <a:spcPts val="1495"/>
              </a:spcBef>
            </a:pPr>
            <a:endParaRPr sz="2300">
              <a:latin typeface="ISOCPEUR"/>
              <a:cs typeface="ISOCPEUR"/>
            </a:endParaRPr>
          </a:p>
          <a:p>
            <a:pPr marL="12700" marR="5080" indent="200025">
              <a:lnSpc>
                <a:spcPts val="2510"/>
              </a:lnSpc>
            </a:pP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Новизна: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Запропоновано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підхід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до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визначення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для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робочих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тисків,</a:t>
            </a:r>
            <a:r>
              <a:rPr sz="2300" i="1" spc="6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які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виникають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</a:t>
            </a:r>
            <a:r>
              <a:rPr sz="2300" i="1" spc="5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основі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</a:t>
            </a:r>
            <a:r>
              <a:rPr sz="2300" i="1" spc="6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багатоповерховим </a:t>
            </a:r>
            <a:r>
              <a:rPr sz="2300" i="1" dirty="0">
                <a:latin typeface="ISOCPEUR"/>
                <a:cs typeface="ISOCPEUR"/>
              </a:rPr>
              <a:t>будинком,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використовуючи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дані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випробування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ґрунтів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палями.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Цей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підхід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дозволяє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більш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коректно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оцінити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осідання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багатоповерхового </a:t>
            </a:r>
            <a:r>
              <a:rPr sz="2300" i="1" dirty="0">
                <a:latin typeface="ISOCPEUR"/>
                <a:cs typeface="ISOCPEUR"/>
              </a:rPr>
              <a:t>будинку</a:t>
            </a:r>
            <a:r>
              <a:rPr sz="2300" i="1" spc="4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та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розподіл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зусиль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у</a:t>
            </a:r>
            <a:r>
              <a:rPr sz="2300" i="1" spc="5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конструкціях</a:t>
            </a:r>
            <a:r>
              <a:rPr sz="2300" i="1" spc="45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фундаменту.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384804" y="12519451"/>
            <a:ext cx="13805535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Практична</a:t>
            </a:r>
            <a:r>
              <a:rPr sz="2300" i="1" u="sng" spc="75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 </a:t>
            </a:r>
            <a:r>
              <a:rPr sz="2300" i="1" u="sng" dirty="0">
                <a:uFill>
                  <a:solidFill>
                    <a:srgbClr val="000000"/>
                  </a:solidFill>
                </a:uFill>
                <a:latin typeface="ISOCPEUR"/>
                <a:cs typeface="ISOCPEUR"/>
              </a:rPr>
              <a:t>цінність:</a:t>
            </a:r>
            <a:r>
              <a:rPr sz="2300" i="1" spc="14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Обґрунтовано</a:t>
            </a:r>
            <a:r>
              <a:rPr sz="2300" i="1" spc="12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визначення</a:t>
            </a:r>
            <a:r>
              <a:rPr sz="2300" i="1" spc="19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модуля</a:t>
            </a:r>
            <a:r>
              <a:rPr sz="2300" i="1" spc="19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деформації</a:t>
            </a:r>
            <a:r>
              <a:rPr sz="2300" i="1" spc="32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для</a:t>
            </a:r>
            <a:r>
              <a:rPr sz="2300" i="1" spc="1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прогнозу</a:t>
            </a:r>
            <a:r>
              <a:rPr sz="2300" i="1" spc="19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осідань</a:t>
            </a:r>
            <a:r>
              <a:rPr sz="2300" i="1" spc="8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багатоповерхового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112589" y="12838216"/>
            <a:ext cx="14049375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254760" algn="l"/>
                <a:tab pos="2389505" algn="l"/>
                <a:tab pos="3286125" algn="l"/>
                <a:tab pos="5256530" algn="l"/>
                <a:tab pos="6182360" algn="l"/>
                <a:tab pos="9191625" algn="l"/>
                <a:tab pos="10836275" algn="l"/>
                <a:tab pos="11371580" algn="l"/>
                <a:tab pos="13115290" algn="l"/>
              </a:tabLst>
            </a:pPr>
            <a:r>
              <a:rPr sz="2300" i="1" spc="-10" dirty="0">
                <a:latin typeface="ISOCPEUR"/>
                <a:cs typeface="ISOCPEUR"/>
              </a:rPr>
              <a:t>будинку.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Оцінено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вплив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інтерпретації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даних</a:t>
            </a:r>
            <a:r>
              <a:rPr sz="2300" i="1" dirty="0">
                <a:latin typeface="ISOCPEUR"/>
                <a:cs typeface="ISOCPEUR"/>
              </a:rPr>
              <a:t>	інженерно-</a:t>
            </a:r>
            <a:r>
              <a:rPr sz="2300" i="1" spc="-10" dirty="0">
                <a:latin typeface="ISOCPEUR"/>
                <a:cs typeface="ISOCPEUR"/>
              </a:rPr>
              <a:t>геологічних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вишукувань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25" dirty="0">
                <a:latin typeface="ISOCPEUR"/>
                <a:cs typeface="ISOCPEUR"/>
              </a:rPr>
              <a:t>та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випробувань</a:t>
            </a:r>
            <a:r>
              <a:rPr sz="2300" i="1" dirty="0">
                <a:latin typeface="ISOCPEUR"/>
                <a:cs typeface="ISOCPEUR"/>
              </a:rPr>
              <a:t>	</a:t>
            </a:r>
            <a:r>
              <a:rPr sz="2300" i="1" spc="-10" dirty="0">
                <a:latin typeface="ISOCPEUR"/>
                <a:cs typeface="ISOCPEUR"/>
              </a:rPr>
              <a:t>ґрунтів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121697" y="13156981"/>
            <a:ext cx="9053195" cy="3816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300" i="1" dirty="0">
                <a:latin typeface="ISOCPEUR"/>
                <a:cs typeface="ISOCPEUR"/>
              </a:rPr>
              <a:t>палями</a:t>
            </a:r>
            <a:r>
              <a:rPr sz="2300" i="1" spc="85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на</a:t>
            </a:r>
            <a:r>
              <a:rPr sz="2300" i="1" spc="9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напружено-деформований</a:t>
            </a:r>
            <a:r>
              <a:rPr sz="2300" i="1" spc="9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стан</a:t>
            </a:r>
            <a:r>
              <a:rPr sz="2300" i="1" spc="90" dirty="0">
                <a:latin typeface="ISOCPEUR"/>
                <a:cs typeface="ISOCPEUR"/>
              </a:rPr>
              <a:t> </a:t>
            </a:r>
            <a:r>
              <a:rPr sz="2300" i="1" dirty="0">
                <a:latin typeface="ISOCPEUR"/>
                <a:cs typeface="ISOCPEUR"/>
              </a:rPr>
              <a:t>багатоповерхового</a:t>
            </a:r>
            <a:r>
              <a:rPr sz="2300" i="1" spc="90" dirty="0">
                <a:latin typeface="ISOCPEUR"/>
                <a:cs typeface="ISOCPEUR"/>
              </a:rPr>
              <a:t> </a:t>
            </a:r>
            <a:r>
              <a:rPr sz="2300" i="1" spc="-10" dirty="0">
                <a:latin typeface="ISOCPEUR"/>
                <a:cs typeface="ISOCPEUR"/>
              </a:rPr>
              <a:t>будинку.</a:t>
            </a:r>
            <a:endParaRPr sz="2300">
              <a:latin typeface="ISOCPEUR"/>
              <a:cs typeface="ISOCPEUR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377265" y="10751308"/>
            <a:ext cx="2599055" cy="0"/>
          </a:xfrm>
          <a:custGeom>
            <a:avLst/>
            <a:gdLst/>
            <a:ahLst/>
            <a:cxnLst/>
            <a:rect l="l" t="t" r="r" b="b"/>
            <a:pathLst>
              <a:path w="2599054">
                <a:moveTo>
                  <a:pt x="0" y="0"/>
                </a:moveTo>
                <a:lnTo>
                  <a:pt x="2598691" y="0"/>
                </a:lnTo>
              </a:path>
            </a:pathLst>
          </a:custGeom>
          <a:ln w="50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17098385" y="13010314"/>
            <a:ext cx="2876550" cy="1301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50" i="1" dirty="0">
                <a:latin typeface="ISOCPEUR"/>
                <a:cs typeface="ISOCPEUR"/>
              </a:rPr>
              <a:t>Дослідження</a:t>
            </a:r>
            <a:r>
              <a:rPr sz="650" i="1" spc="9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осідання</a:t>
            </a:r>
            <a:r>
              <a:rPr sz="650" i="1" spc="459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палевого</a:t>
            </a:r>
            <a:r>
              <a:rPr sz="650" i="1" spc="100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фундаменту</a:t>
            </a:r>
            <a:r>
              <a:rPr sz="650" i="1" spc="9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в</a:t>
            </a:r>
            <a:r>
              <a:rPr sz="650" i="1" spc="100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залежності</a:t>
            </a:r>
            <a:r>
              <a:rPr sz="650" i="1" spc="9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від</a:t>
            </a:r>
            <a:r>
              <a:rPr sz="650" i="1" spc="100" dirty="0">
                <a:latin typeface="ISOCPEUR"/>
                <a:cs typeface="ISOCPEUR"/>
              </a:rPr>
              <a:t> </a:t>
            </a:r>
            <a:r>
              <a:rPr sz="650" i="1" spc="-10" dirty="0">
                <a:latin typeface="ISOCPEUR"/>
                <a:cs typeface="ISOCPEUR"/>
              </a:rPr>
              <a:t>інтерпретації</a:t>
            </a:r>
            <a:endParaRPr sz="650">
              <a:latin typeface="ISOCPEUR"/>
              <a:cs typeface="ISOCPEUR"/>
            </a:endParaRPr>
          </a:p>
        </p:txBody>
      </p:sp>
      <p:sp>
        <p:nvSpPr>
          <p:cNvPr id="63" name="object 6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80"/>
              </a:lnSpc>
            </a:pPr>
            <a:r>
              <a:rPr dirty="0"/>
              <a:t>Формат </a:t>
            </a:r>
            <a:r>
              <a:rPr spc="-25" dirty="0"/>
              <a:t>А1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7209699" y="13104424"/>
            <a:ext cx="2661285" cy="22352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206375" marR="5080" indent="-194310">
              <a:lnSpc>
                <a:spcPts val="730"/>
              </a:lnSpc>
              <a:spcBef>
                <a:spcPts val="200"/>
              </a:spcBef>
            </a:pPr>
            <a:r>
              <a:rPr sz="650" i="1" dirty="0">
                <a:latin typeface="ISOCPEUR"/>
                <a:cs typeface="ISOCPEUR"/>
              </a:rPr>
              <a:t>даних</a:t>
            </a:r>
            <a:r>
              <a:rPr sz="650" i="1" spc="140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інженерно-геологічних</a:t>
            </a:r>
            <a:r>
              <a:rPr sz="650" i="1" spc="14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вишукувань</a:t>
            </a:r>
            <a:r>
              <a:rPr sz="650" i="1" spc="14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та</a:t>
            </a:r>
            <a:r>
              <a:rPr sz="650" i="1" spc="14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даних</a:t>
            </a:r>
            <a:r>
              <a:rPr sz="650" i="1" spc="140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випробування</a:t>
            </a:r>
            <a:r>
              <a:rPr sz="650" i="1" spc="145" dirty="0">
                <a:latin typeface="ISOCPEUR"/>
                <a:cs typeface="ISOCPEUR"/>
              </a:rPr>
              <a:t> </a:t>
            </a:r>
            <a:r>
              <a:rPr sz="650" i="1" spc="-20" dirty="0">
                <a:latin typeface="ISOCPEUR"/>
                <a:cs typeface="ISOCPEUR"/>
              </a:rPr>
              <a:t>паль </a:t>
            </a:r>
            <a:r>
              <a:rPr sz="650" i="1" dirty="0">
                <a:latin typeface="ISOCPEUR"/>
                <a:cs typeface="ISOCPEUR"/>
              </a:rPr>
              <a:t>статичним</a:t>
            </a:r>
            <a:r>
              <a:rPr sz="650" i="1" spc="13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навантаженням</a:t>
            </a:r>
            <a:r>
              <a:rPr sz="650" i="1" spc="13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в</a:t>
            </a:r>
            <a:r>
              <a:rPr sz="650" i="1" spc="13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Дніпровському</a:t>
            </a:r>
            <a:r>
              <a:rPr sz="650" i="1" spc="13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районі</a:t>
            </a:r>
            <a:r>
              <a:rPr sz="650" i="1" spc="135" dirty="0">
                <a:latin typeface="ISOCPEUR"/>
                <a:cs typeface="ISOCPEUR"/>
              </a:rPr>
              <a:t> </a:t>
            </a:r>
            <a:r>
              <a:rPr sz="650" i="1" dirty="0">
                <a:latin typeface="ISOCPEUR"/>
                <a:cs typeface="ISOCPEUR"/>
              </a:rPr>
              <a:t>м.</a:t>
            </a:r>
            <a:r>
              <a:rPr sz="650" i="1" spc="130" dirty="0">
                <a:latin typeface="ISOCPEUR"/>
                <a:cs typeface="ISOCPEUR"/>
              </a:rPr>
              <a:t> </a:t>
            </a:r>
            <a:r>
              <a:rPr sz="650" i="1" spc="-10" dirty="0">
                <a:latin typeface="ISOCPEUR"/>
                <a:cs typeface="ISOCPEUR"/>
              </a:rPr>
              <a:t>Києва</a:t>
            </a:r>
            <a:endParaRPr sz="650">
              <a:latin typeface="ISOCPEUR"/>
              <a:cs typeface="ISOCPEU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  <a14:imgEffect>
                      <a14:saturation sat="148000"/>
                    </a14:imgEffect>
                    <a14:imgEffect>
                      <a14:brightnessContrast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0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5850" y="5502275"/>
            <a:ext cx="16459200" cy="221599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uk-UA" sz="1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Дякую за увагу!</a:t>
            </a:r>
            <a:endParaRPr lang="ru-RU" sz="1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4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198314" y="13597366"/>
            <a:ext cx="118110" cy="4121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dirty="0">
                <a:latin typeface="ISOCPEUR"/>
                <a:cs typeface="ISOCPEUR"/>
              </a:rPr>
              <a:t>Інв.</a:t>
            </a:r>
            <a:r>
              <a:rPr sz="700" i="1" spc="30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N°</a:t>
            </a:r>
            <a:r>
              <a:rPr sz="700" i="1" spc="35" dirty="0">
                <a:latin typeface="ISOCPEUR"/>
                <a:cs typeface="ISOCPEUR"/>
              </a:rPr>
              <a:t> </a:t>
            </a:r>
            <a:r>
              <a:rPr sz="700" i="1" spc="-25" dirty="0">
                <a:latin typeface="ISOCPEUR"/>
                <a:cs typeface="ISOCPEUR"/>
              </a:rPr>
              <a:t>ор.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8314" y="12122947"/>
            <a:ext cx="118110" cy="4711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dirty="0">
                <a:latin typeface="ISOCPEUR"/>
                <a:cs typeface="ISOCPEUR"/>
              </a:rPr>
              <a:t>Зам.</a:t>
            </a:r>
            <a:r>
              <a:rPr sz="700" i="1" spc="40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інв.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spc="-25" dirty="0">
                <a:latin typeface="ISOCPEUR"/>
                <a:cs typeface="ISOCPEUR"/>
              </a:rPr>
              <a:t>N°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1230" y="12778179"/>
            <a:ext cx="118110" cy="55118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dirty="0">
                <a:latin typeface="ISOCPEUR"/>
                <a:cs typeface="ISOCPEUR"/>
              </a:rPr>
              <a:t>Підпис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dirty="0">
                <a:latin typeface="ISOCPEUR"/>
                <a:cs typeface="ISOCPEUR"/>
              </a:rPr>
              <a:t>і</a:t>
            </a:r>
            <a:r>
              <a:rPr sz="700" i="1" spc="45" dirty="0">
                <a:latin typeface="ISOCPEUR"/>
                <a:cs typeface="ISOCPEUR"/>
              </a:rPr>
              <a:t> </a:t>
            </a:r>
            <a:r>
              <a:rPr sz="700" i="1" spc="-20" dirty="0">
                <a:latin typeface="ISOCPEUR"/>
                <a:cs typeface="ISOCPEUR"/>
              </a:rPr>
              <a:t>дата</a:t>
            </a:r>
            <a:endParaRPr sz="700">
              <a:latin typeface="ISOCPEUR"/>
              <a:cs typeface="ISOCPEU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43" y="10836382"/>
            <a:ext cx="118110" cy="4337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800"/>
              </a:lnSpc>
            </a:pPr>
            <a:r>
              <a:rPr sz="700" i="1" spc="-10" dirty="0">
                <a:latin typeface="ISOCPEUR"/>
                <a:cs typeface="ISOCPEUR"/>
              </a:rPr>
              <a:t>Погоджено</a:t>
            </a:r>
            <a:endParaRPr sz="700">
              <a:latin typeface="ISOCPEUR"/>
              <a:cs typeface="ISOCPEUR"/>
            </a:endParaRPr>
          </a:p>
        </p:txBody>
      </p:sp>
      <p:pic>
        <p:nvPicPr>
          <p:cNvPr id="455" name="Рисунок 4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  <a14:imgEffect>
                      <a14:brightnessContrast contrast="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4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01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185000"/>
                    </a14:imgEffect>
                    <a14:imgEffect>
                      <a14:brightnessContrast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0104100" cy="142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9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81050" y="930275"/>
            <a:ext cx="5943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saturation sat="130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saturation sat="136000"/>
                    </a14:imgEffect>
                    <a14:imgEffect>
                      <a14:brightnessContrast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9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saturation sat="129000"/>
                    </a14:imgEffect>
                    <a14:imgEffect>
                      <a14:brightnessContrast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5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colorTemperature colorTemp="7654"/>
                    </a14:imgEffect>
                    <a14:imgEffect>
                      <a14:saturation sat="168000"/>
                    </a14:imgEffect>
                    <a14:imgEffect>
                      <a14:brightnessContrast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0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saturation sat="174000"/>
                    </a14:imgEffect>
                    <a14:imgEffect>
                      <a14:brightnessContrast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"/>
            <a:ext cx="20104100" cy="1420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80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980B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</TotalTime>
  <Words>434</Words>
  <Application>Microsoft Office PowerPoint</Application>
  <PresentationFormat>Произвольный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 Black</vt:lpstr>
      <vt:lpstr>Calibri</vt:lpstr>
      <vt:lpstr>ISOCPEUR</vt:lpstr>
      <vt:lpstr>Times New Roman</vt:lpstr>
      <vt:lpstr>Office Theme</vt:lpstr>
      <vt:lpstr>КИЇВСЬИЙ НАЦІОНАЛЬНИЙ УНВЕРСИТЕТ БУДІВНИЦТВА І АРХТЕКТУРИ КАФЕДРА ГЕОТЕХНІКИ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КИЇВСЬИЙ НАЦІОНАЛЬНИЙ УНВЕРСИТЕТ БУДІВНИЦТВА І АРХТЕКТУРИ КАФЕДРА ГЕОТЕХНІКИ</dc:title>
  <dc:creator>Tiana</dc:creator>
  <cp:lastModifiedBy>Пользователь Windows</cp:lastModifiedBy>
  <cp:revision>16</cp:revision>
  <dcterms:created xsi:type="dcterms:W3CDTF">2023-12-18T08:01:28Z</dcterms:created>
  <dcterms:modified xsi:type="dcterms:W3CDTF">2023-12-19T08:13:01Z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2023-12-18T00:00:00Z</vt:filetime>
  </property>
  <property fmtid="{D5CDD505-2E9C-101B-9397-08002B2CF9AE}" pid="3" name="Producer">
    <vt:lpwstr>iLovePDF</vt:lpwstr>
  </property>
</Properties>
</file>