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59" r:id="rId9"/>
    <p:sldId id="260" r:id="rId10"/>
    <p:sldId id="261" r:id="rId11"/>
    <p:sldId id="262" r:id="rId12"/>
  </p:sldIdLst>
  <p:sldSz cx="30276800" cy="21386800"/>
  <p:notesSz cx="30276800" cy="21386800"/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6" d="100"/>
          <a:sy n="26" d="100"/>
        </p:scale>
        <p:origin x="136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S:\diploma\Masuk\&#1053;&#1072;&#1091;&#1082;&#107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S:\diploma\Masuk\&#1053;&#1072;&#1091;&#1082;&#1072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S:\diploma\Masuk\&#1053;&#1072;&#1091;&#1082;&#1072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/>
              <a:t>Графік осідання плити другої</a:t>
            </a:r>
            <a:r>
              <a:rPr lang="uk-UA" baseline="0"/>
              <a:t> секції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Значення осідання фундаментної плити 1-ї секції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Sheet1!$H$3:$H$15</c:f>
              <c:numCache>
                <c:formatCode>General</c:formatCode>
                <c:ptCount val="13"/>
                <c:pt idx="0">
                  <c:v>19.3</c:v>
                </c:pt>
                <c:pt idx="1">
                  <c:v>22.2</c:v>
                </c:pt>
                <c:pt idx="2">
                  <c:v>24.9</c:v>
                </c:pt>
                <c:pt idx="3">
                  <c:v>28</c:v>
                </c:pt>
                <c:pt idx="4">
                  <c:v>31.2</c:v>
                </c:pt>
                <c:pt idx="5">
                  <c:v>34.4</c:v>
                </c:pt>
                <c:pt idx="6">
                  <c:v>37.6</c:v>
                </c:pt>
                <c:pt idx="7">
                  <c:v>40.9</c:v>
                </c:pt>
                <c:pt idx="8">
                  <c:v>44.2</c:v>
                </c:pt>
                <c:pt idx="9">
                  <c:v>47.5</c:v>
                </c:pt>
                <c:pt idx="10">
                  <c:v>50.9</c:v>
                </c:pt>
                <c:pt idx="11">
                  <c:v>53.9</c:v>
                </c:pt>
                <c:pt idx="12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300-4983-AC86-74C5EC04F0CF}"/>
            </c:ext>
          </c:extLst>
        </c:ser>
        <c:ser>
          <c:idx val="1"/>
          <c:order val="1"/>
          <c:tx>
            <c:strRef>
              <c:f>Sheet1!$I$2</c:f>
              <c:strCache>
                <c:ptCount val="1"/>
                <c:pt idx="0">
                  <c:v>Середній приріст осідань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Sheet1!$I$3:$I$15</c:f>
            </c:numRef>
          </c:val>
          <c:smooth val="0"/>
          <c:extLst>
            <c:ext xmlns:c16="http://schemas.microsoft.com/office/drawing/2014/chart" uri="{C3380CC4-5D6E-409C-BE32-E72D297353CC}">
              <c16:uniqueId val="{00000001-E300-4983-AC86-74C5EC04F0CF}"/>
            </c:ext>
          </c:extLst>
        </c:ser>
        <c:ser>
          <c:idx val="2"/>
          <c:order val="2"/>
          <c:tx>
            <c:strRef>
              <c:f>Sheet1!$J$2</c:f>
              <c:strCache>
                <c:ptCount val="1"/>
                <c:pt idx="0">
                  <c:v>Середній приріст осідань %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Sheet1!$J$3:$J$15</c:f>
            </c:numRef>
          </c:val>
          <c:smooth val="0"/>
          <c:extLst>
            <c:ext xmlns:c16="http://schemas.microsoft.com/office/drawing/2014/chart" uri="{C3380CC4-5D6E-409C-BE32-E72D297353CC}">
              <c16:uniqueId val="{00000002-E300-4983-AC86-74C5EC04F0CF}"/>
            </c:ext>
          </c:extLst>
        </c:ser>
        <c:ser>
          <c:idx val="3"/>
          <c:order val="3"/>
          <c:tx>
            <c:v>Приріст осідань фундаментної плити 1-ї секції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Sheet1!$K$3:$K$15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15.025906735751278</c:v>
                </c:pt>
                <c:pt idx="2">
                  <c:v>12.162162162162147</c:v>
                </c:pt>
                <c:pt idx="3">
                  <c:v>12.449799196787154</c:v>
                </c:pt>
                <c:pt idx="4">
                  <c:v>11.428571428571431</c:v>
                </c:pt>
                <c:pt idx="5">
                  <c:v>10.256410256410263</c:v>
                </c:pt>
                <c:pt idx="6">
                  <c:v>9.3023255813953654</c:v>
                </c:pt>
                <c:pt idx="7">
                  <c:v>8.7765957446808329</c:v>
                </c:pt>
                <c:pt idx="8">
                  <c:v>8.0684596577017373</c:v>
                </c:pt>
                <c:pt idx="9">
                  <c:v>7.4660633484162844</c:v>
                </c:pt>
                <c:pt idx="10">
                  <c:v>7.1578947368420955</c:v>
                </c:pt>
                <c:pt idx="11">
                  <c:v>5.8939096267190507</c:v>
                </c:pt>
                <c:pt idx="12">
                  <c:v>2.0408163265306172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300-4983-AC86-74C5EC04F0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652591"/>
        <c:axId val="2004059167"/>
      </c:lineChart>
      <c:catAx>
        <c:axId val="296525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2004059167"/>
        <c:crosses val="autoZero"/>
        <c:auto val="1"/>
        <c:lblAlgn val="ctr"/>
        <c:lblOffset val="100"/>
        <c:noMultiLvlLbl val="0"/>
      </c:catAx>
      <c:valAx>
        <c:axId val="20040591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296525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/>
              <a:t>Порівняльний</a:t>
            </a:r>
            <a:r>
              <a:rPr lang="uk-UA" baseline="0"/>
              <a:t> графік </a:t>
            </a:r>
            <a:r>
              <a:rPr lang="uk-UA"/>
              <a:t>осідання плити першої та другої секції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Значення осідання фундаментної плити 1-ї секції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Sheet1!$H$3:$H$15</c:f>
              <c:numCache>
                <c:formatCode>General</c:formatCode>
                <c:ptCount val="13"/>
                <c:pt idx="0">
                  <c:v>19.3</c:v>
                </c:pt>
                <c:pt idx="1">
                  <c:v>22.2</c:v>
                </c:pt>
                <c:pt idx="2">
                  <c:v>24.9</c:v>
                </c:pt>
                <c:pt idx="3">
                  <c:v>28</c:v>
                </c:pt>
                <c:pt idx="4">
                  <c:v>31.2</c:v>
                </c:pt>
                <c:pt idx="5">
                  <c:v>34.4</c:v>
                </c:pt>
                <c:pt idx="6">
                  <c:v>37.6</c:v>
                </c:pt>
                <c:pt idx="7">
                  <c:v>40.9</c:v>
                </c:pt>
                <c:pt idx="8">
                  <c:v>44.2</c:v>
                </c:pt>
                <c:pt idx="9">
                  <c:v>47.5</c:v>
                </c:pt>
                <c:pt idx="10">
                  <c:v>50.9</c:v>
                </c:pt>
                <c:pt idx="11">
                  <c:v>53.9</c:v>
                </c:pt>
                <c:pt idx="12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E36-48A5-AD38-ED75E1539FB9}"/>
            </c:ext>
          </c:extLst>
        </c:ser>
        <c:ser>
          <c:idx val="1"/>
          <c:order val="1"/>
          <c:tx>
            <c:strRef>
              <c:f>Sheet1!$I$1:$I$2</c:f>
              <c:strCache>
                <c:ptCount val="2"/>
                <c:pt idx="0">
                  <c:v>Задача 1 ( 1с. зводиться )</c:v>
                </c:pt>
                <c:pt idx="1">
                  <c:v>Середній приріст осідань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Sheet1!$I$3:$I$15</c:f>
            </c:numRef>
          </c:val>
          <c:smooth val="0"/>
          <c:extLst>
            <c:ext xmlns:c16="http://schemas.microsoft.com/office/drawing/2014/chart" uri="{C3380CC4-5D6E-409C-BE32-E72D297353CC}">
              <c16:uniqueId val="{00000001-BE36-48A5-AD38-ED75E1539FB9}"/>
            </c:ext>
          </c:extLst>
        </c:ser>
        <c:ser>
          <c:idx val="2"/>
          <c:order val="2"/>
          <c:tx>
            <c:strRef>
              <c:f>Sheet1!$J$1:$J$2</c:f>
              <c:strCache>
                <c:ptCount val="2"/>
                <c:pt idx="0">
                  <c:v>Задача 1 ( 1с. зводиться )</c:v>
                </c:pt>
                <c:pt idx="1">
                  <c:v>Середній приріст осідань %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Sheet1!$J$3:$J$15</c:f>
            </c:numRef>
          </c:val>
          <c:smooth val="0"/>
          <c:extLst>
            <c:ext xmlns:c16="http://schemas.microsoft.com/office/drawing/2014/chart" uri="{C3380CC4-5D6E-409C-BE32-E72D297353CC}">
              <c16:uniqueId val="{00000002-BE36-48A5-AD38-ED75E1539FB9}"/>
            </c:ext>
          </c:extLst>
        </c:ser>
        <c:ser>
          <c:idx val="3"/>
          <c:order val="3"/>
          <c:tx>
            <c:v>Приріст осідань фундаментної плити 1-ї секції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Sheet1!$K$3:$K$15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15.025906735751278</c:v>
                </c:pt>
                <c:pt idx="2">
                  <c:v>12.162162162162147</c:v>
                </c:pt>
                <c:pt idx="3">
                  <c:v>12.449799196787154</c:v>
                </c:pt>
                <c:pt idx="4">
                  <c:v>11.428571428571431</c:v>
                </c:pt>
                <c:pt idx="5">
                  <c:v>10.256410256410263</c:v>
                </c:pt>
                <c:pt idx="6">
                  <c:v>9.3023255813953654</c:v>
                </c:pt>
                <c:pt idx="7">
                  <c:v>8.7765957446808329</c:v>
                </c:pt>
                <c:pt idx="8">
                  <c:v>8.0684596577017373</c:v>
                </c:pt>
                <c:pt idx="9">
                  <c:v>7.4660633484162844</c:v>
                </c:pt>
                <c:pt idx="10">
                  <c:v>7.1578947368420955</c:v>
                </c:pt>
                <c:pt idx="11">
                  <c:v>5.8939096267190507</c:v>
                </c:pt>
                <c:pt idx="12">
                  <c:v>2.0408163265306172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E36-48A5-AD38-ED75E1539FB9}"/>
            </c:ext>
          </c:extLst>
        </c:ser>
        <c:ser>
          <c:idx val="4"/>
          <c:order val="4"/>
          <c:tx>
            <c:v>Значення осідання фундаментної плити 2-ї секції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Sheet1!$N$3:$N$15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E36-48A5-AD38-ED75E1539FB9}"/>
            </c:ext>
          </c:extLst>
        </c:ser>
        <c:ser>
          <c:idx val="5"/>
          <c:order val="5"/>
          <c:tx>
            <c:strRef>
              <c:f>Sheet1!$O$2</c:f>
              <c:strCache>
                <c:ptCount val="1"/>
                <c:pt idx="0">
                  <c:v>Значення осідання мм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Sheet1!$O$3:$O$15</c:f>
              <c:numCache>
                <c:formatCode>General</c:formatCode>
                <c:ptCount val="13"/>
                <c:pt idx="0">
                  <c:v>25.6</c:v>
                </c:pt>
                <c:pt idx="1">
                  <c:v>22.3</c:v>
                </c:pt>
                <c:pt idx="2">
                  <c:v>21.2</c:v>
                </c:pt>
                <c:pt idx="3">
                  <c:v>20.100000000000001</c:v>
                </c:pt>
                <c:pt idx="4">
                  <c:v>19</c:v>
                </c:pt>
                <c:pt idx="5">
                  <c:v>18.3</c:v>
                </c:pt>
                <c:pt idx="6">
                  <c:v>18.8</c:v>
                </c:pt>
                <c:pt idx="7">
                  <c:v>20.7</c:v>
                </c:pt>
                <c:pt idx="8">
                  <c:v>22.2</c:v>
                </c:pt>
                <c:pt idx="9">
                  <c:v>24.7</c:v>
                </c:pt>
                <c:pt idx="10">
                  <c:v>26.6</c:v>
                </c:pt>
                <c:pt idx="11">
                  <c:v>28.5</c:v>
                </c:pt>
                <c:pt idx="12">
                  <c:v>28.5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E36-48A5-AD38-ED75E1539FB9}"/>
            </c:ext>
          </c:extLst>
        </c:ser>
        <c:ser>
          <c:idx val="6"/>
          <c:order val="6"/>
          <c:tx>
            <c:strRef>
              <c:f>Sheet1!$P$2</c:f>
              <c:strCache>
                <c:ptCount val="1"/>
                <c:pt idx="0">
                  <c:v>Середній приріст осідань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Sheet1!$P$3:$P$15</c:f>
            </c:numRef>
          </c:val>
          <c:smooth val="0"/>
          <c:extLst>
            <c:ext xmlns:c16="http://schemas.microsoft.com/office/drawing/2014/chart" uri="{C3380CC4-5D6E-409C-BE32-E72D297353CC}">
              <c16:uniqueId val="{00000006-BE36-48A5-AD38-ED75E1539FB9}"/>
            </c:ext>
          </c:extLst>
        </c:ser>
        <c:ser>
          <c:idx val="7"/>
          <c:order val="7"/>
          <c:tx>
            <c:v>Приріст осідань фундаментної плити 2-ї секції</c:v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Sheet1!$G$3:$G$15</c:f>
              <c:strCache>
                <c:ptCount val="13"/>
                <c:pt idx="0">
                  <c:v>Стадія 1</c:v>
                </c:pt>
                <c:pt idx="1">
                  <c:v>Стадія 2</c:v>
                </c:pt>
                <c:pt idx="2">
                  <c:v>Стадія 3</c:v>
                </c:pt>
                <c:pt idx="3">
                  <c:v>Стадія 4</c:v>
                </c:pt>
                <c:pt idx="4">
                  <c:v>Стадія 5</c:v>
                </c:pt>
                <c:pt idx="5">
                  <c:v>Стадія 6</c:v>
                </c:pt>
                <c:pt idx="6">
                  <c:v>Стадія 7</c:v>
                </c:pt>
                <c:pt idx="7">
                  <c:v>Стадія 8</c:v>
                </c:pt>
                <c:pt idx="8">
                  <c:v>Стадія 9</c:v>
                </c:pt>
                <c:pt idx="9">
                  <c:v>Стадія 10</c:v>
                </c:pt>
                <c:pt idx="10">
                  <c:v>Стадія 11</c:v>
                </c:pt>
                <c:pt idx="11">
                  <c:v>Стадія 12</c:v>
                </c:pt>
                <c:pt idx="12">
                  <c:v>Стадія 13</c:v>
                </c:pt>
              </c:strCache>
            </c:strRef>
          </c:cat>
          <c:val>
            <c:numRef>
              <c:f>Sheet1!$Q$3:$Q$15</c:f>
            </c:numRef>
          </c:val>
          <c:smooth val="0"/>
          <c:extLst>
            <c:ext xmlns:c16="http://schemas.microsoft.com/office/drawing/2014/chart" uri="{C3380CC4-5D6E-409C-BE32-E72D297353CC}">
              <c16:uniqueId val="{00000007-BE36-48A5-AD38-ED75E1539F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647311"/>
        <c:axId val="28984415"/>
      </c:lineChart>
      <c:catAx>
        <c:axId val="296473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28984415"/>
        <c:crosses val="autoZero"/>
        <c:auto val="1"/>
        <c:lblAlgn val="ctr"/>
        <c:lblOffset val="100"/>
        <c:noMultiLvlLbl val="0"/>
      </c:catAx>
      <c:valAx>
        <c:axId val="28984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296473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Порівняльний графік осідання плити першої та другої секції, та двух секцій одночасно</a:t>
            </a:r>
            <a:endParaRPr lang="en-US"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Значення осідання фундаментної плити 1-ї секції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Sheet1!$T$3:$T$15</c:f>
              <c:numCache>
                <c:formatCode>General</c:formatCode>
                <c:ptCount val="13"/>
                <c:pt idx="0">
                  <c:v>12.1</c:v>
                </c:pt>
                <c:pt idx="1">
                  <c:v>12.8</c:v>
                </c:pt>
                <c:pt idx="2">
                  <c:v>9.5500000000000007</c:v>
                </c:pt>
                <c:pt idx="3">
                  <c:v>9.8699999999999992</c:v>
                </c:pt>
                <c:pt idx="4">
                  <c:v>10.199999999999999</c:v>
                </c:pt>
                <c:pt idx="5">
                  <c:v>10.8</c:v>
                </c:pt>
                <c:pt idx="6">
                  <c:v>13.7</c:v>
                </c:pt>
                <c:pt idx="7">
                  <c:v>13.2</c:v>
                </c:pt>
                <c:pt idx="8">
                  <c:v>12.7</c:v>
                </c:pt>
                <c:pt idx="9">
                  <c:v>12.2</c:v>
                </c:pt>
                <c:pt idx="10">
                  <c:v>11.7</c:v>
                </c:pt>
                <c:pt idx="11">
                  <c:v>11.2</c:v>
                </c:pt>
                <c:pt idx="12">
                  <c:v>11.3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54B-457E-B7FF-2606545457A2}"/>
            </c:ext>
          </c:extLst>
        </c:ser>
        <c:ser>
          <c:idx val="1"/>
          <c:order val="1"/>
          <c:tx>
            <c:strRef>
              <c:f>Sheet1!$U$2</c:f>
              <c:strCache>
                <c:ptCount val="1"/>
                <c:pt idx="0">
                  <c:v>Номер стадії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Sheet1!$U$3:$U$15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54B-457E-B7FF-2606545457A2}"/>
            </c:ext>
          </c:extLst>
        </c:ser>
        <c:ser>
          <c:idx val="2"/>
          <c:order val="2"/>
          <c:tx>
            <c:strRef>
              <c:f>Sheet1!$V$2</c:f>
              <c:strCache>
                <c:ptCount val="1"/>
                <c:pt idx="0">
                  <c:v>Значення осідання мм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Sheet1!$V$3:$V$15</c:f>
              <c:numCache>
                <c:formatCode>General</c:formatCode>
                <c:ptCount val="13"/>
                <c:pt idx="0">
                  <c:v>27.4</c:v>
                </c:pt>
                <c:pt idx="1">
                  <c:v>26</c:v>
                </c:pt>
                <c:pt idx="2">
                  <c:v>24.4</c:v>
                </c:pt>
                <c:pt idx="3">
                  <c:v>23.6</c:v>
                </c:pt>
                <c:pt idx="4">
                  <c:v>23.7</c:v>
                </c:pt>
                <c:pt idx="5">
                  <c:v>24</c:v>
                </c:pt>
                <c:pt idx="6">
                  <c:v>24.3</c:v>
                </c:pt>
                <c:pt idx="7">
                  <c:v>25.5</c:v>
                </c:pt>
                <c:pt idx="8">
                  <c:v>29.1</c:v>
                </c:pt>
                <c:pt idx="9">
                  <c:v>33.200000000000003</c:v>
                </c:pt>
                <c:pt idx="10">
                  <c:v>37.1</c:v>
                </c:pt>
                <c:pt idx="11">
                  <c:v>37.200000000000003</c:v>
                </c:pt>
                <c:pt idx="12">
                  <c:v>42.9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54B-457E-B7FF-2606545457A2}"/>
            </c:ext>
          </c:extLst>
        </c:ser>
        <c:ser>
          <c:idx val="3"/>
          <c:order val="3"/>
          <c:tx>
            <c:v>Приріст осідань фундаментної плити 1-ї секції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Sheet1!$W$3:$W$15</c:f>
            </c:numRef>
          </c:val>
          <c:smooth val="0"/>
          <c:extLst>
            <c:ext xmlns:c16="http://schemas.microsoft.com/office/drawing/2014/chart" uri="{C3380CC4-5D6E-409C-BE32-E72D297353CC}">
              <c16:uniqueId val="{00000003-254B-457E-B7FF-2606545457A2}"/>
            </c:ext>
          </c:extLst>
        </c:ser>
        <c:ser>
          <c:idx val="4"/>
          <c:order val="4"/>
          <c:tx>
            <c:v>Значення осідання фундаментної плити 2-ї секції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Sheet1!$H$3:$H$15</c:f>
              <c:numCache>
                <c:formatCode>General</c:formatCode>
                <c:ptCount val="13"/>
                <c:pt idx="0">
                  <c:v>19.3</c:v>
                </c:pt>
                <c:pt idx="1">
                  <c:v>22.2</c:v>
                </c:pt>
                <c:pt idx="2">
                  <c:v>24.9</c:v>
                </c:pt>
                <c:pt idx="3">
                  <c:v>28</c:v>
                </c:pt>
                <c:pt idx="4">
                  <c:v>31.2</c:v>
                </c:pt>
                <c:pt idx="5">
                  <c:v>34.4</c:v>
                </c:pt>
                <c:pt idx="6">
                  <c:v>37.6</c:v>
                </c:pt>
                <c:pt idx="7">
                  <c:v>40.9</c:v>
                </c:pt>
                <c:pt idx="8">
                  <c:v>44.2</c:v>
                </c:pt>
                <c:pt idx="9">
                  <c:v>47.5</c:v>
                </c:pt>
                <c:pt idx="10">
                  <c:v>50.9</c:v>
                </c:pt>
                <c:pt idx="11">
                  <c:v>53.9</c:v>
                </c:pt>
                <c:pt idx="12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54B-457E-B7FF-2606545457A2}"/>
            </c:ext>
          </c:extLst>
        </c:ser>
        <c:ser>
          <c:idx val="5"/>
          <c:order val="5"/>
          <c:tx>
            <c:strRef>
              <c:f>Sheet1!$I$2</c:f>
              <c:strCache>
                <c:ptCount val="1"/>
                <c:pt idx="0">
                  <c:v>Середній приріст осідань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Sheet1!$I$3:$I$15</c:f>
            </c:numRef>
          </c:val>
          <c:smooth val="0"/>
          <c:extLst>
            <c:ext xmlns:c16="http://schemas.microsoft.com/office/drawing/2014/chart" uri="{C3380CC4-5D6E-409C-BE32-E72D297353CC}">
              <c16:uniqueId val="{00000005-254B-457E-B7FF-2606545457A2}"/>
            </c:ext>
          </c:extLst>
        </c:ser>
        <c:ser>
          <c:idx val="6"/>
          <c:order val="6"/>
          <c:tx>
            <c:strRef>
              <c:f>Sheet1!$J$2</c:f>
              <c:strCache>
                <c:ptCount val="1"/>
                <c:pt idx="0">
                  <c:v>Середній приріст осідань %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Sheet1!$J$3:$J$15</c:f>
            </c:numRef>
          </c:val>
          <c:smooth val="0"/>
          <c:extLst>
            <c:ext xmlns:c16="http://schemas.microsoft.com/office/drawing/2014/chart" uri="{C3380CC4-5D6E-409C-BE32-E72D297353CC}">
              <c16:uniqueId val="{00000006-254B-457E-B7FF-2606545457A2}"/>
            </c:ext>
          </c:extLst>
        </c:ser>
        <c:ser>
          <c:idx val="7"/>
          <c:order val="7"/>
          <c:tx>
            <c:v>Приріст осідань фундаментної плити 2-ї секції</c:v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Sheet1!$K$3:$K$15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15.025906735751278</c:v>
                </c:pt>
                <c:pt idx="2">
                  <c:v>12.162162162162147</c:v>
                </c:pt>
                <c:pt idx="3">
                  <c:v>12.449799196787154</c:v>
                </c:pt>
                <c:pt idx="4">
                  <c:v>11.428571428571431</c:v>
                </c:pt>
                <c:pt idx="5">
                  <c:v>10.256410256410263</c:v>
                </c:pt>
                <c:pt idx="6">
                  <c:v>9.3023255813953654</c:v>
                </c:pt>
                <c:pt idx="7">
                  <c:v>8.7765957446808329</c:v>
                </c:pt>
                <c:pt idx="8">
                  <c:v>8.0684596577017373</c:v>
                </c:pt>
                <c:pt idx="9">
                  <c:v>7.4660633484162844</c:v>
                </c:pt>
                <c:pt idx="10">
                  <c:v>7.1578947368420955</c:v>
                </c:pt>
                <c:pt idx="11">
                  <c:v>5.8939096267190507</c:v>
                </c:pt>
                <c:pt idx="12">
                  <c:v>2.0408163265306172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254B-457E-B7FF-2606545457A2}"/>
            </c:ext>
          </c:extLst>
        </c:ser>
        <c:ser>
          <c:idx val="8"/>
          <c:order val="8"/>
          <c:tx>
            <c:v>Значення осідання фундаментної плити 3-ї секції</c:v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Sheet1!$N$3:$N$15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254B-457E-B7FF-2606545457A2}"/>
            </c:ext>
          </c:extLst>
        </c:ser>
        <c:ser>
          <c:idx val="9"/>
          <c:order val="9"/>
          <c:tx>
            <c:strRef>
              <c:f>Sheet1!$O$2</c:f>
              <c:strCache>
                <c:ptCount val="1"/>
                <c:pt idx="0">
                  <c:v>Значення осідання мм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Sheet1!$O$3:$O$15</c:f>
              <c:numCache>
                <c:formatCode>General</c:formatCode>
                <c:ptCount val="13"/>
                <c:pt idx="0">
                  <c:v>25.6</c:v>
                </c:pt>
                <c:pt idx="1">
                  <c:v>22.3</c:v>
                </c:pt>
                <c:pt idx="2">
                  <c:v>21.2</c:v>
                </c:pt>
                <c:pt idx="3">
                  <c:v>20.100000000000001</c:v>
                </c:pt>
                <c:pt idx="4">
                  <c:v>19</c:v>
                </c:pt>
                <c:pt idx="5">
                  <c:v>18.3</c:v>
                </c:pt>
                <c:pt idx="6">
                  <c:v>18.8</c:v>
                </c:pt>
                <c:pt idx="7">
                  <c:v>20.7</c:v>
                </c:pt>
                <c:pt idx="8">
                  <c:v>22.2</c:v>
                </c:pt>
                <c:pt idx="9">
                  <c:v>24.7</c:v>
                </c:pt>
                <c:pt idx="10">
                  <c:v>26.6</c:v>
                </c:pt>
                <c:pt idx="11">
                  <c:v>28.5</c:v>
                </c:pt>
                <c:pt idx="12">
                  <c:v>28.5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254B-457E-B7FF-2606545457A2}"/>
            </c:ext>
          </c:extLst>
        </c:ser>
        <c:ser>
          <c:idx val="10"/>
          <c:order val="10"/>
          <c:tx>
            <c:strRef>
              <c:f>Sheet1!$P$2</c:f>
              <c:strCache>
                <c:ptCount val="1"/>
                <c:pt idx="0">
                  <c:v>Середній приріст осідань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Sheet1!$P$3:$P$15</c:f>
            </c:numRef>
          </c:val>
          <c:smooth val="0"/>
          <c:extLst>
            <c:ext xmlns:c16="http://schemas.microsoft.com/office/drawing/2014/chart" uri="{C3380CC4-5D6E-409C-BE32-E72D297353CC}">
              <c16:uniqueId val="{0000000A-254B-457E-B7FF-2606545457A2}"/>
            </c:ext>
          </c:extLst>
        </c:ser>
        <c:ser>
          <c:idx val="11"/>
          <c:order val="11"/>
          <c:tx>
            <c:v>Приріст осідань фундаментної плити 3-ї секції</c:v>
          </c:tx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Sheet1!$S$3:$S$15</c:f>
              <c:numCache>
                <c:formatCode>0.00000</c:formatCode>
                <c:ptCount val="13"/>
                <c:pt idx="0">
                  <c:v>3.3333333333333338E-4</c:v>
                </c:pt>
                <c:pt idx="1">
                  <c:v>2.3456790123456791E-4</c:v>
                </c:pt>
                <c:pt idx="2">
                  <c:v>2.876543209876543E-4</c:v>
                </c:pt>
                <c:pt idx="3">
                  <c:v>2.5259259259259267E-4</c:v>
                </c:pt>
                <c:pt idx="4">
                  <c:v>2.1728395061728397E-4</c:v>
                </c:pt>
                <c:pt idx="5">
                  <c:v>1.8518518518518518E-4</c:v>
                </c:pt>
                <c:pt idx="6">
                  <c:v>1.2592592592592595E-4</c:v>
                </c:pt>
                <c:pt idx="7">
                  <c:v>1.8518518518518518E-4</c:v>
                </c:pt>
                <c:pt idx="8">
                  <c:v>2.3456790123456791E-4</c:v>
                </c:pt>
                <c:pt idx="9">
                  <c:v>3.0864197530864197E-4</c:v>
                </c:pt>
                <c:pt idx="10">
                  <c:v>3.679012345679013E-4</c:v>
                </c:pt>
                <c:pt idx="11">
                  <c:v>4.2716049382716053E-4</c:v>
                </c:pt>
                <c:pt idx="12">
                  <c:v>4.2469135802469132E-4</c:v>
                </c:pt>
              </c:numCache>
            </c:numRef>
          </c:cat>
          <c:val>
            <c:numRef>
              <c:f>Sheet1!$Q$3:$Q$15</c:f>
            </c:numRef>
          </c:val>
          <c:smooth val="0"/>
          <c:extLst>
            <c:ext xmlns:c16="http://schemas.microsoft.com/office/drawing/2014/chart" uri="{C3380CC4-5D6E-409C-BE32-E72D297353CC}">
              <c16:uniqueId val="{0000000B-254B-457E-B7FF-2606545457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4891103"/>
        <c:axId val="2004067103"/>
      </c:lineChart>
      <c:catAx>
        <c:axId val="124891103"/>
        <c:scaling>
          <c:orientation val="minMax"/>
        </c:scaling>
        <c:delete val="0"/>
        <c:axPos val="b"/>
        <c:numFmt formatCode="0.0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2004067103"/>
        <c:crosses val="autoZero"/>
        <c:auto val="1"/>
        <c:lblAlgn val="ctr"/>
        <c:lblOffset val="100"/>
        <c:noMultiLvlLbl val="0"/>
      </c:catAx>
      <c:valAx>
        <c:axId val="20040671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248911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7308" cy="21386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7308" cy="21386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7308" cy="21386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7308" cy="21386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7308" cy="21386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7308" cy="21386291"/>
          </a:xfrm>
          <a:prstGeom prst="rect">
            <a:avLst/>
          </a:prstGeom>
          <a:noFill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B02018B-5385-F669-44D0-CF0AE137FE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21" y="10898469"/>
            <a:ext cx="15224690" cy="9832106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99F7901-9774-2E68-0651-F127FC1AB0F0}"/>
              </a:ext>
            </a:extLst>
          </p:cNvPr>
          <p:cNvGraphicFramePr>
            <a:graphicFrameLocks/>
          </p:cNvGraphicFramePr>
          <p:nvPr/>
        </p:nvGraphicFramePr>
        <p:xfrm>
          <a:off x="21820340" y="13179816"/>
          <a:ext cx="8141917" cy="5233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7308" cy="21386291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49676A8-F5E1-A36B-9698-4E5A02D6EB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72" y="11121051"/>
            <a:ext cx="14567772" cy="9897623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6B14EB8-3FC9-5F0B-E19B-EF0F616D03A7}"/>
              </a:ext>
            </a:extLst>
          </p:cNvPr>
          <p:cNvGraphicFramePr>
            <a:graphicFrameLocks/>
          </p:cNvGraphicFramePr>
          <p:nvPr/>
        </p:nvGraphicFramePr>
        <p:xfrm>
          <a:off x="15469643" y="16069862"/>
          <a:ext cx="7803715" cy="5049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7308" cy="21386291"/>
          </a:xfrm>
          <a:prstGeom prst="rect">
            <a:avLst/>
          </a:prstGeom>
          <a:noFill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4679E34-A6AD-4699-8B93-42277158B4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0693400"/>
            <a:ext cx="14158462" cy="10362852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7B7009F-54F9-96E2-7FC9-C43D83156866}"/>
              </a:ext>
            </a:extLst>
          </p:cNvPr>
          <p:cNvGraphicFramePr>
            <a:graphicFrameLocks/>
          </p:cNvGraphicFramePr>
          <p:nvPr/>
        </p:nvGraphicFramePr>
        <p:xfrm>
          <a:off x="15072861" y="9896540"/>
          <a:ext cx="8350810" cy="7489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7308" cy="21386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7308" cy="21386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7308" cy="21386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26</Words>
  <Application>Microsoft Office PowerPoint</Application>
  <PresentationFormat>Произвольный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Юрий Окропірідзе</dc:creator>
  <cp:lastModifiedBy>Андрій Масюк</cp:lastModifiedBy>
  <cp:revision>8</cp:revision>
  <dcterms:modified xsi:type="dcterms:W3CDTF">2023-12-18T19:00:49Z</dcterms:modified>
</cp:coreProperties>
</file>