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78" r:id="rId5"/>
    <p:sldId id="281" r:id="rId6"/>
    <p:sldId id="263" r:id="rId7"/>
    <p:sldId id="274" r:id="rId8"/>
    <p:sldId id="275" r:id="rId9"/>
    <p:sldId id="276" r:id="rId10"/>
    <p:sldId id="262" r:id="rId11"/>
    <p:sldId id="264" r:id="rId12"/>
    <p:sldId id="270" r:id="rId13"/>
    <p:sldId id="271" r:id="rId14"/>
    <p:sldId id="273" r:id="rId15"/>
  </p:sldIdLst>
  <p:sldSz cx="9144000" cy="6858000" type="screen4x3"/>
  <p:notesSz cx="6797675" cy="9926638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Помірний стиль 2 –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Помір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>
      <p:cViewPr varScale="1">
        <p:scale>
          <a:sx n="73" d="100"/>
          <a:sy n="73" d="100"/>
        </p:scale>
        <p:origin x="1320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603E4-A929-4900-823B-F2DF8DCACF65}" type="datetimeFigureOut">
              <a:rPr lang="uk-UA" smtClean="0"/>
              <a:t>04.12.2024</a:t>
            </a:fld>
            <a:endParaRPr lang="uk-UA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FA2E3-CB78-4BA3-B9A8-3657F4BDB717}" type="slidenum">
              <a:rPr lang="uk-UA" smtClean="0"/>
              <a:t>‹№›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603E4-A929-4900-823B-F2DF8DCACF65}" type="datetimeFigureOut">
              <a:rPr lang="uk-UA" smtClean="0"/>
              <a:t>04.12.2024</a:t>
            </a:fld>
            <a:endParaRPr lang="uk-UA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FA2E3-CB78-4BA3-B9A8-3657F4BDB717}" type="slidenum">
              <a:rPr lang="uk-UA" smtClean="0"/>
              <a:t>‹№›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603E4-A929-4900-823B-F2DF8DCACF65}" type="datetimeFigureOut">
              <a:rPr lang="uk-UA" smtClean="0"/>
              <a:t>04.12.2024</a:t>
            </a:fld>
            <a:endParaRPr lang="uk-UA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FA2E3-CB78-4BA3-B9A8-3657F4BDB717}" type="slidenum">
              <a:rPr lang="uk-UA" smtClean="0"/>
              <a:t>‹№›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603E4-A929-4900-823B-F2DF8DCACF65}" type="datetimeFigureOut">
              <a:rPr lang="uk-UA" smtClean="0"/>
              <a:t>04.12.2024</a:t>
            </a:fld>
            <a:endParaRPr lang="uk-UA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FA2E3-CB78-4BA3-B9A8-3657F4BDB717}" type="slidenum">
              <a:rPr lang="uk-UA" smtClean="0"/>
              <a:t>‹№›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603E4-A929-4900-823B-F2DF8DCACF65}" type="datetimeFigureOut">
              <a:rPr lang="uk-UA" smtClean="0"/>
              <a:t>04.12.2024</a:t>
            </a:fld>
            <a:endParaRPr lang="uk-UA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FA2E3-CB78-4BA3-B9A8-3657F4BDB717}" type="slidenum">
              <a:rPr lang="uk-UA" smtClean="0"/>
              <a:t>‹№›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603E4-A929-4900-823B-F2DF8DCACF65}" type="datetimeFigureOut">
              <a:rPr lang="uk-UA" smtClean="0"/>
              <a:t>04.12.2024</a:t>
            </a:fld>
            <a:endParaRPr lang="uk-UA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FA2E3-CB78-4BA3-B9A8-3657F4BDB717}" type="slidenum">
              <a:rPr lang="uk-UA" smtClean="0"/>
              <a:t>‹№›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603E4-A929-4900-823B-F2DF8DCACF65}" type="datetimeFigureOut">
              <a:rPr lang="uk-UA" smtClean="0"/>
              <a:t>04.12.2024</a:t>
            </a:fld>
            <a:endParaRPr lang="uk-UA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FA2E3-CB78-4BA3-B9A8-3657F4BDB717}" type="slidenum">
              <a:rPr lang="uk-UA" smtClean="0"/>
              <a:t>‹№›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603E4-A929-4900-823B-F2DF8DCACF65}" type="datetimeFigureOut">
              <a:rPr lang="uk-UA" smtClean="0"/>
              <a:t>04.12.2024</a:t>
            </a:fld>
            <a:endParaRPr lang="uk-UA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FA2E3-CB78-4BA3-B9A8-3657F4BDB717}" type="slidenum">
              <a:rPr lang="uk-UA" smtClean="0"/>
              <a:t>‹№›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603E4-A929-4900-823B-F2DF8DCACF65}" type="datetimeFigureOut">
              <a:rPr lang="uk-UA" smtClean="0"/>
              <a:t>04.12.2024</a:t>
            </a:fld>
            <a:endParaRPr lang="uk-UA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FA2E3-CB78-4BA3-B9A8-3657F4BDB717}" type="slidenum">
              <a:rPr lang="uk-UA" smtClean="0"/>
              <a:t>‹№›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603E4-A929-4900-823B-F2DF8DCACF65}" type="datetimeFigureOut">
              <a:rPr lang="uk-UA" smtClean="0"/>
              <a:t>04.12.2024</a:t>
            </a:fld>
            <a:endParaRPr lang="uk-UA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FA2E3-CB78-4BA3-B9A8-3657F4BDB717}" type="slidenum">
              <a:rPr lang="uk-UA" smtClean="0"/>
              <a:t>‹№›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603E4-A929-4900-823B-F2DF8DCACF65}" type="datetimeFigureOut">
              <a:rPr lang="uk-UA" smtClean="0"/>
              <a:t>04.12.2024</a:t>
            </a:fld>
            <a:endParaRPr lang="uk-UA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FA2E3-CB78-4BA3-B9A8-3657F4BDB717}" type="slidenum">
              <a:rPr lang="uk-UA" smtClean="0"/>
              <a:t>‹№›</a:t>
            </a:fld>
            <a:endParaRPr lang="uk-UA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2603E4-A929-4900-823B-F2DF8DCACF65}" type="datetimeFigureOut">
              <a:rPr lang="uk-UA" smtClean="0"/>
              <a:t>04.12.2024</a:t>
            </a:fld>
            <a:endParaRPr lang="uk-UA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DFA2E3-CB78-4BA3-B9A8-3657F4BDB717}" type="slidenum">
              <a:rPr lang="uk-UA" smtClean="0"/>
              <a:t>‹№›</a:t>
            </a:fld>
            <a:endParaRPr lang="uk-U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16632"/>
            <a:ext cx="8568952" cy="6552727"/>
          </a:xfrm>
        </p:spPr>
        <p:txBody>
          <a:bodyPr>
            <a:normAutofit fontScale="90000"/>
          </a:bodyPr>
          <a:lstStyle/>
          <a:p>
            <a:r>
              <a:rPr lang="uk-UA" sz="2700" b="1" dirty="0">
                <a:latin typeface="Times New Roman" pitchFamily="18" charset="0"/>
                <a:cs typeface="Times New Roman" pitchFamily="18" charset="0"/>
              </a:rPr>
              <a:t>КИЇВСЬКИЙ НАЦІОНАЛЬНИЙ УНІВЕРСИТЕТ </a:t>
            </a:r>
            <a:r>
              <a:rPr lang="uk-UA" sz="27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700" dirty="0">
                <a:latin typeface="Times New Roman" pitchFamily="18" charset="0"/>
                <a:cs typeface="Times New Roman" pitchFamily="18" charset="0"/>
              </a:rPr>
            </a:br>
            <a:r>
              <a:rPr lang="uk-UA" sz="2700" b="1" dirty="0">
                <a:latin typeface="Times New Roman" pitchFamily="18" charset="0"/>
                <a:cs typeface="Times New Roman" pitchFamily="18" charset="0"/>
              </a:rPr>
              <a:t>БУДІВНИЦТВА І АРХІТЕКТУРИ</a:t>
            </a:r>
            <a:r>
              <a:rPr lang="uk-UA" sz="27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700" dirty="0">
                <a:latin typeface="Times New Roman" pitchFamily="18" charset="0"/>
                <a:cs typeface="Times New Roman" pitchFamily="18" charset="0"/>
              </a:rPr>
            </a:br>
            <a:r>
              <a:rPr lang="uk-UA" sz="2700" b="1" dirty="0">
                <a:latin typeface="Times New Roman" pitchFamily="18" charset="0"/>
                <a:cs typeface="Times New Roman" pitchFamily="18" charset="0"/>
              </a:rPr>
              <a:t>Факультет інженерних систем і екології</a:t>
            </a:r>
            <a:r>
              <a:rPr lang="uk-UA" sz="27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700" dirty="0">
                <a:latin typeface="Times New Roman" pitchFamily="18" charset="0"/>
                <a:cs typeface="Times New Roman" pitchFamily="18" charset="0"/>
              </a:rPr>
            </a:br>
            <a:r>
              <a:rPr lang="uk-UA" sz="2700" b="1" dirty="0">
                <a:latin typeface="Times New Roman" pitchFamily="18" charset="0"/>
                <a:cs typeface="Times New Roman" pitchFamily="18" charset="0"/>
              </a:rPr>
              <a:t>Кафедра теплогазопостачання і вентиляції</a:t>
            </a:r>
            <a:r>
              <a:rPr lang="uk-UA" sz="27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700" dirty="0">
                <a:latin typeface="Times New Roman" pitchFamily="18" charset="0"/>
                <a:cs typeface="Times New Roman" pitchFamily="18" charset="0"/>
              </a:rPr>
            </a:br>
            <a:r>
              <a:rPr lang="uk-UA" sz="27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uk-UA" sz="13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1300" dirty="0">
                <a:latin typeface="Times New Roman" pitchFamily="18" charset="0"/>
                <a:cs typeface="Times New Roman" pitchFamily="18" charset="0"/>
              </a:rPr>
            </a:br>
            <a:r>
              <a:rPr lang="uk-UA" sz="13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uk-UA" sz="13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1300" dirty="0">
                <a:latin typeface="Times New Roman" pitchFamily="18" charset="0"/>
                <a:cs typeface="Times New Roman" pitchFamily="18" charset="0"/>
              </a:rPr>
            </a:br>
            <a:r>
              <a:rPr lang="uk-UA" sz="2200" b="1" dirty="0">
                <a:latin typeface="Times New Roman" pitchFamily="18" charset="0"/>
                <a:cs typeface="Times New Roman" pitchFamily="18" charset="0"/>
              </a:rPr>
              <a:t> КВАЛІФІКАЦІЙНА РОБОТА </a:t>
            </a:r>
            <a:r>
              <a:rPr lang="uk-UA" sz="2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200" dirty="0">
                <a:latin typeface="Times New Roman" pitchFamily="18" charset="0"/>
                <a:cs typeface="Times New Roman" pitchFamily="18" charset="0"/>
              </a:rPr>
            </a:br>
            <a:r>
              <a:rPr lang="uk-UA" sz="2200" b="1" dirty="0">
                <a:latin typeface="Times New Roman" pitchFamily="18" charset="0"/>
                <a:cs typeface="Times New Roman" pitchFamily="18" charset="0"/>
              </a:rPr>
              <a:t>ЗДОБУВАЧА СТУПЕНЯ ВИЩОЇ ОСВІТИ МАГІСТР</a:t>
            </a:r>
            <a:r>
              <a:rPr lang="uk-UA" sz="2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200" dirty="0">
                <a:latin typeface="Times New Roman" pitchFamily="18" charset="0"/>
                <a:cs typeface="Times New Roman" pitchFamily="18" charset="0"/>
              </a:rPr>
            </a:br>
            <a:r>
              <a:rPr lang="uk-UA" sz="22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uk-UA" sz="2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200" dirty="0">
                <a:latin typeface="Times New Roman" pitchFamily="18" charset="0"/>
                <a:cs typeface="Times New Roman" pitchFamily="18" charset="0"/>
              </a:rPr>
            </a:br>
            <a:r>
              <a:rPr lang="uk-UA" sz="2200" dirty="0">
                <a:latin typeface="Times New Roman" pitchFamily="18" charset="0"/>
                <a:cs typeface="Times New Roman" pitchFamily="18" charset="0"/>
              </a:rPr>
              <a:t>на тему:</a:t>
            </a:r>
            <a:br>
              <a:rPr lang="uk-UA" sz="2200" dirty="0">
                <a:latin typeface="Times New Roman" pitchFamily="18" charset="0"/>
                <a:cs typeface="Times New Roman" pitchFamily="18" charset="0"/>
              </a:rPr>
            </a:br>
            <a:r>
              <a:rPr lang="uk-UA" sz="2200" dirty="0">
                <a:latin typeface="Times New Roman" pitchFamily="18" charset="0"/>
                <a:cs typeface="Times New Roman" pitchFamily="18" charset="0"/>
              </a:rPr>
              <a:t>Оцінка якості та підвищення ефективності роботи інженерно-технічного устаткування готельно-ресторанного комплексу «ІнтерКонтиненталь Київ»</a:t>
            </a:r>
            <a:r>
              <a:rPr lang="uk-UA" sz="13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1300" dirty="0">
                <a:latin typeface="Times New Roman" pitchFamily="18" charset="0"/>
                <a:cs typeface="Times New Roman" pitchFamily="18" charset="0"/>
              </a:rPr>
            </a:br>
            <a:r>
              <a:rPr lang="uk-UA" sz="1300" dirty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uk-UA" sz="1300" dirty="0">
                <a:latin typeface="Times New Roman" pitchFamily="18" charset="0"/>
                <a:cs typeface="Times New Roman" pitchFamily="18" charset="0"/>
              </a:rPr>
            </a:br>
            <a:r>
              <a:rPr lang="uk-UA" sz="13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1300" dirty="0">
                <a:latin typeface="Times New Roman" pitchFamily="18" charset="0"/>
                <a:cs typeface="Times New Roman" pitchFamily="18" charset="0"/>
              </a:rPr>
            </a:br>
            <a:r>
              <a:rPr lang="uk-UA" sz="1300" dirty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uk-UA" sz="1300" dirty="0">
                <a:latin typeface="Times New Roman" pitchFamily="18" charset="0"/>
                <a:cs typeface="Times New Roman" pitchFamily="18" charset="0"/>
              </a:rPr>
            </a:br>
            <a:r>
              <a:rPr lang="uk-UA" sz="1300" dirty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uk-UA" sz="1300" dirty="0">
                <a:latin typeface="Times New Roman" pitchFamily="18" charset="0"/>
                <a:cs typeface="Times New Roman" pitchFamily="18" charset="0"/>
              </a:rPr>
            </a:br>
            <a:r>
              <a:rPr lang="uk-UA" sz="2200" b="1" dirty="0">
                <a:latin typeface="Times New Roman" pitchFamily="18" charset="0"/>
                <a:cs typeface="Times New Roman" pitchFamily="18" charset="0"/>
              </a:rPr>
              <a:t>Кухар Наталії Валентинівни</a:t>
            </a:r>
            <a:r>
              <a:rPr lang="uk-UA" sz="13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1300" dirty="0">
                <a:latin typeface="Times New Roman" pitchFamily="18" charset="0"/>
                <a:cs typeface="Times New Roman" pitchFamily="18" charset="0"/>
              </a:rPr>
            </a:br>
            <a:r>
              <a:rPr lang="uk-UA" sz="1300" dirty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uk-UA" sz="1300" dirty="0">
                <a:latin typeface="Times New Roman" pitchFamily="18" charset="0"/>
                <a:cs typeface="Times New Roman" pitchFamily="18" charset="0"/>
              </a:rPr>
            </a:br>
            <a:r>
              <a:rPr lang="uk-UA" sz="1300" dirty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uk-UA" sz="1300" dirty="0">
                <a:latin typeface="Times New Roman" pitchFamily="18" charset="0"/>
                <a:cs typeface="Times New Roman" pitchFamily="18" charset="0"/>
              </a:rPr>
            </a:br>
            <a:r>
              <a:rPr lang="uk-UA" sz="13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1300" dirty="0">
                <a:latin typeface="Times New Roman" pitchFamily="18" charset="0"/>
                <a:cs typeface="Times New Roman" pitchFamily="18" charset="0"/>
              </a:rPr>
            </a:br>
            <a:r>
              <a:rPr lang="uk-UA" sz="13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1300" dirty="0">
                <a:latin typeface="Times New Roman" pitchFamily="18" charset="0"/>
                <a:cs typeface="Times New Roman" pitchFamily="18" charset="0"/>
              </a:rPr>
            </a:b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Київ 2024 р.</a:t>
            </a:r>
            <a:r>
              <a:rPr lang="uk-UA" dirty="0"/>
              <a:t/>
            </a:r>
            <a:br>
              <a:rPr lang="uk-UA" dirty="0"/>
            </a:br>
            <a:endParaRPr lang="uk-UA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285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Комбінована установка кондиціювання повітря з рекуперацією тепла</a:t>
            </a:r>
            <a:r>
              <a:rPr lang="uk-UA" dirty="0"/>
              <a:t/>
            </a:r>
            <a:br>
              <a:rPr lang="uk-UA" dirty="0"/>
            </a:br>
            <a:endParaRPr lang="uk-UA" dirty="0"/>
          </a:p>
        </p:txBody>
      </p:sp>
      <p:pic>
        <p:nvPicPr>
          <p:cNvPr id="4" name="Содержимое 3" descr="комбінована установка кондиціювання повітря з рекуперацією тепла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888077"/>
            <a:ext cx="8229600" cy="3950208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634082"/>
          </a:xfrm>
        </p:spPr>
        <p:txBody>
          <a:bodyPr>
            <a:normAutofit/>
          </a:bodyPr>
          <a:lstStyle/>
          <a:p>
            <a:r>
              <a:rPr lang="uk-UA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Приміщення дахової котельні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95E9F00-89A5-483D-95AD-9195C588430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5" y="908720"/>
            <a:ext cx="7566189" cy="5674642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949280"/>
            <a:ext cx="8229600" cy="576064"/>
          </a:xfrm>
        </p:spPr>
        <p:txBody>
          <a:bodyPr>
            <a:normAutofit/>
          </a:bodyPr>
          <a:lstStyle/>
          <a:p>
            <a:r>
              <a:rPr lang="uk-UA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Схема налаштування автоматизації з розподіленою логікою</a:t>
            </a:r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 dirty="0"/>
          </a:p>
        </p:txBody>
      </p:sp>
      <p:pic>
        <p:nvPicPr>
          <p:cNvPr id="25601" name="Рисунок 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27076"/>
            <a:ext cx="9036496" cy="3888432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338733" y="601216"/>
            <a:ext cx="822960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МОДЕРНІЗАЦІЯ ДИСТАНЦІЙНОЇ СИСТЕМИ УПРАВЛІННЯ СИСТЕМОЮ МІКРОКЛІМАТУ В ГОТЕЛЬНО-РЕСТОРАННОМУ КОМПЛЕКСІ 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uk-U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Схема автоматизації приточно-витяжной вентиляції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>
            <a:lum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85000"/>
                    </a14:imgEffect>
                  </a14:imgLayer>
                </a14:imgProps>
              </a:ext>
            </a:extLst>
          </a:blip>
          <a:srcRect l="753" t="1216"/>
          <a:stretch>
            <a:fillRect/>
          </a:stretch>
        </p:blipFill>
        <p:spPr bwMode="auto">
          <a:xfrm rot="10800000">
            <a:off x="827582" y="1707519"/>
            <a:ext cx="7488833" cy="48898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22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2372" y="116632"/>
            <a:ext cx="8219256" cy="332656"/>
          </a:xfrm>
        </p:spPr>
        <p:txBody>
          <a:bodyPr>
            <a:noAutofit/>
          </a:bodyPr>
          <a:lstStyle/>
          <a:p>
            <a:r>
              <a:rPr lang="uk-UA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Висновки</a:t>
            </a:r>
            <a:r>
              <a:rPr lang="uk-UA" sz="3200" dirty="0"/>
              <a:t>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56692"/>
            <a:ext cx="9149928" cy="5544616"/>
          </a:xfrm>
        </p:spPr>
        <p:txBody>
          <a:bodyPr>
            <a:normAutofit fontScale="25000" lnSpcReduction="20000"/>
          </a:bodyPr>
          <a:lstStyle/>
          <a:p>
            <a:pPr algn="just"/>
            <a:r>
              <a:rPr lang="uk-UA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Готельно-ресторанні комплекси унікальні тим, що в одній будівлі зосереджуються абсолютно різні приміщення: житлові кімнати, зали для прийому гостей та конференцій, офіси, хімчистки, пральні, ресторани, басейни, спортивні комплекси та багато іншого. Таке багатофункціональне зонування відразу переводить їх в клас інженерно-складних будівель.</a:t>
            </a:r>
          </a:p>
          <a:p>
            <a:pPr algn="just"/>
            <a:r>
              <a:rPr lang="uk-UA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ході виконання даної магістерської роботи була проведена оцінка сучасного стану інженерних мереж готельно-ресторанного комплексу «ІнтерКонтиненталь Київ».</a:t>
            </a:r>
          </a:p>
          <a:p>
            <a:pPr algn="just"/>
            <a:r>
              <a:rPr lang="uk-UA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Використовуючи методику обстеження інженерних систем затверджену Міністерством регіонального розвитку, будівництва та житлово-комунального господарства було обстежено системи опалення та газопостачання, освітлення вентиляції, охолодження та кондиціонування повітря. </a:t>
            </a:r>
          </a:p>
          <a:p>
            <a:pPr algn="just"/>
            <a:r>
              <a:rPr lang="uk-UA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Розроблено заходи для поліпшення енергоефективності роботи системи </a:t>
            </a:r>
            <a:r>
              <a:rPr lang="uk-UA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чілер-фанкоіл </a:t>
            </a:r>
            <a:r>
              <a:rPr lang="uk-UA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 запропоновано впровадити фрікулінг для значного зменшення витрат на електроенергію в холодний період року.</a:t>
            </a:r>
          </a:p>
          <a:p>
            <a:pPr algn="just"/>
            <a:r>
              <a:rPr lang="uk-UA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Запропоновано вдосконалити систему диспетчеризації, яка дасть змогу в реальному часі спостерігати процеси, що відбуваються на всіх об’єктах і територіях, контролювати роботу всіх мереж.</a:t>
            </a:r>
          </a:p>
          <a:p>
            <a:pPr algn="just"/>
            <a:r>
              <a:rPr lang="uk-UA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ході оцінки якості інженерних мереж, було проведено підбір обладнання та для впровадження автоматизації  системи керування мікрокліматом у приміщеннях готельно-ресторанного комплексу. Така система допоможе виявляти поломки та аварії у найкоротші терміни. </a:t>
            </a:r>
          </a:p>
          <a:p>
            <a:pPr marL="0" indent="0">
              <a:buNone/>
            </a:pPr>
            <a:r>
              <a:rPr lang="uk-UA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0" indent="0">
              <a:buNone/>
            </a:pPr>
            <a:endParaRPr lang="uk-U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353" y="692696"/>
            <a:ext cx="9144000" cy="1440160"/>
          </a:xfrm>
        </p:spPr>
        <p:txBody>
          <a:bodyPr>
            <a:normAutofit fontScale="90000"/>
          </a:bodyPr>
          <a:lstStyle/>
          <a:p>
            <a:pPr algn="just"/>
            <a:r>
              <a:rPr lang="uk-UA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Актуальність теми дослідження 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зумовлена тим, що однією з головних умов успішного розвитку підприємств індустрії гостинності є надання якісних послуг опалення, кондиціонування, вентиляції, освітлення тощо. Оскільки об'єкт дослідження був побудований 15 років назад то стає актуальним питання оцінки якості і підвищення ефективності роботи інженерних мереж та устаткування.</a:t>
            </a:r>
            <a:b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800" dirty="0"/>
              <a:t> 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988840"/>
            <a:ext cx="4314825" cy="466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Заголовок 1"/>
          <p:cNvSpPr txBox="1">
            <a:spLocks/>
          </p:cNvSpPr>
          <p:nvPr/>
        </p:nvSpPr>
        <p:spPr>
          <a:xfrm>
            <a:off x="4788024" y="1988840"/>
            <a:ext cx="4355976" cy="465313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uk-UA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uk-UA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lvl="0" algn="just">
              <a:spcBef>
                <a:spcPct val="0"/>
              </a:spcBef>
              <a:defRPr/>
            </a:pP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Мета магістерської роботи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проведення оцінки якості інженерно-технічного устаткування п'ятизіркового готелю та розробка рішення щодо вдосконалення інженерних систем готельного комплексу та підвищення ефективності їх роботи.</a:t>
            </a:r>
            <a:b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spcBef>
                <a:spcPct val="0"/>
              </a:spcBef>
              <a:defRPr/>
            </a:pPr>
            <a:r>
              <a:rPr kumimoji="0" lang="uk-UA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Об’єкт</a:t>
            </a:r>
            <a:r>
              <a:rPr kumimoji="0" lang="ru-RU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дослідження - </a:t>
            </a:r>
            <a:r>
              <a:rPr kumimoji="0" lang="uk-UA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устаткування готельно-ресторанного</a:t>
            </a:r>
            <a:r>
              <a:rPr kumimoji="0" lang="ru-RU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комплексу </a:t>
            </a:r>
            <a:r>
              <a:rPr kumimoji="0" lang="uk-UA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«ІнтерКонтиненталь Київ</a:t>
            </a:r>
            <a:r>
              <a:rPr kumimoji="0" lang="ru-RU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».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kumimoji="0" lang="ru-RU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Предмет</a:t>
            </a:r>
            <a:r>
              <a:rPr kumimoji="0" lang="uk-UA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досліджень</a:t>
            </a:r>
            <a:r>
              <a:rPr kumimoji="0" lang="ru-RU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kumimoji="0" lang="ru-RU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- </a:t>
            </a:r>
            <a:r>
              <a:rPr kumimoji="0" lang="uk-UA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ефективність роботи інженерних</a:t>
            </a:r>
            <a:r>
              <a:rPr kumimoji="0" lang="ru-RU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мереж</a:t>
            </a:r>
            <a:r>
              <a:rPr kumimoji="0" lang="uk-UA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готельно-ресторанного</a:t>
            </a:r>
            <a:r>
              <a:rPr kumimoji="0" lang="ru-RU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комплексу.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uk-UA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uk-UA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 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654" y="476672"/>
            <a:ext cx="3605572" cy="876300"/>
          </a:xfrm>
        </p:spPr>
        <p:txBody>
          <a:bodyPr>
            <a:normAutofit fontScale="90000"/>
          </a:bodyPr>
          <a:lstStyle/>
          <a:p>
            <a:r>
              <a:rPr lang="uk-UA" sz="2200" dirty="0">
                <a:latin typeface="Times New Roman" pitchFamily="18" charset="0"/>
                <a:cs typeface="Times New Roman" pitchFamily="18" charset="0"/>
              </a:rPr>
              <a:t>ЗАГАЛЬНА ХАРАКТАРЕСТИКА ОБ’ЄКТУ ДОСЛІДЖЕННЯ </a:t>
            </a:r>
            <a:r>
              <a:rPr lang="uk-UA" dirty="0"/>
              <a:t/>
            </a:r>
            <a:br>
              <a:rPr lang="uk-UA" dirty="0"/>
            </a:b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052736"/>
            <a:ext cx="8229600" cy="5688632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uk-UA" sz="3400" b="1" dirty="0">
                <a:latin typeface="Times New Roman" pitchFamily="18" charset="0"/>
                <a:cs typeface="Times New Roman" pitchFamily="18" charset="0"/>
              </a:rPr>
              <a:t>Кількість поверхів готельно-рестораного комплексу:</a:t>
            </a:r>
          </a:p>
          <a:p>
            <a:pPr lvl="0"/>
            <a:r>
              <a:rPr lang="uk-UA" sz="3400" dirty="0">
                <a:latin typeface="Times New Roman" pitchFamily="18" charset="0"/>
                <a:cs typeface="Times New Roman" pitchFamily="18" charset="0"/>
              </a:rPr>
              <a:t>ті що знаходяться під землею – 3;</a:t>
            </a:r>
          </a:p>
          <a:p>
            <a:pPr lvl="0"/>
            <a:r>
              <a:rPr lang="uk-UA" sz="3400" dirty="0">
                <a:latin typeface="Times New Roman" pitchFamily="18" charset="0"/>
                <a:cs typeface="Times New Roman" pitchFamily="18" charset="0"/>
              </a:rPr>
              <a:t>ті що знаходяться над землею – 11.</a:t>
            </a:r>
          </a:p>
          <a:p>
            <a:r>
              <a:rPr lang="uk-UA" sz="3400" dirty="0">
                <a:latin typeface="Times New Roman" pitchFamily="18" charset="0"/>
                <a:cs typeface="Times New Roman" pitchFamily="18" charset="0"/>
              </a:rPr>
              <a:t>Загальна площа – 25126,50 м2</a:t>
            </a:r>
          </a:p>
          <a:p>
            <a:pPr>
              <a:buNone/>
            </a:pPr>
            <a:r>
              <a:rPr lang="uk-UA" sz="3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400" b="1" dirty="0">
                <a:latin typeface="Times New Roman" pitchFamily="18" charset="0"/>
                <a:cs typeface="Times New Roman" pitchFamily="18" charset="0"/>
              </a:rPr>
              <a:t>В будівлі готелю розташовані:</a:t>
            </a:r>
          </a:p>
          <a:p>
            <a:pPr lvl="0"/>
            <a:r>
              <a:rPr lang="uk-UA" sz="3400" dirty="0">
                <a:latin typeface="Times New Roman" pitchFamily="18" charset="0"/>
                <a:cs typeface="Times New Roman" pitchFamily="18" charset="0"/>
              </a:rPr>
              <a:t>гостьових номерів - 272; </a:t>
            </a:r>
          </a:p>
          <a:p>
            <a:pPr lvl="0"/>
            <a:r>
              <a:rPr lang="uk-UA" sz="3400" dirty="0">
                <a:latin typeface="Times New Roman" pitchFamily="18" charset="0"/>
                <a:cs typeface="Times New Roman" pitchFamily="18" charset="0"/>
              </a:rPr>
              <a:t>Велика Урочиста Зала – вмістимістю 500 чоловік; </a:t>
            </a:r>
          </a:p>
          <a:p>
            <a:pPr lvl="0"/>
            <a:r>
              <a:rPr lang="uk-UA" sz="3400" dirty="0">
                <a:latin typeface="Times New Roman" pitchFamily="18" charset="0"/>
                <a:cs typeface="Times New Roman" pitchFamily="18" charset="0"/>
              </a:rPr>
              <a:t>5 приміщень для проведення конференцій; </a:t>
            </a:r>
          </a:p>
          <a:p>
            <a:pPr lvl="0"/>
            <a:r>
              <a:rPr lang="uk-UA" sz="3400" dirty="0">
                <a:latin typeface="Times New Roman" pitchFamily="18" charset="0"/>
                <a:cs typeface="Times New Roman" pitchFamily="18" charset="0"/>
              </a:rPr>
              <a:t>3 ресторани та 3 бари; </a:t>
            </a:r>
          </a:p>
          <a:p>
            <a:pPr lvl="0"/>
            <a:r>
              <a:rPr lang="uk-UA" sz="3400" dirty="0">
                <a:latin typeface="Times New Roman" pitchFamily="18" charset="0"/>
                <a:cs typeface="Times New Roman" pitchFamily="18" charset="0"/>
              </a:rPr>
              <a:t>СПА-центр з басейном (14,5х6 м2) та саунами</a:t>
            </a:r>
          </a:p>
          <a:p>
            <a:pPr lvl="0"/>
            <a:r>
              <a:rPr lang="uk-UA" sz="3400" dirty="0">
                <a:latin typeface="Times New Roman" pitchFamily="18" charset="0"/>
                <a:cs typeface="Times New Roman" pitchFamily="18" charset="0"/>
              </a:rPr>
              <a:t>приміщення пральні</a:t>
            </a:r>
          </a:p>
          <a:p>
            <a:pPr lvl="0"/>
            <a:r>
              <a:rPr lang="uk-UA" sz="3400" dirty="0">
                <a:latin typeface="Times New Roman" pitchFamily="18" charset="0"/>
                <a:cs typeface="Times New Roman" pitchFamily="18" charset="0"/>
              </a:rPr>
              <a:t>підземний паркінг на 50 паркомісць; </a:t>
            </a:r>
          </a:p>
          <a:p>
            <a:pPr lvl="0"/>
            <a:r>
              <a:rPr lang="uk-UA" sz="3400" dirty="0">
                <a:latin typeface="Times New Roman" pitchFamily="18" charset="0"/>
                <a:cs typeface="Times New Roman" pitchFamily="18" charset="0"/>
              </a:rPr>
              <a:t>250 підсобних та інженерних приміщень, офісів для персоналу;</a:t>
            </a:r>
          </a:p>
          <a:p>
            <a:pPr lvl="0"/>
            <a:r>
              <a:rPr lang="uk-UA" sz="3400" dirty="0">
                <a:latin typeface="Times New Roman" pitchFamily="18" charset="0"/>
                <a:cs typeface="Times New Roman" pitchFamily="18" charset="0"/>
              </a:rPr>
              <a:t>дахова котельня на 24 котли;</a:t>
            </a:r>
          </a:p>
          <a:p>
            <a:r>
              <a:rPr lang="uk-UA" sz="3400" dirty="0">
                <a:latin typeface="Times New Roman" pitchFamily="18" charset="0"/>
                <a:cs typeface="Times New Roman" pitchFamily="18" charset="0"/>
              </a:rPr>
              <a:t>дизель-генераторна кімната в які знаходяться автономні джерела електроживлення);</a:t>
            </a:r>
          </a:p>
          <a:p>
            <a:r>
              <a:rPr lang="uk-UA" sz="3400" dirty="0">
                <a:latin typeface="Times New Roman" pitchFamily="18" charset="0"/>
                <a:cs typeface="Times New Roman" pitchFamily="18" charset="0"/>
              </a:rPr>
              <a:t>чилерна, насосна, бойлерна кімнати</a:t>
            </a:r>
          </a:p>
          <a:p>
            <a:endParaRPr lang="uk-UA" sz="3100" dirty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uk-UA" dirty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uk-UA" dirty="0">
              <a:latin typeface="Times New Roman" pitchFamily="18" charset="0"/>
              <a:cs typeface="Times New Roman" pitchFamily="18" charset="0"/>
            </a:endParaRPr>
          </a:p>
          <a:p>
            <a:endParaRPr lang="uk-UA" dirty="0"/>
          </a:p>
        </p:txBody>
      </p:sp>
      <p:pic>
        <p:nvPicPr>
          <p:cNvPr id="1028" name="Picture 4" descr="InterContinental Kyiv | LinkedIn">
            <a:extLst>
              <a:ext uri="{FF2B5EF4-FFF2-40B4-BE49-F238E27FC236}">
                <a16:creationId xmlns:a16="http://schemas.microsoft.com/office/drawing/2014/main" id="{DEA3B301-CBE6-4167-B943-E354563E0A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76436"/>
            <a:ext cx="5200650" cy="87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Робота в InterContinental Kyiv. Вакансії в InterContinental Kyiv | robota.ua">
            <a:extLst>
              <a:ext uri="{FF2B5EF4-FFF2-40B4-BE49-F238E27FC236}">
                <a16:creationId xmlns:a16="http://schemas.microsoft.com/office/drawing/2014/main" id="{C27D2DA3-F67D-47E4-BF30-C1982C8B06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1371573"/>
            <a:ext cx="2638919" cy="1583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Методика обстеження інженерних систем будівлі, затверджена наказом міністерства регіонального розвитку, будівництва</a:t>
            </a:r>
            <a:endParaRPr lang="en-US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Місце для вмісту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>
            <a:normAutofit fontScale="77500" lnSpcReduction="20000"/>
          </a:bodyPr>
          <a:lstStyle/>
          <a:p>
            <a:pPr marL="0" indent="0">
              <a:lnSpc>
                <a:spcPct val="170000"/>
              </a:lnSpc>
              <a:spcBef>
                <a:spcPts val="0"/>
              </a:spcBef>
              <a:buNone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Методика визначає:</a:t>
            </a:r>
          </a:p>
          <a:p>
            <a:pPr marL="0" indent="0">
              <a:lnSpc>
                <a:spcPct val="170000"/>
              </a:lnSpc>
              <a:spcBef>
                <a:spcPts val="0"/>
              </a:spcBef>
              <a:buNone/>
            </a:pP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70000"/>
              </a:lnSpc>
              <a:spcBef>
                <a:spcPts val="0"/>
              </a:spcBef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загальні вимоги до порядку проведення обстеження інженерних систем;</a:t>
            </a:r>
          </a:p>
          <a:p>
            <a:pPr>
              <a:lnSpc>
                <a:spcPct val="170000"/>
              </a:lnSpc>
              <a:spcBef>
                <a:spcPts val="0"/>
              </a:spcBef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проведення обстеження систем опалення та газопостачання будівлі;</a:t>
            </a:r>
          </a:p>
          <a:p>
            <a:pPr>
              <a:lnSpc>
                <a:spcPct val="170000"/>
              </a:lnSpc>
              <a:spcBef>
                <a:spcPts val="0"/>
              </a:spcBef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проведення обстеження систем вентиляції та кондиціонування;</a:t>
            </a:r>
          </a:p>
          <a:p>
            <a:pPr>
              <a:lnSpc>
                <a:spcPct val="170000"/>
              </a:lnSpc>
              <a:spcBef>
                <a:spcPts val="0"/>
              </a:spcBef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проведення обстеження систем освітлення будівлі або її частини;</a:t>
            </a:r>
          </a:p>
          <a:p>
            <a:pPr>
              <a:lnSpc>
                <a:spcPct val="170000"/>
              </a:lnSpc>
              <a:spcBef>
                <a:spcPts val="0"/>
              </a:spcBef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розроблення рекомендацій щодо забезпечення (підвищення рівня) енергетичної ефективності інженерних систем;</a:t>
            </a:r>
          </a:p>
          <a:p>
            <a:pPr>
              <a:lnSpc>
                <a:spcPct val="170000"/>
              </a:lnSpc>
              <a:spcBef>
                <a:spcPts val="0"/>
              </a:spcBef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форму та вимоги до оформлення звіту про результати обстеження інженерних систем.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52689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B25C5BD3-5A17-4A97-AF6A-953463D3846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2675" t="12200" r="29525" b="26200"/>
          <a:stretch/>
        </p:blipFill>
        <p:spPr>
          <a:xfrm>
            <a:off x="863588" y="59245"/>
            <a:ext cx="7416824" cy="6798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40972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3103" y="3326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uk-UA" sz="4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чилер-фанкоіл, яка встановлена в ІнтерКонтиненталь Київ</a:t>
            </a:r>
            <a:r>
              <a:rPr lang="uk-UA" dirty="0"/>
              <a:t/>
            </a:r>
            <a:br>
              <a:rPr lang="uk-UA" dirty="0"/>
            </a:br>
            <a:endParaRPr lang="uk-UA" dirty="0"/>
          </a:p>
        </p:txBody>
      </p:sp>
      <p:pic>
        <p:nvPicPr>
          <p:cNvPr id="4" name="Содержимое 3" descr="Блок з водяним охолодженням + система фанкойлів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222888"/>
            <a:ext cx="8064896" cy="5376597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75E4C95-F05B-4654-8793-215F2D8DB6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Схема розташування фанкоілів на житловому поверсі готелю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 descr="C:\Users\User\AppData\Local\Microsoft\Windows\Temporary Internet Files\Content.Word\изображение_viber_2024-11-10_20-04-36-330.jpg">
            <a:extLst>
              <a:ext uri="{FF2B5EF4-FFF2-40B4-BE49-F238E27FC236}">
                <a16:creationId xmlns:a16="http://schemas.microsoft.com/office/drawing/2014/main" id="{9F857031-5FCE-4BB5-B2B9-9055D7231EC3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000"/>
                    </a14:imgEffect>
                    <a14:imgEffect>
                      <a14:brightnessContrast bright="18000" contrast="-10000"/>
                    </a14:imgEffect>
                  </a14:imgLayer>
                </a14:imgProps>
              </a:ext>
            </a:extLst>
          </a:blip>
          <a:srcRect l="1975" t="1327" r="1480"/>
          <a:stretch>
            <a:fillRect/>
          </a:stretch>
        </p:blipFill>
        <p:spPr bwMode="auto">
          <a:xfrm>
            <a:off x="80806" y="1484784"/>
            <a:ext cx="8982388" cy="5232793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826433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1565CAD-2C72-4CFF-9892-649148920C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1570186"/>
          </a:xfrm>
        </p:spPr>
        <p:txBody>
          <a:bodyPr>
            <a:normAutofit/>
          </a:bodyPr>
          <a:lstStyle/>
          <a:p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Проведення оцінки якості роботи системи чилер-фанкоіл </a:t>
            </a:r>
          </a:p>
        </p:txBody>
      </p:sp>
      <p:pic>
        <p:nvPicPr>
          <p:cNvPr id="10" name="Объект 9">
            <a:extLst>
              <a:ext uri="{FF2B5EF4-FFF2-40B4-BE49-F238E27FC236}">
                <a16:creationId xmlns:a16="http://schemas.microsoft.com/office/drawing/2014/main" id="{B3E4250A-30CE-4C15-AE08-C8BA8D2C3BF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56190"/>
            <a:ext cx="3158244" cy="3857449"/>
          </a:xfr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B17A3B00-C2A2-47E4-9F3A-FCB2D8E6F59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758179" y="2638372"/>
            <a:ext cx="3857448" cy="2893087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ED82A0A7-3880-4788-9B86-0D1AB4FCFC8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740605" y="2628850"/>
            <a:ext cx="3882840" cy="2912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20815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4" descr="https://energopro.kz/img/frikulery05.webp">
            <a:extLst>
              <a:ext uri="{FF2B5EF4-FFF2-40B4-BE49-F238E27FC236}">
                <a16:creationId xmlns:a16="http://schemas.microsoft.com/office/drawing/2014/main" id="{089E25D6-F698-47CA-AA3E-26BB718F2AEE}"/>
              </a:ext>
            </a:extLst>
          </p:cNvPr>
          <p:cNvSpPr>
            <a:spLocks noGrp="1" noChangeAspect="1" noChangeArrowheads="1"/>
          </p:cNvSpPr>
          <p:nvPr>
            <p:ph type="title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Схема під'єднання фрікулінгу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l="2123" r="2896"/>
          <a:stretch/>
        </p:blipFill>
        <p:spPr>
          <a:xfrm>
            <a:off x="143507" y="1556792"/>
            <a:ext cx="8856985" cy="4791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284550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1348</TotalTime>
  <Words>479</Words>
  <Application>Microsoft Office PowerPoint</Application>
  <PresentationFormat>Екран (4:3)</PresentationFormat>
  <Paragraphs>52</Paragraphs>
  <Slides>14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14</vt:i4>
      </vt:variant>
    </vt:vector>
  </HeadingPairs>
  <TitlesOfParts>
    <vt:vector size="18" baseType="lpstr">
      <vt:lpstr>Arial</vt:lpstr>
      <vt:lpstr>Calibri</vt:lpstr>
      <vt:lpstr>Times New Roman</vt:lpstr>
      <vt:lpstr>Тема Office</vt:lpstr>
      <vt:lpstr>КИЇВСЬКИЙ НАЦІОНАЛЬНИЙ УНІВЕРСИТЕТ  БУДІВНИЦТВА І АРХІТЕКТУРИ Факультет інженерних систем і екології Кафедра теплогазопостачання і вентиляції      КВАЛІФІКАЦІЙНА РОБОТА  ЗДОБУВАЧА СТУПЕНЯ ВИЩОЇ ОСВІТИ МАГІСТР   на тему: Оцінка якості та підвищення ефективності роботи інженерно-технічного устаткування готельно-ресторанного комплексу «ІнтерКонтиненталь Київ»        Кухар Наталії Валентинівни       Київ 2024 р. </vt:lpstr>
      <vt:lpstr>Актуальність теми дослідження зумовлена тим, що однією з головних умов успішного розвитку підприємств індустрії гостинності є надання якісних послуг опалення, кондиціонування, вентиляції, освітлення тощо. Оскільки об'єкт дослідження був побудований 15 років назад то стає актуальним питання оцінки якості і підвищення ефективності роботи інженерних мереж та устаткування.    </vt:lpstr>
      <vt:lpstr>ЗАГАЛЬНА ХАРАКТАРЕСТИКА ОБ’ЄКТУ ДОСЛІДЖЕННЯ  </vt:lpstr>
      <vt:lpstr>Методика обстеження інженерних систем будівлі, затверджена наказом міністерства регіонального розвитку, будівництва</vt:lpstr>
      <vt:lpstr>Презентація PowerPoint</vt:lpstr>
      <vt:lpstr>Система чилер-фанкоіл, яка встановлена в ІнтерКонтиненталь Київ </vt:lpstr>
      <vt:lpstr>Схема розташування фанкоілів на житловому поверсі готелю</vt:lpstr>
      <vt:lpstr>Проведення оцінки якості роботи системи чилер-фанкоіл </vt:lpstr>
      <vt:lpstr>Схема під'єднання фрікулінгу</vt:lpstr>
      <vt:lpstr>Комбінована установка кондиціювання повітря з рекуперацією тепла </vt:lpstr>
      <vt:lpstr>Приміщення дахової котельні</vt:lpstr>
      <vt:lpstr>Схема налаштування автоматизації з розподіленою логікою</vt:lpstr>
      <vt:lpstr>Схема автоматизації приточно-витяжной вентиляції</vt:lpstr>
      <vt:lpstr>Висновки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КИЇВСЬКИЙ НАЦІОНАЛЬНИЙ УНІВЕРСИТЕТ  БУДІВНИЦТВА І АРХІТЕКТУРИ Факультет інженерних систем і екології Кафедра теплогазопостачання і вентиляції      КВАЛІФІКАЦІЙНА РОБОТА  ЗДОБУВАЧА СТУПЕНЯ ВИЩОЇ ОСВІТИ МАГІСТР   на тему: Оцінка якості та підвищення ефективності роботи інженерно-технічного устаткування готельно-ресторанного комплексу «ІнтерКонтиненталь Київ»        Кухар Наталії Валентинівни       Київ 2024 р.</dc:title>
  <dc:creator>User</dc:creator>
  <cp:lastModifiedBy>Наталія Кухар</cp:lastModifiedBy>
  <cp:revision>66</cp:revision>
  <cp:lastPrinted>2024-12-02T09:57:31Z</cp:lastPrinted>
  <dcterms:created xsi:type="dcterms:W3CDTF">2024-11-24T11:05:16Z</dcterms:created>
  <dcterms:modified xsi:type="dcterms:W3CDTF">2024-12-04T07:51:22Z</dcterms:modified>
</cp:coreProperties>
</file>