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5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5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60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2157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57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7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137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00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0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19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1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0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1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178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F996E4-4993-4A7D-849B-B75E69841D60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8BD91-4DCC-4187-BF94-66EF37C60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17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93965"/>
            <a:ext cx="8825658" cy="4059380"/>
          </a:xfrm>
        </p:spPr>
        <p:txBody>
          <a:bodyPr/>
          <a:lstStyle/>
          <a:p>
            <a:pPr algn="ctr"/>
            <a:r>
              <a:rPr lang="ru-RU" sz="1800" smtClean="0">
                <a:latin typeface="Arial Black" panose="020B0A04020102020204" pitchFamily="34" charset="0"/>
              </a:rPr>
              <a:t>КИЇВСЬКИЙ НАЦІОНАЛЬНИЙ УНІВЕРСИТЕТ БУДІВНИЦТВА І АРХІТЕКТУРИ</a:t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>Факультет урбаністики та просторового планування</a:t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>Кафедра політичних наук і права</a:t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>АТЕСТАЦІЙНА ВИПУСКНА РОБОТА</a:t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>НА ЗДОБУТТЯ ОСВІТНЬОГО СТУПЕНЯ БАКАЛАВРА</a:t>
            </a:r>
            <a:r>
              <a:rPr lang="en-US" sz="1800" smtClean="0">
                <a:latin typeface="Arial Black" panose="020B0A04020102020204" pitchFamily="34" charset="0"/>
              </a:rPr>
              <a:t/>
            </a:r>
            <a:br>
              <a:rPr lang="en-US" sz="1800" smtClean="0">
                <a:latin typeface="Arial Black" panose="020B0A04020102020204" pitchFamily="34" charset="0"/>
              </a:rPr>
            </a:br>
            <a:r>
              <a:rPr lang="uk-UA" sz="1800" smtClean="0">
                <a:latin typeface="Arial Black" panose="020B0A04020102020204" pitchFamily="34" charset="0"/>
              </a:rPr>
              <a:t>Презентація на тему:</a:t>
            </a:r>
            <a:br>
              <a:rPr lang="uk-UA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/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>Особливості впливу російсько-української війни на безпекову політику ЄС</a:t>
            </a:r>
            <a:br>
              <a:rPr lang="ru-RU" sz="1800" smtClean="0">
                <a:latin typeface="Arial Black" panose="020B0A04020102020204" pitchFamily="34" charset="0"/>
              </a:rPr>
            </a:br>
            <a:r>
              <a:rPr lang="ru-RU" sz="1800" smtClean="0">
                <a:latin typeface="Arial Black" panose="020B0A04020102020204" pitchFamily="34" charset="0"/>
              </a:rPr>
              <a:t/>
            </a:r>
            <a:br>
              <a:rPr lang="ru-RU" sz="1800" smtClean="0">
                <a:latin typeface="Arial Black" panose="020B0A04020102020204" pitchFamily="34" charset="0"/>
              </a:rPr>
            </a:br>
            <a:endParaRPr lang="ru-RU" sz="18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3879274"/>
            <a:ext cx="8825658" cy="2604654"/>
          </a:xfrm>
        </p:spPr>
        <p:txBody>
          <a:bodyPr/>
          <a:lstStyle/>
          <a:p>
            <a:pPr algn="r" fontAlgn="t"/>
            <a:r>
              <a:rPr lang="uk-UA" b="1" smtClean="0"/>
              <a:t>Виконав</a:t>
            </a:r>
            <a:endParaRPr lang="ru-RU" smtClean="0"/>
          </a:p>
          <a:p>
            <a:pPr algn="r" fontAlgn="t"/>
            <a:r>
              <a:rPr lang="uk-UA" b="1" smtClean="0"/>
              <a:t>Колесник Богдан Юрійович</a:t>
            </a:r>
            <a:endParaRPr lang="ru-RU" smtClean="0"/>
          </a:p>
          <a:p>
            <a:pPr algn="r"/>
            <a:r>
              <a:rPr lang="ru-RU" b="1" smtClean="0"/>
              <a:t>Керівник </a:t>
            </a:r>
          </a:p>
          <a:p>
            <a:pPr algn="r"/>
            <a:r>
              <a:rPr lang="ru-RU" b="1" smtClean="0"/>
              <a:t>доцент кафедри політичних наук і права                                                                                                                                  Рейтерович Ігор Вячеславович</a:t>
            </a:r>
          </a:p>
          <a:p>
            <a:pPr algn="ctr"/>
            <a:r>
              <a:rPr lang="ru-RU" smtClean="0"/>
              <a:t>КИЇВ – 2025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969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498764"/>
            <a:ext cx="8996908" cy="58189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4.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об’єкта</a:t>
            </a:r>
            <a:r>
              <a:rPr lang="ru-RU" b="1" dirty="0"/>
              <a:t> і предмета </a:t>
            </a:r>
            <a:r>
              <a:rPr lang="ru-RU" b="1" dirty="0" err="1"/>
              <a:t>дослідження</a:t>
            </a:r>
            <a:endParaRPr lang="ru-RU" b="1" dirty="0"/>
          </a:p>
          <a:p>
            <a:pPr marL="0" indent="0">
              <a:buNone/>
            </a:pP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виступив</a:t>
            </a:r>
            <a:r>
              <a:rPr lang="ru-RU" dirty="0"/>
              <a:t> </a:t>
            </a:r>
            <a:r>
              <a:rPr lang="ru-RU" dirty="0" err="1"/>
              <a:t>Європейський</a:t>
            </a:r>
            <a:r>
              <a:rPr lang="ru-RU" dirty="0"/>
              <a:t> Союз як </a:t>
            </a:r>
            <a:r>
              <a:rPr lang="ru-RU" dirty="0" err="1"/>
              <a:t>міжнародний</a:t>
            </a:r>
            <a:r>
              <a:rPr lang="ru-RU" dirty="0"/>
              <a:t> </a:t>
            </a:r>
            <a:r>
              <a:rPr lang="ru-RU" dirty="0" err="1"/>
              <a:t>актор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. Предметом –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зовнішньополітичного</a:t>
            </a:r>
            <a:r>
              <a:rPr lang="ru-RU" dirty="0"/>
              <a:t> </a:t>
            </a:r>
            <a:r>
              <a:rPr lang="ru-RU" dirty="0" err="1"/>
              <a:t>чинника</a:t>
            </a:r>
            <a:r>
              <a:rPr lang="ru-RU" dirty="0"/>
              <a:t> – </a:t>
            </a:r>
            <a:r>
              <a:rPr lang="ru-RU" dirty="0" err="1"/>
              <a:t>війни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Проведений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підтвердив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причинно-</a:t>
            </a:r>
            <a:r>
              <a:rPr lang="ru-RU" dirty="0" err="1"/>
              <a:t>наслідкового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загрозами</a:t>
            </a:r>
            <a:r>
              <a:rPr lang="ru-RU" dirty="0"/>
              <a:t> з боку </a:t>
            </a:r>
            <a:r>
              <a:rPr lang="ru-RU" dirty="0" err="1"/>
              <a:t>Росії</a:t>
            </a:r>
            <a:r>
              <a:rPr lang="ru-RU" dirty="0"/>
              <a:t> та </a:t>
            </a:r>
            <a:r>
              <a:rPr lang="ru-RU" dirty="0" err="1"/>
              <a:t>еволюцією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оборонних</a:t>
            </a:r>
            <a:r>
              <a:rPr lang="ru-RU" dirty="0"/>
              <a:t> </a:t>
            </a:r>
            <a:r>
              <a:rPr lang="ru-RU" dirty="0" err="1"/>
              <a:t>підходів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5.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методів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використані</a:t>
            </a:r>
            <a:r>
              <a:rPr lang="ru-RU" dirty="0"/>
              <a:t> </a:t>
            </a:r>
            <a:r>
              <a:rPr lang="ru-RU" dirty="0" err="1"/>
              <a:t>системний</a:t>
            </a:r>
            <a:r>
              <a:rPr lang="ru-RU" dirty="0"/>
              <a:t>, </a:t>
            </a:r>
            <a:r>
              <a:rPr lang="ru-RU" dirty="0" err="1"/>
              <a:t>порівняльно-правовий</a:t>
            </a:r>
            <a:r>
              <a:rPr lang="ru-RU" dirty="0"/>
              <a:t>, </a:t>
            </a:r>
            <a:r>
              <a:rPr lang="ru-RU" dirty="0" err="1"/>
              <a:t>інституційний</a:t>
            </a:r>
            <a:r>
              <a:rPr lang="ru-RU" dirty="0"/>
              <a:t>, </a:t>
            </a:r>
            <a:r>
              <a:rPr lang="ru-RU" dirty="0" err="1"/>
              <a:t>геополітичний</a:t>
            </a:r>
            <a:r>
              <a:rPr lang="ru-RU" dirty="0"/>
              <a:t> та </a:t>
            </a:r>
            <a:r>
              <a:rPr lang="ru-RU" dirty="0" err="1"/>
              <a:t>історичний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. Вони дозволили </a:t>
            </a:r>
            <a:r>
              <a:rPr lang="ru-RU" dirty="0" err="1"/>
              <a:t>розглядати</a:t>
            </a:r>
            <a:r>
              <a:rPr lang="ru-RU" dirty="0"/>
              <a:t> </a:t>
            </a:r>
            <a:r>
              <a:rPr lang="ru-RU" dirty="0" err="1"/>
              <a:t>об’єкт</a:t>
            </a:r>
            <a:r>
              <a:rPr lang="ru-RU" dirty="0"/>
              <a:t> у </a:t>
            </a:r>
            <a:r>
              <a:rPr lang="ru-RU" dirty="0" err="1"/>
              <a:t>динаміці</a:t>
            </a:r>
            <a:r>
              <a:rPr lang="ru-RU" dirty="0"/>
              <a:t>, </a:t>
            </a:r>
            <a:r>
              <a:rPr lang="ru-RU" dirty="0" err="1"/>
              <a:t>виявляти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у рамках ЄС,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порівнювати</a:t>
            </a:r>
            <a:r>
              <a:rPr lang="ru-RU" dirty="0"/>
              <a:t> </a:t>
            </a:r>
            <a:r>
              <a:rPr lang="ru-RU" dirty="0" err="1"/>
              <a:t>механізми</a:t>
            </a:r>
            <a:r>
              <a:rPr lang="ru-RU" dirty="0"/>
              <a:t> ЄС та НАТО.</a:t>
            </a:r>
          </a:p>
          <a:p>
            <a:pPr marL="0" indent="0">
              <a:buNone/>
            </a:pPr>
            <a:r>
              <a:rPr lang="ru-RU" b="1" dirty="0"/>
              <a:t>6. </a:t>
            </a:r>
            <a:r>
              <a:rPr lang="ru-RU" b="1" dirty="0" err="1"/>
              <a:t>Щодо</a:t>
            </a:r>
            <a:r>
              <a:rPr lang="ru-RU" b="1" dirty="0"/>
              <a:t> практичного </a:t>
            </a:r>
            <a:r>
              <a:rPr lang="ru-RU" b="1" dirty="0" err="1"/>
              <a:t>значення</a:t>
            </a:r>
            <a:endParaRPr lang="ru-RU" b="1" dirty="0"/>
          </a:p>
          <a:p>
            <a:pPr marL="0" indent="0">
              <a:buNone/>
            </a:pP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дипломної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прикладне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для </a:t>
            </a:r>
            <a:r>
              <a:rPr lang="ru-RU" dirty="0" err="1"/>
              <a:t>кращого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сучасної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архітектури</a:t>
            </a:r>
            <a:r>
              <a:rPr lang="ru-RU" dirty="0"/>
              <a:t> </a:t>
            </a:r>
            <a:r>
              <a:rPr lang="ru-RU" dirty="0" err="1"/>
              <a:t>Європи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для:</a:t>
            </a:r>
          </a:p>
          <a:p>
            <a:pPr marL="0" indent="0">
              <a:buNone/>
            </a:pPr>
            <a:r>
              <a:rPr lang="ru-RU" dirty="0" err="1"/>
              <a:t>прогнозування</a:t>
            </a:r>
            <a:r>
              <a:rPr lang="ru-RU" dirty="0"/>
              <a:t> </a:t>
            </a:r>
            <a:r>
              <a:rPr lang="ru-RU" dirty="0" err="1"/>
              <a:t>подальших</a:t>
            </a:r>
            <a:r>
              <a:rPr lang="ru-RU" dirty="0"/>
              <a:t> </a:t>
            </a:r>
            <a:r>
              <a:rPr lang="ru-RU" dirty="0" err="1"/>
              <a:t>сценаріїв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СЗБП;</a:t>
            </a:r>
          </a:p>
          <a:p>
            <a:pPr marL="0" indent="0">
              <a:buNone/>
            </a:pP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євроінтеграційної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стратегії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трансформацій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026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6" y="457200"/>
            <a:ext cx="9578798" cy="579119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7.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структури</a:t>
            </a:r>
            <a:r>
              <a:rPr lang="ru-RU" b="1" dirty="0"/>
              <a:t> та </a:t>
            </a:r>
            <a:r>
              <a:rPr lang="ru-RU" b="1" dirty="0" err="1"/>
              <a:t>змісту</a:t>
            </a:r>
            <a:r>
              <a:rPr lang="ru-RU" b="1" dirty="0"/>
              <a:t> </a:t>
            </a:r>
            <a:r>
              <a:rPr lang="ru-RU" b="1" dirty="0" err="1"/>
              <a:t>роботи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Робота </a:t>
            </a:r>
            <a:r>
              <a:rPr lang="ru-RU" dirty="0" err="1"/>
              <a:t>структурована</a:t>
            </a:r>
            <a:r>
              <a:rPr lang="ru-RU" dirty="0"/>
              <a:t> у </a:t>
            </a:r>
            <a:r>
              <a:rPr lang="ru-RU" dirty="0" err="1"/>
              <a:t>логічні</a:t>
            </a:r>
            <a:r>
              <a:rPr lang="ru-RU" dirty="0"/>
              <a:t> </a:t>
            </a:r>
            <a:r>
              <a:rPr lang="ru-RU" dirty="0" err="1"/>
              <a:t>розділи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охоплюють</a:t>
            </a:r>
            <a:r>
              <a:rPr lang="ru-RU" dirty="0"/>
              <a:t> як </a:t>
            </a:r>
            <a:r>
              <a:rPr lang="ru-RU" dirty="0" err="1"/>
              <a:t>теоретичні</a:t>
            </a:r>
            <a:r>
              <a:rPr lang="ru-RU" dirty="0"/>
              <a:t> </a:t>
            </a:r>
            <a:r>
              <a:rPr lang="ru-RU" dirty="0" err="1"/>
              <a:t>аспекти</a:t>
            </a:r>
            <a:r>
              <a:rPr lang="ru-RU" dirty="0"/>
              <a:t> (</a:t>
            </a:r>
            <a:r>
              <a:rPr lang="ru-RU" dirty="0" err="1"/>
              <a:t>еволюція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ЄС, </a:t>
            </a:r>
            <a:r>
              <a:rPr lang="ru-RU" dirty="0" err="1"/>
              <a:t>правова</a:t>
            </a:r>
            <a:r>
              <a:rPr lang="ru-RU" dirty="0"/>
              <a:t> база), так і </a:t>
            </a:r>
            <a:r>
              <a:rPr lang="ru-RU" dirty="0" err="1"/>
              <a:t>прикладні</a:t>
            </a:r>
            <a:r>
              <a:rPr lang="ru-RU" dirty="0"/>
              <a:t> (</a:t>
            </a:r>
            <a:r>
              <a:rPr lang="ru-RU" dirty="0" err="1"/>
              <a:t>реакція</a:t>
            </a:r>
            <a:r>
              <a:rPr lang="ru-RU" dirty="0"/>
              <a:t> на </a:t>
            </a:r>
            <a:r>
              <a:rPr lang="ru-RU" dirty="0" err="1"/>
              <a:t>війну</a:t>
            </a:r>
            <a:r>
              <a:rPr lang="ru-RU" dirty="0"/>
              <a:t>, </a:t>
            </a:r>
            <a:r>
              <a:rPr lang="ru-RU" dirty="0" err="1"/>
              <a:t>співпраця</a:t>
            </a:r>
            <a:r>
              <a:rPr lang="ru-RU" dirty="0"/>
              <a:t> з </a:t>
            </a:r>
            <a:r>
              <a:rPr lang="ru-RU" dirty="0" err="1"/>
              <a:t>Україною</a:t>
            </a:r>
            <a:r>
              <a:rPr lang="ru-RU" dirty="0"/>
              <a:t>, </a:t>
            </a:r>
            <a:r>
              <a:rPr lang="ru-RU" dirty="0" err="1"/>
              <a:t>внутрішні</a:t>
            </a:r>
            <a:r>
              <a:rPr lang="ru-RU" dirty="0"/>
              <a:t> та </a:t>
            </a:r>
            <a:r>
              <a:rPr lang="ru-RU" dirty="0" err="1"/>
              <a:t>зовнішні</a:t>
            </a:r>
            <a:r>
              <a:rPr lang="ru-RU" dirty="0"/>
              <a:t> </a:t>
            </a:r>
            <a:r>
              <a:rPr lang="ru-RU" dirty="0" err="1"/>
              <a:t>виклики</a:t>
            </a:r>
            <a:r>
              <a:rPr lang="ru-RU" dirty="0"/>
              <a:t>, </a:t>
            </a:r>
            <a:r>
              <a:rPr lang="ru-RU" dirty="0" err="1"/>
              <a:t>порівняння</a:t>
            </a:r>
            <a:r>
              <a:rPr lang="ru-RU" dirty="0"/>
              <a:t> з НАТО). </a:t>
            </a:r>
            <a:r>
              <a:rPr lang="ru-RU" dirty="0" err="1"/>
              <a:t>Такий</a:t>
            </a:r>
            <a:r>
              <a:rPr lang="ru-RU" dirty="0"/>
              <a:t> </a:t>
            </a:r>
            <a:r>
              <a:rPr lang="ru-RU" dirty="0" err="1"/>
              <a:t>підхід</a:t>
            </a:r>
            <a:r>
              <a:rPr lang="ru-RU" dirty="0"/>
              <a:t> дозволив комплексно </a:t>
            </a:r>
            <a:r>
              <a:rPr lang="ru-RU" dirty="0" err="1"/>
              <a:t>розкрити</a:t>
            </a:r>
            <a:r>
              <a:rPr lang="ru-RU" dirty="0"/>
              <a:t> </a:t>
            </a:r>
            <a:r>
              <a:rPr lang="ru-RU" dirty="0" err="1"/>
              <a:t>заявлену</a:t>
            </a:r>
            <a:r>
              <a:rPr lang="ru-RU" dirty="0"/>
              <a:t> тему та </a:t>
            </a:r>
            <a:r>
              <a:rPr lang="ru-RU" dirty="0" err="1"/>
              <a:t>досягти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аналітичного</a:t>
            </a:r>
            <a:r>
              <a:rPr lang="ru-RU" dirty="0"/>
              <a:t> </a:t>
            </a:r>
            <a:r>
              <a:rPr lang="ru-RU" dirty="0" err="1"/>
              <a:t>висвітлення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smtClean="0"/>
              <a:t>Метою </a:t>
            </a:r>
            <a:r>
              <a:rPr lang="ru-RU" b="1" dirty="0" err="1"/>
              <a:t>дослідження</a:t>
            </a:r>
            <a:r>
              <a:rPr lang="ru-RU" b="1" dirty="0"/>
              <a:t> </a:t>
            </a:r>
            <a:r>
              <a:rPr lang="ru-RU" b="1" dirty="0" err="1"/>
              <a:t>було</a:t>
            </a:r>
            <a:r>
              <a:rPr lang="ru-RU" b="1" dirty="0"/>
              <a:t> </a:t>
            </a:r>
            <a:r>
              <a:rPr lang="ru-RU" b="1" dirty="0" err="1"/>
              <a:t>вивчення</a:t>
            </a:r>
            <a:r>
              <a:rPr lang="ru-RU" b="1" dirty="0"/>
              <a:t> </a:t>
            </a:r>
            <a:r>
              <a:rPr lang="ru-RU" b="1" dirty="0" err="1"/>
              <a:t>впливу</a:t>
            </a:r>
            <a:r>
              <a:rPr lang="ru-RU" b="1" dirty="0"/>
              <a:t>, </a:t>
            </a:r>
            <a:r>
              <a:rPr lang="ru-RU" b="1" dirty="0" err="1"/>
              <a:t>спричиненого</a:t>
            </a:r>
            <a:r>
              <a:rPr lang="ru-RU" b="1" dirty="0"/>
              <a:t> </a:t>
            </a:r>
            <a:r>
              <a:rPr lang="ru-RU" b="1" dirty="0" err="1"/>
              <a:t>російсько-українською</a:t>
            </a:r>
            <a:r>
              <a:rPr lang="ru-RU" b="1" dirty="0"/>
              <a:t> </a:t>
            </a:r>
            <a:r>
              <a:rPr lang="ru-RU" b="1" dirty="0" err="1"/>
              <a:t>війною</a:t>
            </a:r>
            <a:r>
              <a:rPr lang="ru-RU" b="1" dirty="0"/>
              <a:t> на </a:t>
            </a:r>
            <a:r>
              <a:rPr lang="ru-RU" b="1" dirty="0" err="1"/>
              <a:t>трансформаційні</a:t>
            </a:r>
            <a:r>
              <a:rPr lang="ru-RU" b="1" dirty="0"/>
              <a:t> </a:t>
            </a:r>
            <a:r>
              <a:rPr lang="ru-RU" b="1" dirty="0" err="1"/>
              <a:t>процеси</a:t>
            </a:r>
            <a:r>
              <a:rPr lang="ru-RU" b="1" dirty="0"/>
              <a:t> </a:t>
            </a:r>
            <a:r>
              <a:rPr lang="ru-RU" b="1" dirty="0" err="1"/>
              <a:t>сучасного</a:t>
            </a:r>
            <a:r>
              <a:rPr lang="ru-RU" b="1" dirty="0"/>
              <a:t> </a:t>
            </a:r>
            <a:r>
              <a:rPr lang="ru-RU" b="1" dirty="0" err="1"/>
              <a:t>світопорядку</a:t>
            </a:r>
            <a:r>
              <a:rPr lang="ru-RU" b="1" dirty="0"/>
              <a:t>, </a:t>
            </a:r>
            <a:r>
              <a:rPr lang="ru-RU" b="1" dirty="0" err="1"/>
              <a:t>виявлення</a:t>
            </a:r>
            <a:r>
              <a:rPr lang="ru-RU" b="1" dirty="0"/>
              <a:t> та </a:t>
            </a:r>
            <a:r>
              <a:rPr lang="ru-RU" b="1" dirty="0" err="1"/>
              <a:t>систематизація</a:t>
            </a:r>
            <a:r>
              <a:rPr lang="ru-RU" b="1" dirty="0"/>
              <a:t> тих </a:t>
            </a:r>
            <a:r>
              <a:rPr lang="ru-RU" b="1" dirty="0" err="1"/>
              <a:t>аспектів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будуть</a:t>
            </a:r>
            <a:r>
              <a:rPr lang="ru-RU" b="1" dirty="0"/>
              <a:t> </a:t>
            </a:r>
            <a:r>
              <a:rPr lang="ru-RU" b="1" dirty="0" err="1"/>
              <a:t>мати</a:t>
            </a:r>
            <a:r>
              <a:rPr lang="ru-RU" b="1" dirty="0"/>
              <a:t> </a:t>
            </a:r>
            <a:r>
              <a:rPr lang="ru-RU" b="1" dirty="0" err="1"/>
              <a:t>найбільший</a:t>
            </a:r>
            <a:r>
              <a:rPr lang="ru-RU" b="1" dirty="0"/>
              <a:t> </a:t>
            </a:r>
            <a:r>
              <a:rPr lang="ru-RU" b="1" dirty="0" err="1"/>
              <a:t>вплив</a:t>
            </a:r>
            <a:r>
              <a:rPr lang="ru-RU" b="1" dirty="0"/>
              <a:t> на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нової</a:t>
            </a:r>
            <a:r>
              <a:rPr lang="ru-RU" b="1" dirty="0"/>
              <a:t> </a:t>
            </a:r>
            <a:r>
              <a:rPr lang="ru-RU" b="1" dirty="0" err="1"/>
              <a:t>дійсності</a:t>
            </a:r>
            <a:r>
              <a:rPr lang="ru-RU" b="1" dirty="0"/>
              <a:t>, </a:t>
            </a:r>
            <a:r>
              <a:rPr lang="ru-RU" b="1" dirty="0" err="1"/>
              <a:t>окреслення</a:t>
            </a:r>
            <a:r>
              <a:rPr lang="ru-RU" b="1" dirty="0"/>
              <a:t> </a:t>
            </a:r>
            <a:r>
              <a:rPr lang="ru-RU" b="1" dirty="0" err="1"/>
              <a:t>особливостей</a:t>
            </a:r>
            <a:r>
              <a:rPr lang="ru-RU" b="1" dirty="0"/>
              <a:t> </a:t>
            </a:r>
            <a:r>
              <a:rPr lang="ru-RU" b="1" dirty="0" err="1"/>
              <a:t>світового</a:t>
            </a:r>
            <a:r>
              <a:rPr lang="ru-RU" b="1" dirty="0"/>
              <a:t> порядку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завершення</a:t>
            </a:r>
            <a:r>
              <a:rPr lang="ru-RU" b="1" dirty="0"/>
              <a:t> </a:t>
            </a:r>
            <a:r>
              <a:rPr lang="ru-RU" b="1" dirty="0" err="1"/>
              <a:t>війни</a:t>
            </a:r>
            <a:r>
              <a:rPr lang="ru-RU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46311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655" y="401782"/>
            <a:ext cx="10640289" cy="63038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/>
              <a:t>Проміжні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та </a:t>
            </a:r>
            <a:r>
              <a:rPr lang="ru-RU" dirty="0" err="1"/>
              <a:t>очікувані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 </a:t>
            </a:r>
            <a:r>
              <a:rPr lang="ru-RU" dirty="0" err="1"/>
              <a:t>російсько-української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винести</a:t>
            </a:r>
            <a:r>
              <a:rPr lang="ru-RU" dirty="0"/>
              <a:t> </a:t>
            </a:r>
            <a:r>
              <a:rPr lang="ru-RU" dirty="0" err="1"/>
              <a:t>важливі</a:t>
            </a:r>
            <a:r>
              <a:rPr lang="ru-RU" dirty="0"/>
              <a:t>  </a:t>
            </a:r>
            <a:r>
              <a:rPr lang="ru-RU" dirty="0" err="1"/>
              <a:t>історичні</a:t>
            </a:r>
            <a:r>
              <a:rPr lang="ru-RU" dirty="0"/>
              <a:t> уроки: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Війна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нею засад </a:t>
            </a:r>
            <a:r>
              <a:rPr lang="ru-RU" dirty="0" err="1"/>
              <a:t>міжнародного</a:t>
            </a:r>
            <a:r>
              <a:rPr lang="ru-RU" dirty="0"/>
              <a:t> права,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зневага</a:t>
            </a:r>
            <a:r>
              <a:rPr lang="ru-RU" dirty="0"/>
              <a:t> до </a:t>
            </a:r>
            <a:r>
              <a:rPr lang="ru-RU" dirty="0" err="1"/>
              <a:t>позицій</a:t>
            </a:r>
            <a:r>
              <a:rPr lang="ru-RU" dirty="0"/>
              <a:t>, </a:t>
            </a:r>
            <a:r>
              <a:rPr lang="ru-RU" dirty="0" err="1"/>
              <a:t>миролюбних</a:t>
            </a:r>
            <a:r>
              <a:rPr lang="ru-RU" dirty="0"/>
              <a:t> </a:t>
            </a:r>
            <a:r>
              <a:rPr lang="ru-RU" dirty="0" err="1"/>
              <a:t>закликів</a:t>
            </a:r>
            <a:r>
              <a:rPr lang="ru-RU" dirty="0"/>
              <a:t>, </a:t>
            </a:r>
            <a:r>
              <a:rPr lang="ru-RU" dirty="0" err="1"/>
              <a:t>попереджень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держав і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остаточно </a:t>
            </a:r>
            <a:r>
              <a:rPr lang="ru-RU" dirty="0" err="1"/>
              <a:t>висвітлили</a:t>
            </a:r>
            <a:r>
              <a:rPr lang="ru-RU" dirty="0"/>
              <a:t> </a:t>
            </a:r>
            <a:r>
              <a:rPr lang="ru-RU" dirty="0" err="1"/>
              <a:t>імперську</a:t>
            </a:r>
            <a:r>
              <a:rPr lang="ru-RU" dirty="0"/>
              <a:t>, </a:t>
            </a:r>
            <a:r>
              <a:rPr lang="ru-RU" dirty="0" err="1"/>
              <a:t>загарбницьку</a:t>
            </a:r>
            <a:r>
              <a:rPr lang="ru-RU" dirty="0"/>
              <a:t> </a:t>
            </a:r>
            <a:r>
              <a:rPr lang="ru-RU" dirty="0" err="1"/>
              <a:t>сутність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, </a:t>
            </a:r>
            <a:r>
              <a:rPr lang="ru-RU" dirty="0" err="1"/>
              <a:t>підтвердили</a:t>
            </a:r>
            <a:r>
              <a:rPr lang="ru-RU" dirty="0"/>
              <a:t> той факт, </a:t>
            </a:r>
            <a:r>
              <a:rPr lang="ru-RU" dirty="0" err="1"/>
              <a:t>що</a:t>
            </a:r>
            <a:r>
              <a:rPr lang="ru-RU" dirty="0"/>
              <a:t> по </a:t>
            </a:r>
            <a:r>
              <a:rPr lang="ru-RU" dirty="0" err="1"/>
              <a:t>відношенню</a:t>
            </a:r>
            <a:r>
              <a:rPr lang="ru-RU" dirty="0"/>
              <a:t> до </a:t>
            </a:r>
            <a:r>
              <a:rPr lang="ru-RU" dirty="0" err="1"/>
              <a:t>країни-агресора</a:t>
            </a:r>
            <a:r>
              <a:rPr lang="ru-RU" dirty="0"/>
              <a:t> </a:t>
            </a:r>
            <a:r>
              <a:rPr lang="ru-RU" dirty="0" err="1"/>
              <a:t>норми</a:t>
            </a:r>
            <a:r>
              <a:rPr lang="ru-RU" dirty="0"/>
              <a:t> права не </a:t>
            </a:r>
            <a:r>
              <a:rPr lang="ru-RU" dirty="0" err="1"/>
              <a:t>працюють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Надання</a:t>
            </a:r>
            <a:r>
              <a:rPr lang="ru-RU" dirty="0"/>
              <a:t> зеленого </a:t>
            </a:r>
            <a:r>
              <a:rPr lang="ru-RU" dirty="0" err="1"/>
              <a:t>світла</a:t>
            </a:r>
            <a:r>
              <a:rPr lang="ru-RU" dirty="0"/>
              <a:t> </a:t>
            </a:r>
            <a:r>
              <a:rPr lang="ru-RU" dirty="0" err="1"/>
              <a:t>економічному</a:t>
            </a:r>
            <a:r>
              <a:rPr lang="ru-RU" dirty="0"/>
              <a:t> </a:t>
            </a:r>
            <a:r>
              <a:rPr lang="ru-RU" dirty="0" err="1"/>
              <a:t>співробітництву</a:t>
            </a:r>
            <a:r>
              <a:rPr lang="ru-RU" dirty="0"/>
              <a:t> з </a:t>
            </a:r>
            <a:r>
              <a:rPr lang="ru-RU" dirty="0" err="1"/>
              <a:t>авторитарними</a:t>
            </a:r>
            <a:r>
              <a:rPr lang="ru-RU" dirty="0"/>
              <a:t> державами (Китай, </a:t>
            </a:r>
            <a:r>
              <a:rPr lang="ru-RU" dirty="0" err="1"/>
              <a:t>Росія</a:t>
            </a:r>
            <a:r>
              <a:rPr lang="ru-RU" dirty="0"/>
              <a:t>) без </a:t>
            </a:r>
            <a:r>
              <a:rPr lang="ru-RU" dirty="0" err="1"/>
              <a:t>огляду</a:t>
            </a:r>
            <a:r>
              <a:rPr lang="ru-RU" dirty="0"/>
              <a:t> на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</a:t>
            </a:r>
            <a:r>
              <a:rPr lang="ru-RU" dirty="0" err="1"/>
              <a:t>розширення</a:t>
            </a:r>
            <a:r>
              <a:rPr lang="ru-RU" dirty="0"/>
              <a:t> «</a:t>
            </a:r>
            <a:r>
              <a:rPr lang="ru-RU" dirty="0" err="1"/>
              <a:t>суто</a:t>
            </a:r>
            <a:r>
              <a:rPr lang="ru-RU" dirty="0"/>
              <a:t> </a:t>
            </a:r>
            <a:r>
              <a:rPr lang="ru-RU" dirty="0" err="1"/>
              <a:t>комерційних</a:t>
            </a:r>
            <a:r>
              <a:rPr lang="ru-RU" dirty="0"/>
              <a:t>» </a:t>
            </a:r>
            <a:r>
              <a:rPr lang="ru-RU" dirty="0" err="1"/>
              <a:t>проектів</a:t>
            </a:r>
            <a:r>
              <a:rPr lang="ru-RU" dirty="0"/>
              <a:t> з </a:t>
            </a:r>
            <a:r>
              <a:rPr lang="ru-RU" dirty="0" err="1"/>
              <a:t>компаніями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держав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останніми</a:t>
            </a:r>
            <a:r>
              <a:rPr lang="ru-RU" dirty="0"/>
              <a:t> </a:t>
            </a:r>
            <a:r>
              <a:rPr lang="ru-RU" dirty="0" err="1"/>
              <a:t>експорту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корупції</a:t>
            </a:r>
            <a:r>
              <a:rPr lang="ru-RU" dirty="0"/>
              <a:t>, </a:t>
            </a:r>
            <a:r>
              <a:rPr lang="ru-RU" dirty="0" err="1"/>
              <a:t>економічної</a:t>
            </a:r>
            <a:r>
              <a:rPr lang="ru-RU" dirty="0"/>
              <a:t> і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них.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Гібридність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конфліктів</a:t>
            </a:r>
            <a:r>
              <a:rPr lang="ru-RU" dirty="0"/>
              <a:t> і криз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появою</a:t>
            </a:r>
            <a:r>
              <a:rPr lang="ru-RU" dirty="0"/>
              <a:t> </a:t>
            </a:r>
            <a:r>
              <a:rPr lang="ru-RU" dirty="0" err="1"/>
              <a:t>нетрадиційних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зброї</a:t>
            </a:r>
            <a:r>
              <a:rPr lang="ru-RU" dirty="0"/>
              <a:t>: </a:t>
            </a:r>
            <a:r>
              <a:rPr lang="ru-RU" dirty="0" err="1"/>
              <a:t>енергоресурси</a:t>
            </a:r>
            <a:r>
              <a:rPr lang="ru-RU" dirty="0"/>
              <a:t>, </a:t>
            </a:r>
            <a:r>
              <a:rPr lang="ru-RU" dirty="0" err="1"/>
              <a:t>політична</a:t>
            </a:r>
            <a:r>
              <a:rPr lang="ru-RU" dirty="0"/>
              <a:t> </a:t>
            </a:r>
            <a:r>
              <a:rPr lang="ru-RU" dirty="0" err="1"/>
              <a:t>корупція</a:t>
            </a:r>
            <a:r>
              <a:rPr lang="ru-RU" dirty="0"/>
              <a:t>, </a:t>
            </a:r>
            <a:r>
              <a:rPr lang="ru-RU" dirty="0" err="1"/>
              <a:t>агресивна</a:t>
            </a:r>
            <a:r>
              <a:rPr lang="ru-RU" dirty="0"/>
              <a:t> пропаганда, до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останнім</a:t>
            </a:r>
            <a:r>
              <a:rPr lang="ru-RU" dirty="0"/>
              <a:t> часом </a:t>
            </a:r>
            <a:r>
              <a:rPr lang="ru-RU" dirty="0" err="1"/>
              <a:t>додалося</a:t>
            </a:r>
            <a:r>
              <a:rPr lang="ru-RU" dirty="0"/>
              <a:t> </a:t>
            </a:r>
            <a:r>
              <a:rPr lang="ru-RU" dirty="0" err="1"/>
              <a:t>продовольство</a:t>
            </a:r>
            <a:r>
              <a:rPr lang="ru-RU" dirty="0"/>
              <a:t>.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зброї</a:t>
            </a:r>
            <a:r>
              <a:rPr lang="ru-RU" dirty="0"/>
              <a:t> державою-</a:t>
            </a:r>
            <a:r>
              <a:rPr lang="ru-RU" dirty="0" err="1"/>
              <a:t>агресором</a:t>
            </a:r>
            <a:r>
              <a:rPr lang="ru-RU" dirty="0"/>
              <a:t> </a:t>
            </a:r>
            <a:r>
              <a:rPr lang="ru-RU" dirty="0" err="1"/>
              <a:t>характеризує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як </a:t>
            </a:r>
            <a:r>
              <a:rPr lang="ru-RU" dirty="0" err="1"/>
              <a:t>підлого</a:t>
            </a:r>
            <a:r>
              <a:rPr lang="ru-RU" dirty="0"/>
              <a:t>, </a:t>
            </a:r>
            <a:r>
              <a:rPr lang="ru-RU" dirty="0" err="1"/>
              <a:t>підступного</a:t>
            </a:r>
            <a:r>
              <a:rPr lang="ru-RU" dirty="0"/>
              <a:t>,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актора</a:t>
            </a:r>
            <a:r>
              <a:rPr lang="ru-RU" dirty="0"/>
              <a:t>. </a:t>
            </a:r>
            <a:r>
              <a:rPr lang="ru-RU" dirty="0" err="1"/>
              <a:t>Головними</a:t>
            </a:r>
            <a:r>
              <a:rPr lang="ru-RU" dirty="0"/>
              <a:t> </a:t>
            </a:r>
            <a:r>
              <a:rPr lang="ru-RU" dirty="0" err="1"/>
              <a:t>напрямами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зброї</a:t>
            </a:r>
            <a:r>
              <a:rPr lang="ru-RU" dirty="0"/>
              <a:t> </a:t>
            </a:r>
            <a:r>
              <a:rPr lang="ru-RU" dirty="0" err="1"/>
              <a:t>Росією</a:t>
            </a:r>
            <a:r>
              <a:rPr lang="ru-RU" dirty="0"/>
              <a:t> </a:t>
            </a:r>
            <a:r>
              <a:rPr lang="ru-RU" dirty="0" err="1"/>
              <a:t>наразі</a:t>
            </a:r>
            <a:r>
              <a:rPr lang="ru-RU" dirty="0"/>
              <a:t> є, </a:t>
            </a:r>
            <a:r>
              <a:rPr lang="ru-RU" dirty="0" err="1"/>
              <a:t>зокрема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підрив</a:t>
            </a:r>
            <a:r>
              <a:rPr lang="ru-RU" dirty="0"/>
              <a:t> </a:t>
            </a:r>
            <a:r>
              <a:rPr lang="ru-RU" dirty="0" err="1"/>
              <a:t>єдності</a:t>
            </a:r>
            <a:r>
              <a:rPr lang="ru-RU" dirty="0"/>
              <a:t> </a:t>
            </a:r>
            <a:r>
              <a:rPr lang="ru-RU" dirty="0" err="1"/>
              <a:t>Європи</a:t>
            </a:r>
            <a:r>
              <a:rPr lang="ru-RU" dirty="0"/>
              <a:t> шляхом </a:t>
            </a:r>
            <a:r>
              <a:rPr lang="ru-RU" dirty="0" err="1"/>
              <a:t>поглиблення</a:t>
            </a:r>
            <a:r>
              <a:rPr lang="ru-RU" dirty="0"/>
              <a:t> </a:t>
            </a:r>
            <a:r>
              <a:rPr lang="ru-RU" dirty="0" err="1"/>
              <a:t>енергетичної</a:t>
            </a:r>
            <a:r>
              <a:rPr lang="ru-RU" dirty="0"/>
              <a:t> </a:t>
            </a:r>
            <a:r>
              <a:rPr lang="ru-RU" dirty="0" err="1"/>
              <a:t>кризи</a:t>
            </a:r>
            <a:r>
              <a:rPr lang="ru-RU" dirty="0"/>
              <a:t> та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невдоволення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напередодні</a:t>
            </a:r>
            <a:r>
              <a:rPr lang="ru-RU" dirty="0"/>
              <a:t> та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зимового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сподівання</a:t>
            </a:r>
            <a:r>
              <a:rPr lang="ru-RU" dirty="0"/>
              <a:t> на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навантаження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стійкості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ЄС, </a:t>
            </a:r>
            <a:r>
              <a:rPr lang="ru-RU" dirty="0" err="1"/>
              <a:t>відволікання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 через </a:t>
            </a:r>
            <a:r>
              <a:rPr lang="ru-RU" dirty="0" err="1"/>
              <a:t>вимушене</a:t>
            </a:r>
            <a:r>
              <a:rPr lang="ru-RU" dirty="0"/>
              <a:t> </a:t>
            </a:r>
            <a:r>
              <a:rPr lang="ru-RU" dirty="0" err="1"/>
              <a:t>реагування</a:t>
            </a:r>
            <a:r>
              <a:rPr lang="ru-RU" dirty="0"/>
              <a:t> на </a:t>
            </a:r>
            <a:r>
              <a:rPr lang="ru-RU" dirty="0" err="1"/>
              <a:t>міграційні</a:t>
            </a:r>
            <a:r>
              <a:rPr lang="ru-RU" dirty="0"/>
              <a:t> </a:t>
            </a:r>
            <a:r>
              <a:rPr lang="ru-RU" dirty="0" err="1"/>
              <a:t>хвилі</a:t>
            </a:r>
            <a:r>
              <a:rPr lang="ru-RU" dirty="0"/>
              <a:t>, </a:t>
            </a:r>
            <a:r>
              <a:rPr lang="ru-RU" dirty="0" err="1"/>
              <a:t>спровоковані</a:t>
            </a:r>
            <a:r>
              <a:rPr lang="ru-RU" dirty="0"/>
              <a:t> браком зерна, поставки </a:t>
            </a:r>
            <a:r>
              <a:rPr lang="ru-RU" dirty="0" err="1"/>
              <a:t>якого</a:t>
            </a:r>
            <a:r>
              <a:rPr lang="ru-RU" dirty="0"/>
              <a:t> з </a:t>
            </a:r>
            <a:r>
              <a:rPr lang="ru-RU" dirty="0" err="1"/>
              <a:t>портів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заблоковані</a:t>
            </a:r>
            <a:r>
              <a:rPr lang="ru-RU" dirty="0"/>
              <a:t> самою </a:t>
            </a:r>
            <a:r>
              <a:rPr lang="ru-RU" dirty="0" err="1"/>
              <a:t>Росією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позицій</a:t>
            </a:r>
            <a:r>
              <a:rPr lang="ru-RU" dirty="0"/>
              <a:t> на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арені</a:t>
            </a:r>
            <a:r>
              <a:rPr lang="ru-RU" dirty="0"/>
              <a:t> через </a:t>
            </a:r>
            <a:r>
              <a:rPr lang="ru-RU" dirty="0" err="1"/>
              <a:t>протиставлення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«</a:t>
            </a:r>
            <a:r>
              <a:rPr lang="ru-RU" dirty="0" err="1"/>
              <a:t>загніваючому</a:t>
            </a:r>
            <a:r>
              <a:rPr lang="ru-RU" dirty="0"/>
              <a:t>» Заходу; </a:t>
            </a:r>
            <a:r>
              <a:rPr lang="ru-RU" dirty="0" err="1"/>
              <a:t>пом’якшення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</a:t>
            </a:r>
            <a:r>
              <a:rPr lang="ru-RU" dirty="0" err="1"/>
              <a:t>санкцій</a:t>
            </a:r>
            <a:r>
              <a:rPr lang="ru-RU" dirty="0"/>
              <a:t> через </a:t>
            </a:r>
            <a:r>
              <a:rPr lang="ru-RU" dirty="0" err="1"/>
              <a:t>неприєднання</a:t>
            </a:r>
            <a:r>
              <a:rPr lang="ru-RU" dirty="0"/>
              <a:t> до них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, шляхом </a:t>
            </a:r>
            <a:r>
              <a:rPr lang="ru-RU" dirty="0" err="1"/>
              <a:t>запровадження</a:t>
            </a:r>
            <a:r>
              <a:rPr lang="ru-RU" dirty="0"/>
              <a:t> «</a:t>
            </a:r>
            <a:r>
              <a:rPr lang="ru-RU" dirty="0" err="1"/>
              <a:t>сірих</a:t>
            </a:r>
            <a:r>
              <a:rPr lang="ru-RU" dirty="0"/>
              <a:t>» і </a:t>
            </a:r>
            <a:r>
              <a:rPr lang="ru-RU" dirty="0" err="1"/>
              <a:t>контрабандних</a:t>
            </a:r>
            <a:r>
              <a:rPr lang="ru-RU" dirty="0"/>
              <a:t> схем; </a:t>
            </a:r>
            <a:r>
              <a:rPr lang="ru-RU" dirty="0" err="1"/>
              <a:t>ослаблення</a:t>
            </a:r>
            <a:r>
              <a:rPr lang="ru-RU" dirty="0"/>
              <a:t>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/>
              <a:t>потенціалу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блокування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західної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58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875" y="1260764"/>
            <a:ext cx="10686907" cy="523701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Російсько-українська</a:t>
            </a:r>
            <a:r>
              <a:rPr lang="ru-RU" dirty="0"/>
              <a:t> </a:t>
            </a:r>
            <a:r>
              <a:rPr lang="ru-RU" dirty="0" err="1"/>
              <a:t>війна</a:t>
            </a:r>
            <a:r>
              <a:rPr lang="ru-RU" dirty="0"/>
              <a:t> стала </a:t>
            </a:r>
            <a:r>
              <a:rPr lang="ru-RU" dirty="0" err="1"/>
              <a:t>радикальним</a:t>
            </a:r>
            <a:r>
              <a:rPr lang="ru-RU" dirty="0"/>
              <a:t> </a:t>
            </a:r>
            <a:r>
              <a:rPr lang="ru-RU" dirty="0" err="1"/>
              <a:t>поштовхом</a:t>
            </a:r>
            <a:r>
              <a:rPr lang="ru-RU" dirty="0"/>
              <a:t> для </a:t>
            </a:r>
            <a:r>
              <a:rPr lang="ru-RU" dirty="0" err="1"/>
              <a:t>переосмислення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Союзу, </a:t>
            </a:r>
            <a:r>
              <a:rPr lang="ru-RU" dirty="0" err="1"/>
              <a:t>викликавши</a:t>
            </a:r>
            <a:r>
              <a:rPr lang="ru-RU" dirty="0"/>
              <a:t> </a:t>
            </a:r>
            <a:r>
              <a:rPr lang="ru-RU" dirty="0" err="1"/>
              <a:t>масштабні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в </a:t>
            </a:r>
            <a:r>
              <a:rPr lang="ru-RU" dirty="0" err="1"/>
              <a:t>підходах</a:t>
            </a:r>
            <a:r>
              <a:rPr lang="ru-RU" dirty="0"/>
              <a:t> до </a:t>
            </a:r>
            <a:r>
              <a:rPr lang="ru-RU" dirty="0" err="1"/>
              <a:t>колективної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оборони та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. </a:t>
            </a:r>
            <a:r>
              <a:rPr lang="ru-RU" dirty="0" err="1"/>
              <a:t>Аналіз</a:t>
            </a:r>
            <a:r>
              <a:rPr lang="ru-RU" dirty="0"/>
              <a:t> причин </a:t>
            </a:r>
            <a:r>
              <a:rPr lang="ru-RU" dirty="0" err="1"/>
              <a:t>агресії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показав,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війна</a:t>
            </a:r>
            <a:r>
              <a:rPr lang="ru-RU" dirty="0"/>
              <a:t> є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ширшої</a:t>
            </a:r>
            <a:r>
              <a:rPr lang="ru-RU" dirty="0"/>
              <a:t> </a:t>
            </a:r>
            <a:r>
              <a:rPr lang="ru-RU" dirty="0" err="1"/>
              <a:t>геополітичної</a:t>
            </a:r>
            <a:r>
              <a:rPr lang="ru-RU" dirty="0"/>
              <a:t> </a:t>
            </a:r>
            <a:r>
              <a:rPr lang="ru-RU" dirty="0" err="1"/>
              <a:t>стратегії</a:t>
            </a:r>
            <a:r>
              <a:rPr lang="ru-RU" dirty="0"/>
              <a:t>, </a:t>
            </a:r>
            <a:r>
              <a:rPr lang="ru-RU" dirty="0" err="1"/>
              <a:t>спрямованої</a:t>
            </a:r>
            <a:r>
              <a:rPr lang="ru-RU" dirty="0"/>
              <a:t> на </a:t>
            </a:r>
            <a:r>
              <a:rPr lang="ru-RU" dirty="0" err="1"/>
              <a:t>дестабілізацію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порядку та </a:t>
            </a:r>
            <a:r>
              <a:rPr lang="ru-RU" dirty="0" err="1"/>
              <a:t>перешкоджання</a:t>
            </a:r>
            <a:r>
              <a:rPr lang="ru-RU" dirty="0"/>
              <a:t> </a:t>
            </a:r>
            <a:r>
              <a:rPr lang="ru-RU" dirty="0" err="1"/>
              <a:t>інтеграції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у </a:t>
            </a:r>
            <a:r>
              <a:rPr lang="ru-RU" dirty="0" err="1"/>
              <a:t>західні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. </a:t>
            </a:r>
            <a:r>
              <a:rPr lang="ru-RU" dirty="0" err="1"/>
              <a:t>Водночас</a:t>
            </a:r>
            <a:r>
              <a:rPr lang="ru-RU" dirty="0"/>
              <a:t>,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агресія</a:t>
            </a:r>
            <a:r>
              <a:rPr lang="ru-RU" dirty="0"/>
              <a:t> </a:t>
            </a:r>
            <a:r>
              <a:rPr lang="ru-RU" dirty="0" err="1"/>
              <a:t>виявила</a:t>
            </a:r>
            <a:r>
              <a:rPr lang="ru-RU" dirty="0"/>
              <a:t> </a:t>
            </a:r>
            <a:r>
              <a:rPr lang="ru-RU" dirty="0" err="1"/>
              <a:t>слабкі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ЄС,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вимагали</a:t>
            </a:r>
            <a:r>
              <a:rPr lang="ru-RU" dirty="0"/>
              <a:t> </a:t>
            </a:r>
            <a:r>
              <a:rPr lang="ru-RU" dirty="0" err="1"/>
              <a:t>швидкої</a:t>
            </a:r>
            <a:r>
              <a:rPr lang="ru-RU" dirty="0"/>
              <a:t> і </a:t>
            </a:r>
            <a:r>
              <a:rPr lang="ru-RU" dirty="0" err="1"/>
              <a:t>рішучої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Таким чином, </a:t>
            </a:r>
            <a:r>
              <a:rPr lang="ru-RU" dirty="0" err="1"/>
              <a:t>безпекова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ЄС, </a:t>
            </a:r>
            <a:r>
              <a:rPr lang="ru-RU" dirty="0" err="1"/>
              <a:t>трансформуючись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,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комплексною, активною і </a:t>
            </a:r>
            <a:r>
              <a:rPr lang="ru-RU" dirty="0" err="1"/>
              <a:t>спрямованою</a:t>
            </a:r>
            <a:r>
              <a:rPr lang="ru-RU" dirty="0"/>
              <a:t> на </a:t>
            </a:r>
            <a:r>
              <a:rPr lang="ru-RU" dirty="0" err="1"/>
              <a:t>захист</a:t>
            </a:r>
            <a:r>
              <a:rPr lang="ru-RU" dirty="0"/>
              <a:t> миру, </a:t>
            </a:r>
            <a:r>
              <a:rPr lang="ru-RU" dirty="0" err="1"/>
              <a:t>стабільності</a:t>
            </a:r>
            <a:r>
              <a:rPr lang="ru-RU" dirty="0"/>
              <a:t> та </a:t>
            </a:r>
            <a:r>
              <a:rPr lang="ru-RU" dirty="0" err="1"/>
              <a:t>демократії</a:t>
            </a:r>
            <a:r>
              <a:rPr lang="ru-RU" dirty="0"/>
              <a:t> у </a:t>
            </a:r>
            <a:r>
              <a:rPr lang="ru-RU" dirty="0" err="1"/>
              <a:t>всьому</a:t>
            </a:r>
            <a:r>
              <a:rPr lang="ru-RU" dirty="0"/>
              <a:t> </a:t>
            </a:r>
            <a:r>
              <a:rPr lang="ru-RU" dirty="0" err="1"/>
              <a:t>регіоні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875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86373"/>
          </a:xfrm>
        </p:spPr>
        <p:txBody>
          <a:bodyPr/>
          <a:lstStyle/>
          <a:p>
            <a:pPr algn="ctr"/>
            <a:r>
              <a:rPr lang="uk-UA" sz="2000" b="1" dirty="0" smtClean="0">
                <a:latin typeface="Arial Black" panose="020B0A04020102020204" pitchFamily="34" charset="0"/>
              </a:rPr>
              <a:t>Вступна частина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219200"/>
            <a:ext cx="8946541" cy="502919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/>
              <a:t>Актуальність</a:t>
            </a:r>
            <a:r>
              <a:rPr lang="ru-RU" b="1" dirty="0"/>
              <a:t> теми. </a:t>
            </a:r>
            <a:r>
              <a:rPr lang="ru-RU" dirty="0" err="1"/>
              <a:t>Російсько-українська</a:t>
            </a:r>
            <a:r>
              <a:rPr lang="ru-RU" dirty="0"/>
              <a:t> </a:t>
            </a:r>
            <a:r>
              <a:rPr lang="ru-RU" dirty="0" err="1"/>
              <a:t>війна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почалася</a:t>
            </a:r>
            <a:r>
              <a:rPr lang="ru-RU" dirty="0"/>
              <a:t> у 2014 </a:t>
            </a:r>
            <a:r>
              <a:rPr lang="ru-RU" dirty="0" err="1"/>
              <a:t>році</a:t>
            </a:r>
            <a:r>
              <a:rPr lang="ru-RU" dirty="0"/>
              <a:t> з </a:t>
            </a:r>
            <a:r>
              <a:rPr lang="ru-RU" dirty="0" err="1"/>
              <a:t>анексії</a:t>
            </a:r>
            <a:r>
              <a:rPr lang="ru-RU" dirty="0"/>
              <a:t> </a:t>
            </a:r>
            <a:r>
              <a:rPr lang="ru-RU" dirty="0" err="1"/>
              <a:t>Криму</a:t>
            </a:r>
            <a:r>
              <a:rPr lang="ru-RU" dirty="0"/>
              <a:t> та </a:t>
            </a:r>
            <a:r>
              <a:rPr lang="ru-RU" dirty="0" err="1"/>
              <a:t>загострилася</a:t>
            </a:r>
            <a:r>
              <a:rPr lang="ru-RU" dirty="0"/>
              <a:t> до </a:t>
            </a:r>
            <a:r>
              <a:rPr lang="ru-RU" dirty="0" err="1"/>
              <a:t>повномасштабного</a:t>
            </a:r>
            <a:r>
              <a:rPr lang="ru-RU" dirty="0"/>
              <a:t> </a:t>
            </a:r>
            <a:r>
              <a:rPr lang="ru-RU" dirty="0" err="1"/>
              <a:t>вторгнення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у лютому 2022 року, стала </a:t>
            </a:r>
            <a:r>
              <a:rPr lang="ru-RU" dirty="0" err="1"/>
              <a:t>критичним</a:t>
            </a:r>
            <a:r>
              <a:rPr lang="ru-RU" dirty="0"/>
              <a:t> фактором,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суттєво</a:t>
            </a:r>
            <a:r>
              <a:rPr lang="ru-RU" dirty="0"/>
              <a:t> </a:t>
            </a:r>
            <a:r>
              <a:rPr lang="ru-RU" dirty="0" err="1"/>
              <a:t>вплинув</a:t>
            </a:r>
            <a:r>
              <a:rPr lang="ru-RU" dirty="0"/>
              <a:t> на </a:t>
            </a:r>
            <a:r>
              <a:rPr lang="ru-RU" dirty="0" err="1"/>
              <a:t>архітектуру</a:t>
            </a:r>
            <a:r>
              <a:rPr lang="ru-RU" dirty="0"/>
              <a:t>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.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 </a:t>
            </a:r>
            <a:r>
              <a:rPr lang="ru-RU" dirty="0" err="1"/>
              <a:t>Європейський</a:t>
            </a:r>
            <a:r>
              <a:rPr lang="ru-RU" dirty="0"/>
              <a:t> Союз,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донедавна</a:t>
            </a:r>
            <a:r>
              <a:rPr lang="ru-RU" dirty="0"/>
              <a:t> </a:t>
            </a:r>
            <a:r>
              <a:rPr lang="ru-RU" dirty="0" err="1"/>
              <a:t>віддавав</a:t>
            </a:r>
            <a:r>
              <a:rPr lang="ru-RU" dirty="0"/>
              <a:t> </a:t>
            </a:r>
            <a:r>
              <a:rPr lang="ru-RU" dirty="0" err="1"/>
              <a:t>перевагу</a:t>
            </a:r>
            <a:r>
              <a:rPr lang="ru-RU" dirty="0"/>
              <a:t> </a:t>
            </a:r>
            <a:r>
              <a:rPr lang="ru-RU" dirty="0" err="1"/>
              <a:t>дипломатії</a:t>
            </a:r>
            <a:r>
              <a:rPr lang="ru-RU" dirty="0"/>
              <a:t>, </a:t>
            </a:r>
            <a:r>
              <a:rPr lang="ru-RU" dirty="0" err="1"/>
              <a:t>санкціям</a:t>
            </a:r>
            <a:r>
              <a:rPr lang="ru-RU" dirty="0"/>
              <a:t> та </a:t>
            </a:r>
            <a:r>
              <a:rPr lang="ru-RU" dirty="0" err="1"/>
              <a:t>гуманітарній</a:t>
            </a:r>
            <a:r>
              <a:rPr lang="ru-RU" dirty="0"/>
              <a:t> </a:t>
            </a:r>
            <a:r>
              <a:rPr lang="ru-RU" dirty="0" err="1"/>
              <a:t>допомозі</a:t>
            </a:r>
            <a:r>
              <a:rPr lang="ru-RU" dirty="0"/>
              <a:t>, </a:t>
            </a:r>
            <a:r>
              <a:rPr lang="ru-RU" dirty="0" err="1"/>
              <a:t>змушений</a:t>
            </a:r>
            <a:r>
              <a:rPr lang="ru-RU" dirty="0"/>
              <a:t>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суттєво</a:t>
            </a:r>
            <a:r>
              <a:rPr lang="ru-RU" dirty="0"/>
              <a:t> </a:t>
            </a:r>
            <a:r>
              <a:rPr lang="ru-RU" dirty="0" err="1"/>
              <a:t>переосмислити</a:t>
            </a:r>
            <a:r>
              <a:rPr lang="ru-RU" dirty="0"/>
              <a:t> і </a:t>
            </a:r>
            <a:r>
              <a:rPr lang="ru-RU" dirty="0" err="1"/>
              <a:t>трансформувати</a:t>
            </a:r>
            <a:r>
              <a:rPr lang="ru-RU" dirty="0"/>
              <a:t> свою </a:t>
            </a:r>
            <a:r>
              <a:rPr lang="ru-RU" dirty="0" err="1"/>
              <a:t>безпекову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.</a:t>
            </a:r>
          </a:p>
          <a:p>
            <a:r>
              <a:rPr lang="ru-RU" dirty="0"/>
              <a:t>На </a:t>
            </a:r>
            <a:r>
              <a:rPr lang="ru-RU" dirty="0" err="1"/>
              <a:t>тлі</a:t>
            </a:r>
            <a:r>
              <a:rPr lang="ru-RU" dirty="0"/>
              <a:t> </a:t>
            </a:r>
            <a:r>
              <a:rPr lang="ru-RU" dirty="0" err="1"/>
              <a:t>геополітичної</a:t>
            </a:r>
            <a:r>
              <a:rPr lang="ru-RU" dirty="0"/>
              <a:t> </a:t>
            </a:r>
            <a:r>
              <a:rPr lang="ru-RU" dirty="0" err="1"/>
              <a:t>нестабільності</a:t>
            </a:r>
            <a:r>
              <a:rPr lang="ru-RU" dirty="0"/>
              <a:t>, ЄС </a:t>
            </a:r>
            <a:r>
              <a:rPr lang="ru-RU" dirty="0" err="1"/>
              <a:t>активізував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оборонного </a:t>
            </a:r>
            <a:r>
              <a:rPr lang="ru-RU" dirty="0" err="1"/>
              <a:t>потенціалу</a:t>
            </a:r>
            <a:r>
              <a:rPr lang="ru-RU" dirty="0"/>
              <a:t>, </a:t>
            </a:r>
            <a:r>
              <a:rPr lang="ru-RU" dirty="0" err="1"/>
              <a:t>переосмислив</a:t>
            </a:r>
            <a:r>
              <a:rPr lang="ru-RU" dirty="0"/>
              <a:t> роль </a:t>
            </a:r>
            <a:r>
              <a:rPr lang="ru-RU" dirty="0" err="1"/>
              <a:t>стратегічної</a:t>
            </a:r>
            <a:r>
              <a:rPr lang="ru-RU" dirty="0"/>
              <a:t> </a:t>
            </a:r>
            <a:r>
              <a:rPr lang="ru-RU" dirty="0" err="1"/>
              <a:t>автономії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зміцнив</a:t>
            </a:r>
            <a:r>
              <a:rPr lang="ru-RU" dirty="0"/>
              <a:t> </a:t>
            </a:r>
            <a:r>
              <a:rPr lang="ru-RU" dirty="0" err="1"/>
              <a:t>співпрацю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державами-членами у сферах оборони та </a:t>
            </a:r>
            <a:r>
              <a:rPr lang="ru-RU" dirty="0" err="1"/>
              <a:t>безпеки</a:t>
            </a:r>
            <a:r>
              <a:rPr lang="ru-RU" dirty="0"/>
              <a:t>. </a:t>
            </a:r>
            <a:r>
              <a:rPr lang="ru-RU" dirty="0" err="1"/>
              <a:t>Важливо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війна</a:t>
            </a:r>
            <a:r>
              <a:rPr lang="ru-RU" dirty="0"/>
              <a:t> </a:t>
            </a:r>
            <a:r>
              <a:rPr lang="ru-RU" dirty="0" err="1"/>
              <a:t>сприяла</a:t>
            </a:r>
            <a:r>
              <a:rPr lang="ru-RU" dirty="0"/>
              <a:t> </a:t>
            </a:r>
            <a:r>
              <a:rPr lang="ru-RU" dirty="0" err="1"/>
              <a:t>змінам</a:t>
            </a:r>
            <a:r>
              <a:rPr lang="ru-RU" dirty="0"/>
              <a:t> у </a:t>
            </a:r>
            <a:r>
              <a:rPr lang="ru-RU" dirty="0" err="1"/>
              <a:t>позиціях</a:t>
            </a:r>
            <a:r>
              <a:rPr lang="ru-RU" dirty="0"/>
              <a:t> </a:t>
            </a:r>
            <a:r>
              <a:rPr lang="ru-RU" dirty="0" err="1"/>
              <a:t>традиційно</a:t>
            </a:r>
            <a:r>
              <a:rPr lang="ru-RU" dirty="0"/>
              <a:t> </a:t>
            </a:r>
            <a:r>
              <a:rPr lang="ru-RU" dirty="0" err="1"/>
              <a:t>нейтральних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ЄС, </a:t>
            </a:r>
            <a:r>
              <a:rPr lang="ru-RU" dirty="0" err="1"/>
              <a:t>посиленню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волі</a:t>
            </a:r>
            <a:r>
              <a:rPr lang="ru-RU" dirty="0"/>
              <a:t> до </a:t>
            </a:r>
            <a:r>
              <a:rPr lang="ru-RU" dirty="0" err="1"/>
              <a:t>об’єднання</a:t>
            </a:r>
            <a:r>
              <a:rPr lang="ru-RU" dirty="0"/>
              <a:t> </a:t>
            </a:r>
            <a:r>
              <a:rPr lang="ru-RU" dirty="0" err="1"/>
              <a:t>зусиль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зовнішньої</a:t>
            </a:r>
            <a:r>
              <a:rPr lang="ru-RU" dirty="0"/>
              <a:t> </a:t>
            </a:r>
            <a:r>
              <a:rPr lang="ru-RU" dirty="0" err="1"/>
              <a:t>агресії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форматів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.</a:t>
            </a:r>
          </a:p>
          <a:p>
            <a:r>
              <a:rPr lang="ru-RU" dirty="0"/>
              <a:t>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постає</a:t>
            </a:r>
            <a:r>
              <a:rPr lang="ru-RU" dirty="0"/>
              <a:t>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відбулися</a:t>
            </a:r>
            <a:r>
              <a:rPr lang="ru-RU" dirty="0"/>
              <a:t> у </a:t>
            </a:r>
            <a:r>
              <a:rPr lang="ru-RU" dirty="0" err="1"/>
              <a:t>безпековій</a:t>
            </a:r>
            <a:r>
              <a:rPr lang="ru-RU" dirty="0"/>
              <a:t> </a:t>
            </a:r>
            <a:r>
              <a:rPr lang="ru-RU" dirty="0" err="1"/>
              <a:t>політиці</a:t>
            </a:r>
            <a:r>
              <a:rPr lang="ru-RU" dirty="0"/>
              <a:t> ЄС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зрозуміти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безпекові</a:t>
            </a:r>
            <a:r>
              <a:rPr lang="ru-RU" dirty="0"/>
              <a:t> </a:t>
            </a:r>
            <a:r>
              <a:rPr lang="ru-RU" dirty="0" err="1"/>
              <a:t>виклики</a:t>
            </a:r>
            <a:r>
              <a:rPr lang="ru-RU" dirty="0"/>
              <a:t>, а й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виробленню</a:t>
            </a:r>
            <a:r>
              <a:rPr lang="ru-RU" dirty="0"/>
              <a:t> </a:t>
            </a:r>
            <a:r>
              <a:rPr lang="ru-RU" dirty="0" err="1"/>
              <a:t>ефективних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для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стабільності</a:t>
            </a:r>
            <a:r>
              <a:rPr lang="ru-RU" dirty="0"/>
              <a:t> на </a:t>
            </a:r>
            <a:r>
              <a:rPr lang="ru-RU" dirty="0" err="1"/>
              <a:t>європейському</a:t>
            </a:r>
            <a:r>
              <a:rPr lang="ru-RU" dirty="0"/>
              <a:t> </a:t>
            </a:r>
            <a:r>
              <a:rPr lang="ru-RU" dirty="0" err="1"/>
              <a:t>континенті</a:t>
            </a:r>
            <a:r>
              <a:rPr lang="ru-RU" dirty="0"/>
              <a:t>. </a:t>
            </a:r>
            <a:r>
              <a:rPr lang="ru-RU" dirty="0" err="1"/>
              <a:t>Саме</a:t>
            </a:r>
            <a:r>
              <a:rPr lang="ru-RU" dirty="0"/>
              <a:t> тому тема </a:t>
            </a:r>
            <a:r>
              <a:rPr lang="ru-RU" dirty="0" err="1"/>
              <a:t>дипломної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є актуальною з </a:t>
            </a:r>
            <a:r>
              <a:rPr lang="ru-RU" dirty="0" err="1"/>
              <a:t>наукового</a:t>
            </a:r>
            <a:r>
              <a:rPr lang="ru-RU" dirty="0"/>
              <a:t>, </a:t>
            </a:r>
            <a:r>
              <a:rPr lang="ru-RU" dirty="0" err="1"/>
              <a:t>політичного</a:t>
            </a:r>
            <a:r>
              <a:rPr lang="ru-RU" dirty="0"/>
              <a:t> та практичного </a:t>
            </a:r>
            <a:r>
              <a:rPr lang="ru-RU" dirty="0" err="1"/>
              <a:t>погляду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4723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66572"/>
            <a:ext cx="9404723" cy="1400530"/>
          </a:xfrm>
        </p:spPr>
        <p:txBody>
          <a:bodyPr/>
          <a:lstStyle/>
          <a:p>
            <a:r>
              <a:rPr lang="ru-RU" sz="1800" b="1" dirty="0">
                <a:latin typeface="Arial Black" panose="020B0A04020102020204" pitchFamily="34" charset="0"/>
              </a:rPr>
              <a:t>Мета </a:t>
            </a:r>
            <a:r>
              <a:rPr lang="ru-RU" sz="1800" b="1" dirty="0" err="1">
                <a:latin typeface="Arial Black" panose="020B0A04020102020204" pitchFamily="34" charset="0"/>
              </a:rPr>
              <a:t>дослідження</a:t>
            </a:r>
            <a:r>
              <a:rPr lang="ru-RU" sz="1800" b="1" dirty="0">
                <a:latin typeface="Arial Black" panose="020B0A04020102020204" pitchFamily="34" charset="0"/>
              </a:rPr>
              <a:t>. </a:t>
            </a:r>
            <a:r>
              <a:rPr lang="ru-RU" sz="1800" dirty="0">
                <a:latin typeface="Arial Black" panose="020B0A04020102020204" pitchFamily="34" charset="0"/>
              </a:rPr>
              <a:t>Метою </a:t>
            </a:r>
            <a:r>
              <a:rPr lang="ru-RU" sz="1800" dirty="0" err="1">
                <a:latin typeface="Arial Black" panose="020B0A04020102020204" pitchFamily="34" charset="0"/>
              </a:rPr>
              <a:t>дипломної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роботи</a:t>
            </a:r>
            <a:r>
              <a:rPr lang="ru-RU" sz="1800" dirty="0">
                <a:latin typeface="Arial Black" panose="020B0A04020102020204" pitchFamily="34" charset="0"/>
              </a:rPr>
              <a:t> є </a:t>
            </a:r>
            <a:r>
              <a:rPr lang="ru-RU" sz="1800" dirty="0" err="1">
                <a:latin typeface="Arial Black" panose="020B0A04020102020204" pitchFamily="34" charset="0"/>
              </a:rPr>
              <a:t>комплексне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дослідження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особливостей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впливу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російсько-української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війни</a:t>
            </a:r>
            <a:r>
              <a:rPr lang="ru-RU" sz="1800" dirty="0">
                <a:latin typeface="Arial Black" panose="020B0A04020102020204" pitchFamily="34" charset="0"/>
              </a:rPr>
              <a:t> на </a:t>
            </a:r>
            <a:r>
              <a:rPr lang="ru-RU" sz="1800" dirty="0" err="1">
                <a:latin typeface="Arial Black" panose="020B0A04020102020204" pitchFamily="34" charset="0"/>
              </a:rPr>
              <a:t>безпекову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політику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Європейського</a:t>
            </a:r>
            <a:r>
              <a:rPr lang="ru-RU" sz="1800" dirty="0">
                <a:latin typeface="Arial Black" panose="020B0A04020102020204" pitchFamily="34" charset="0"/>
              </a:rPr>
              <a:t> Союзу, </a:t>
            </a:r>
            <a:r>
              <a:rPr lang="ru-RU" sz="1800" dirty="0" err="1">
                <a:latin typeface="Arial Black" panose="020B0A04020102020204" pitchFamily="34" charset="0"/>
              </a:rPr>
              <a:t>зокрема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трансформацій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його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стратегічних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підходів</a:t>
            </a:r>
            <a:r>
              <a:rPr lang="ru-RU" sz="1800" dirty="0">
                <a:latin typeface="Arial Black" panose="020B0A04020102020204" pitchFamily="34" charset="0"/>
              </a:rPr>
              <a:t>, </a:t>
            </a:r>
            <a:r>
              <a:rPr lang="ru-RU" sz="1800" dirty="0" err="1">
                <a:latin typeface="Arial Black" panose="020B0A04020102020204" pitchFamily="34" charset="0"/>
              </a:rPr>
              <a:t>механізмів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оборонної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взаємодії</a:t>
            </a:r>
            <a:r>
              <a:rPr lang="ru-RU" sz="1800" dirty="0">
                <a:latin typeface="Arial Black" panose="020B0A04020102020204" pitchFamily="34" charset="0"/>
              </a:rPr>
              <a:t>, </a:t>
            </a:r>
            <a:r>
              <a:rPr lang="ru-RU" sz="1800" dirty="0" err="1">
                <a:latin typeface="Arial Black" panose="020B0A04020102020204" pitchFamily="34" charset="0"/>
              </a:rPr>
              <a:t>позицій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окремих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країн-членів</a:t>
            </a:r>
            <a:r>
              <a:rPr lang="ru-RU" sz="1800" dirty="0">
                <a:latin typeface="Arial Black" panose="020B0A04020102020204" pitchFamily="34" charset="0"/>
              </a:rPr>
              <a:t> та </a:t>
            </a:r>
            <a:r>
              <a:rPr lang="ru-RU" sz="1800" dirty="0" err="1">
                <a:latin typeface="Arial Black" panose="020B0A04020102020204" pitchFamily="34" charset="0"/>
              </a:rPr>
              <a:t>внутрішньої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єдності</a:t>
            </a:r>
            <a:r>
              <a:rPr lang="ru-RU" sz="1800" dirty="0">
                <a:latin typeface="Arial Black" panose="020B0A04020102020204" pitchFamily="34" charset="0"/>
              </a:rPr>
              <a:t> у </a:t>
            </a:r>
            <a:r>
              <a:rPr lang="ru-RU" sz="1800" dirty="0" err="1">
                <a:latin typeface="Arial Black" panose="020B0A04020102020204" pitchFamily="34" charset="0"/>
              </a:rPr>
              <a:t>сфері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безпеки</a:t>
            </a:r>
            <a:r>
              <a:rPr lang="ru-RU" sz="1800" dirty="0"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. </a:t>
            </a:r>
            <a:r>
              <a:rPr lang="ru-RU" dirty="0"/>
              <a:t>Для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поставленої</a:t>
            </a:r>
            <a:r>
              <a:rPr lang="ru-RU" dirty="0"/>
              <a:t> мети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 smtClean="0"/>
              <a:t>:</a:t>
            </a:r>
          </a:p>
          <a:p>
            <a:r>
              <a:rPr lang="ru-RU" dirty="0"/>
              <a:t>1. </a:t>
            </a:r>
            <a:r>
              <a:rPr lang="ru-RU" dirty="0" err="1"/>
              <a:t>Проаналізувати</a:t>
            </a:r>
            <a:r>
              <a:rPr lang="ru-RU" dirty="0"/>
              <a:t> </a:t>
            </a:r>
            <a:r>
              <a:rPr lang="ru-RU" dirty="0" err="1"/>
              <a:t>історичні</a:t>
            </a:r>
            <a:r>
              <a:rPr lang="ru-RU" dirty="0"/>
              <a:t> </a:t>
            </a:r>
            <a:r>
              <a:rPr lang="ru-RU" dirty="0" err="1"/>
              <a:t>передумови</a:t>
            </a:r>
            <a:r>
              <a:rPr lang="ru-RU" dirty="0"/>
              <a:t> та </a:t>
            </a:r>
            <a:r>
              <a:rPr lang="ru-RU" dirty="0" err="1"/>
              <a:t>етапи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російсько-української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ключовий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європейський</a:t>
            </a:r>
            <a:r>
              <a:rPr lang="ru-RU" dirty="0"/>
              <a:t> </a:t>
            </a:r>
            <a:r>
              <a:rPr lang="ru-RU" dirty="0" err="1"/>
              <a:t>безпековий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.</a:t>
            </a:r>
          </a:p>
          <a:p>
            <a:r>
              <a:rPr lang="ru-RU" dirty="0"/>
              <a:t>2.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напрями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Союзу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війну</a:t>
            </a:r>
            <a:r>
              <a:rPr lang="ru-RU" dirty="0"/>
              <a:t>.</a:t>
            </a:r>
          </a:p>
          <a:p>
            <a:r>
              <a:rPr lang="ru-RU" dirty="0"/>
              <a:t>3. </a:t>
            </a:r>
            <a:r>
              <a:rPr lang="ru-RU" dirty="0" err="1"/>
              <a:t>Дослідити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оборонної</a:t>
            </a:r>
            <a:r>
              <a:rPr lang="ru-RU" dirty="0"/>
              <a:t> </a:t>
            </a:r>
            <a:r>
              <a:rPr lang="ru-RU" dirty="0" err="1"/>
              <a:t>промисловості</a:t>
            </a:r>
            <a:r>
              <a:rPr lang="ru-RU" dirty="0"/>
              <a:t> та </a:t>
            </a:r>
            <a:r>
              <a:rPr lang="ru-RU" dirty="0" err="1"/>
              <a:t>військово-політичного</a:t>
            </a:r>
            <a:r>
              <a:rPr lang="ru-RU" dirty="0"/>
              <a:t> </a:t>
            </a:r>
            <a:r>
              <a:rPr lang="ru-RU" dirty="0" err="1"/>
              <a:t>співробітництва</a:t>
            </a:r>
            <a:r>
              <a:rPr lang="ru-RU" dirty="0"/>
              <a:t> в межах ЄС у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загроз</a:t>
            </a:r>
            <a:r>
              <a:rPr lang="ru-RU" dirty="0"/>
              <a:t>.</a:t>
            </a:r>
          </a:p>
          <a:p>
            <a:r>
              <a:rPr lang="ru-RU" dirty="0"/>
              <a:t>4. </a:t>
            </a:r>
            <a:r>
              <a:rPr lang="ru-RU" dirty="0" err="1"/>
              <a:t>Розглянути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у </a:t>
            </a:r>
            <a:r>
              <a:rPr lang="ru-RU" dirty="0" err="1"/>
              <a:t>позиціях</a:t>
            </a:r>
            <a:r>
              <a:rPr lang="ru-RU" dirty="0"/>
              <a:t> </a:t>
            </a:r>
            <a:r>
              <a:rPr lang="ru-RU" dirty="0" err="1"/>
              <a:t>нейтральних</a:t>
            </a:r>
            <a:r>
              <a:rPr lang="ru-RU" dirty="0"/>
              <a:t> та </a:t>
            </a:r>
            <a:r>
              <a:rPr lang="ru-RU" dirty="0" err="1"/>
              <a:t>умовно</a:t>
            </a:r>
            <a:r>
              <a:rPr lang="ru-RU" dirty="0"/>
              <a:t> </a:t>
            </a:r>
            <a:r>
              <a:rPr lang="ru-RU" dirty="0" err="1"/>
              <a:t>нейтральних</a:t>
            </a:r>
            <a:r>
              <a:rPr lang="ru-RU" dirty="0"/>
              <a:t> </a:t>
            </a:r>
            <a:r>
              <a:rPr lang="ru-RU" dirty="0" err="1"/>
              <a:t>країн-членів</a:t>
            </a:r>
            <a:r>
              <a:rPr lang="ru-RU" dirty="0"/>
              <a:t> ЄС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оборонної</a:t>
            </a:r>
            <a:r>
              <a:rPr lang="ru-RU" dirty="0"/>
              <a:t> </a:t>
            </a:r>
            <a:r>
              <a:rPr lang="ru-RU" dirty="0" err="1"/>
              <a:t>інтеграції</a:t>
            </a:r>
            <a:r>
              <a:rPr lang="ru-RU" dirty="0"/>
              <a:t>.</a:t>
            </a:r>
          </a:p>
          <a:p>
            <a:r>
              <a:rPr lang="ru-RU" dirty="0"/>
              <a:t>5. </a:t>
            </a:r>
            <a:r>
              <a:rPr lang="ru-RU" dirty="0" err="1"/>
              <a:t>Проаналізувати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фрагментації</a:t>
            </a:r>
            <a:r>
              <a:rPr lang="ru-RU" dirty="0"/>
              <a:t> </a:t>
            </a:r>
            <a:r>
              <a:rPr lang="ru-RU" dirty="0" err="1"/>
              <a:t>позицій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ЄС та </a:t>
            </a:r>
            <a:r>
              <a:rPr lang="ru-RU" dirty="0" err="1"/>
              <a:t>визначити</a:t>
            </a:r>
            <a:r>
              <a:rPr lang="ru-RU" dirty="0"/>
              <a:t> шляхи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подолання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2549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108364"/>
            <a:ext cx="9404723" cy="1662544"/>
          </a:xfrm>
        </p:spPr>
        <p:txBody>
          <a:bodyPr/>
          <a:lstStyle/>
          <a:p>
            <a:r>
              <a:rPr lang="ru-RU" sz="1800" dirty="0" err="1">
                <a:latin typeface="Arial Black" panose="020B0A04020102020204" pitchFamily="34" charset="0"/>
              </a:rPr>
              <a:t>Об’єкт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дослідження</a:t>
            </a:r>
            <a:r>
              <a:rPr lang="ru-RU" sz="1800" dirty="0">
                <a:latin typeface="Arial Black" panose="020B0A04020102020204" pitchFamily="34" charset="0"/>
              </a:rPr>
              <a:t>. </a:t>
            </a:r>
            <a:r>
              <a:rPr lang="ru-RU" sz="1800" dirty="0" err="1">
                <a:latin typeface="Arial Black" panose="020B0A04020102020204" pitchFamily="34" charset="0"/>
              </a:rPr>
              <a:t>Об’єктом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дослідження</a:t>
            </a:r>
            <a:r>
              <a:rPr lang="ru-RU" sz="1800" dirty="0">
                <a:latin typeface="Arial Black" panose="020B0A04020102020204" pitchFamily="34" charset="0"/>
              </a:rPr>
              <a:t> є </a:t>
            </a:r>
            <a:r>
              <a:rPr lang="ru-RU" sz="1800" dirty="0" err="1">
                <a:latin typeface="Arial Black" panose="020B0A04020102020204" pitchFamily="34" charset="0"/>
              </a:rPr>
              <a:t>безпекова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політика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Європейського</a:t>
            </a:r>
            <a:r>
              <a:rPr lang="ru-RU" sz="1800" dirty="0">
                <a:latin typeface="Arial Black" panose="020B0A04020102020204" pitchFamily="34" charset="0"/>
              </a:rPr>
              <a:t> Союзу як </a:t>
            </a:r>
            <a:r>
              <a:rPr lang="ru-RU" sz="1800" dirty="0" err="1">
                <a:latin typeface="Arial Black" panose="020B0A04020102020204" pitchFamily="34" charset="0"/>
              </a:rPr>
              <a:t>складова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зовнішньої</a:t>
            </a:r>
            <a:r>
              <a:rPr lang="ru-RU" sz="1800" dirty="0">
                <a:latin typeface="Arial Black" panose="020B0A04020102020204" pitchFamily="34" charset="0"/>
              </a:rPr>
              <a:t> та </a:t>
            </a:r>
            <a:r>
              <a:rPr lang="ru-RU" sz="1800" dirty="0" err="1">
                <a:latin typeface="Arial Black" panose="020B0A04020102020204" pitchFamily="34" charset="0"/>
              </a:rPr>
              <a:t>внутрішньої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політики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інтеграційного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об’єднання</a:t>
            </a:r>
            <a:r>
              <a:rPr lang="ru-RU" sz="1800" dirty="0">
                <a:latin typeface="Arial Black" panose="020B0A04020102020204" pitchFamily="34" charset="0"/>
              </a:rPr>
              <a:t> у </a:t>
            </a:r>
            <a:r>
              <a:rPr lang="ru-RU" sz="1800" dirty="0" err="1">
                <a:latin typeface="Arial Black" panose="020B0A04020102020204" pitchFamily="34" charset="0"/>
              </a:rPr>
              <a:t>період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загострення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воєнних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загроз</a:t>
            </a:r>
            <a:r>
              <a:rPr lang="ru-RU" sz="1800" dirty="0">
                <a:latin typeface="Arial Black" panose="020B0A04020102020204" pitchFamily="34" charset="0"/>
              </a:rPr>
              <a:t> на </a:t>
            </a:r>
            <a:r>
              <a:rPr lang="ru-RU" sz="1800" dirty="0" err="1">
                <a:latin typeface="Arial Black" panose="020B0A04020102020204" pitchFamily="34" charset="0"/>
              </a:rPr>
              <a:t>європейському</a:t>
            </a:r>
            <a:r>
              <a:rPr lang="ru-RU" sz="1800" dirty="0">
                <a:latin typeface="Arial Black" panose="020B0A04020102020204" pitchFamily="34" charset="0"/>
              </a:rPr>
              <a:t> </a:t>
            </a:r>
            <a:r>
              <a:rPr lang="ru-RU" sz="1800" dirty="0" err="1">
                <a:latin typeface="Arial Black" panose="020B0A04020102020204" pitchFamily="34" charset="0"/>
              </a:rPr>
              <a:t>континенті</a:t>
            </a:r>
            <a:r>
              <a:rPr lang="ru-RU" sz="1800" dirty="0"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020291"/>
            <a:ext cx="8946541" cy="322810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Предмет </a:t>
            </a:r>
            <a:r>
              <a:rPr lang="ru-RU" b="1" dirty="0" err="1"/>
              <a:t>дослідження</a:t>
            </a:r>
            <a:r>
              <a:rPr lang="ru-RU" b="1" dirty="0"/>
              <a:t>. </a:t>
            </a:r>
            <a:r>
              <a:rPr lang="ru-RU" dirty="0"/>
              <a:t>Предметом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російсько-української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у </a:t>
            </a:r>
            <a:r>
              <a:rPr lang="ru-RU" dirty="0" err="1"/>
              <a:t>стратегіях</a:t>
            </a:r>
            <a:r>
              <a:rPr lang="ru-RU" dirty="0"/>
              <a:t>, </a:t>
            </a:r>
            <a:r>
              <a:rPr lang="ru-RU" dirty="0" err="1"/>
              <a:t>пріоритетах</a:t>
            </a:r>
            <a:r>
              <a:rPr lang="ru-RU" dirty="0"/>
              <a:t>, </a:t>
            </a:r>
            <a:r>
              <a:rPr lang="ru-RU" dirty="0" err="1"/>
              <a:t>інституційних</a:t>
            </a:r>
            <a:r>
              <a:rPr lang="ru-RU" dirty="0"/>
              <a:t> </a:t>
            </a:r>
            <a:r>
              <a:rPr lang="ru-RU" dirty="0" err="1"/>
              <a:t>механізмах</a:t>
            </a:r>
            <a:r>
              <a:rPr lang="ru-RU" dirty="0"/>
              <a:t> і </a:t>
            </a:r>
            <a:r>
              <a:rPr lang="ru-RU" dirty="0" err="1"/>
              <a:t>зовнішньополітичних</a:t>
            </a:r>
            <a:r>
              <a:rPr lang="ru-RU" dirty="0"/>
              <a:t> </a:t>
            </a:r>
            <a:r>
              <a:rPr lang="ru-RU" dirty="0" err="1"/>
              <a:t>підходах</a:t>
            </a:r>
            <a:r>
              <a:rPr lang="ru-RU" dirty="0"/>
              <a:t> до </a:t>
            </a:r>
            <a:r>
              <a:rPr lang="ru-RU" dirty="0" err="1"/>
              <a:t>забезпечення</a:t>
            </a:r>
            <a:r>
              <a:rPr lang="ru-RU" dirty="0"/>
              <a:t> миру, </a:t>
            </a:r>
            <a:r>
              <a:rPr lang="ru-RU" dirty="0" err="1"/>
              <a:t>стабільності</a:t>
            </a:r>
            <a:r>
              <a:rPr lang="ru-RU" dirty="0"/>
              <a:t> та оборони.</a:t>
            </a:r>
          </a:p>
        </p:txBody>
      </p:sp>
    </p:spTree>
    <p:extLst>
      <p:ext uri="{BB962C8B-B14F-4D97-AF65-F5344CB8AC3E}">
        <p14:creationId xmlns:p14="http://schemas.microsoft.com/office/powerpoint/2010/main" val="42750963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714" y="872836"/>
            <a:ext cx="9994179" cy="49460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. </a:t>
            </a:r>
            <a:r>
              <a:rPr lang="ru-RU" dirty="0"/>
              <a:t>У </a:t>
            </a:r>
            <a:r>
              <a:rPr lang="ru-RU" dirty="0" err="1"/>
              <a:t>роботі</a:t>
            </a:r>
            <a:r>
              <a:rPr lang="ru-RU" dirty="0"/>
              <a:t> </a:t>
            </a:r>
            <a:r>
              <a:rPr lang="ru-RU" dirty="0" err="1"/>
              <a:t>застосовано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загальнонаукові</a:t>
            </a:r>
            <a:r>
              <a:rPr lang="ru-RU" dirty="0"/>
              <a:t> та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err="1"/>
              <a:t>Історико-аналітичний</a:t>
            </a:r>
            <a:r>
              <a:rPr lang="ru-RU" dirty="0"/>
              <a:t> метод — для </a:t>
            </a:r>
            <a:r>
              <a:rPr lang="ru-RU" dirty="0" err="1"/>
              <a:t>реконструкції</a:t>
            </a:r>
            <a:r>
              <a:rPr lang="ru-RU" dirty="0"/>
              <a:t> </a:t>
            </a:r>
            <a:r>
              <a:rPr lang="ru-RU" dirty="0" err="1"/>
              <a:t>передумов</a:t>
            </a:r>
            <a:r>
              <a:rPr lang="ru-RU" dirty="0"/>
              <a:t> та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— для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ЄС,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заяв</a:t>
            </a:r>
            <a:r>
              <a:rPr lang="ru-RU" dirty="0"/>
              <a:t>, </a:t>
            </a:r>
            <a:r>
              <a:rPr lang="ru-RU" dirty="0" err="1"/>
              <a:t>стратегій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</a:t>
            </a:r>
            <a:r>
              <a:rPr lang="ru-RU" dirty="0" err="1"/>
              <a:t>рішень</a:t>
            </a:r>
            <a:r>
              <a:rPr lang="ru-RU" dirty="0"/>
              <a:t> </a:t>
            </a:r>
            <a:r>
              <a:rPr lang="ru-RU" dirty="0" err="1"/>
              <a:t>Європейської</a:t>
            </a:r>
            <a:r>
              <a:rPr lang="ru-RU" dirty="0"/>
              <a:t> ради;</a:t>
            </a:r>
          </a:p>
          <a:p>
            <a:pPr marL="0" indent="0">
              <a:buNone/>
            </a:pPr>
            <a:r>
              <a:rPr lang="ru-RU" dirty="0" err="1"/>
              <a:t>Системний</a:t>
            </a:r>
            <a:r>
              <a:rPr lang="ru-RU" dirty="0"/>
              <a:t> </a:t>
            </a:r>
            <a:r>
              <a:rPr lang="ru-RU" dirty="0" err="1"/>
              <a:t>підхід</a:t>
            </a:r>
            <a:r>
              <a:rPr lang="ru-RU" dirty="0"/>
              <a:t> — для комплексного </a:t>
            </a:r>
            <a:r>
              <a:rPr lang="ru-RU" dirty="0" err="1"/>
              <a:t>розгляду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 як </a:t>
            </a:r>
            <a:r>
              <a:rPr lang="ru-RU" dirty="0" err="1"/>
              <a:t>складної</a:t>
            </a:r>
            <a:r>
              <a:rPr lang="ru-RU" dirty="0"/>
              <a:t> </a:t>
            </a:r>
            <a:r>
              <a:rPr lang="ru-RU" dirty="0" err="1"/>
              <a:t>взаємопов’язаної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/>
              <a:t>Порівняльний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— для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у </a:t>
            </a:r>
            <a:r>
              <a:rPr lang="ru-RU" dirty="0" err="1"/>
              <a:t>політиці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країн-членів</a:t>
            </a:r>
            <a:r>
              <a:rPr lang="ru-RU" dirty="0"/>
              <a:t> ЄС;</a:t>
            </a:r>
          </a:p>
          <a:p>
            <a:pPr marL="0" indent="0">
              <a:buNone/>
            </a:pPr>
            <a:r>
              <a:rPr lang="ru-RU" dirty="0" err="1"/>
              <a:t>Прогностичний</a:t>
            </a:r>
            <a:r>
              <a:rPr lang="ru-RU" dirty="0"/>
              <a:t> метод — для </a:t>
            </a:r>
            <a:r>
              <a:rPr lang="ru-RU" dirty="0" err="1"/>
              <a:t>формулювання</a:t>
            </a:r>
            <a:r>
              <a:rPr lang="ru-RU" dirty="0"/>
              <a:t>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напрямів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 у </a:t>
            </a:r>
            <a:r>
              <a:rPr lang="ru-RU" dirty="0" err="1"/>
              <a:t>майбутньому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764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1056"/>
            <a:ext cx="8946541" cy="57773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Практичне</a:t>
            </a:r>
            <a:r>
              <a:rPr lang="ru-RU" b="1" dirty="0" smtClean="0"/>
              <a:t> </a:t>
            </a:r>
            <a:r>
              <a:rPr lang="ru-RU" b="1" dirty="0" err="1" smtClean="0"/>
              <a:t>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роботи</a:t>
            </a:r>
            <a:r>
              <a:rPr lang="ru-RU" b="1" dirty="0"/>
              <a:t>.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практичну</a:t>
            </a:r>
            <a:r>
              <a:rPr lang="ru-RU" dirty="0"/>
              <a:t> </a:t>
            </a:r>
            <a:r>
              <a:rPr lang="ru-RU" dirty="0" err="1"/>
              <a:t>цінність</a:t>
            </a:r>
            <a:r>
              <a:rPr lang="ru-RU" dirty="0"/>
              <a:t> для:</a:t>
            </a:r>
          </a:p>
          <a:p>
            <a:pPr marL="0" indent="0">
              <a:buNone/>
            </a:pP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аналітичних</a:t>
            </a:r>
            <a:r>
              <a:rPr lang="ru-RU" dirty="0"/>
              <a:t> і </a:t>
            </a:r>
            <a:r>
              <a:rPr lang="ru-RU" dirty="0" err="1"/>
              <a:t>стратегічних</a:t>
            </a:r>
            <a:r>
              <a:rPr lang="ru-RU" dirty="0"/>
              <a:t> </a:t>
            </a:r>
            <a:r>
              <a:rPr lang="ru-RU" dirty="0" err="1"/>
              <a:t>підходів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для </a:t>
            </a:r>
            <a:r>
              <a:rPr lang="ru-RU" dirty="0" err="1"/>
              <a:t>дипломатичних</a:t>
            </a:r>
            <a:r>
              <a:rPr lang="ru-RU" dirty="0"/>
              <a:t>, </a:t>
            </a:r>
            <a:r>
              <a:rPr lang="ru-RU" dirty="0" err="1"/>
              <a:t>оборонних</a:t>
            </a:r>
            <a:r>
              <a:rPr lang="ru-RU" dirty="0"/>
              <a:t> і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з ЄС у </a:t>
            </a:r>
            <a:r>
              <a:rPr lang="ru-RU" dirty="0" err="1"/>
              <a:t>безпековій</a:t>
            </a:r>
            <a:r>
              <a:rPr lang="ru-RU" dirty="0"/>
              <a:t> </a:t>
            </a:r>
            <a:r>
              <a:rPr lang="ru-RU" dirty="0" err="1"/>
              <a:t>сфері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/>
              <a:t>поглиблення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загроз</a:t>
            </a:r>
            <a:r>
              <a:rPr lang="ru-RU" dirty="0"/>
              <a:t> і </a:t>
            </a:r>
            <a:r>
              <a:rPr lang="ru-RU" dirty="0" err="1"/>
              <a:t>механізмів</a:t>
            </a:r>
            <a:r>
              <a:rPr lang="ru-RU" dirty="0"/>
              <a:t> </a:t>
            </a:r>
            <a:r>
              <a:rPr lang="ru-RU" dirty="0" err="1"/>
              <a:t>реагування</a:t>
            </a:r>
            <a:r>
              <a:rPr lang="ru-RU" dirty="0"/>
              <a:t> на них з боку ЄС,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корисним</a:t>
            </a:r>
            <a:r>
              <a:rPr lang="ru-RU" dirty="0"/>
              <a:t> для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/>
              <a:t>аналітичних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та </a:t>
            </a:r>
            <a:r>
              <a:rPr lang="ru-RU" dirty="0" err="1"/>
              <a:t>освітніх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з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і </a:t>
            </a:r>
            <a:r>
              <a:rPr lang="ru-RU" dirty="0" err="1"/>
              <a:t>безпеки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4751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6" y="457200"/>
            <a:ext cx="9578798" cy="579119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Структура </a:t>
            </a:r>
            <a:r>
              <a:rPr lang="ru-RU" b="1" dirty="0" err="1"/>
              <a:t>роботи</a:t>
            </a:r>
            <a:r>
              <a:rPr lang="ru-RU" b="1" dirty="0"/>
              <a:t>. </a:t>
            </a:r>
            <a:r>
              <a:rPr lang="ru-RU" dirty="0" err="1"/>
              <a:t>Дипломна</a:t>
            </a:r>
            <a:r>
              <a:rPr lang="ru-RU" dirty="0"/>
              <a:t> робота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вступу</a:t>
            </a:r>
            <a:r>
              <a:rPr lang="ru-RU" dirty="0"/>
              <a:t>,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розділів</a:t>
            </a:r>
            <a:r>
              <a:rPr lang="ru-RU" dirty="0"/>
              <a:t> </a:t>
            </a:r>
            <a:r>
              <a:rPr lang="ru-RU" dirty="0" err="1"/>
              <a:t>основної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,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висновків</a:t>
            </a:r>
            <a:r>
              <a:rPr lang="ru-RU" dirty="0"/>
              <a:t>, списку </a:t>
            </a:r>
            <a:r>
              <a:rPr lang="ru-RU" dirty="0" err="1"/>
              <a:t>використаних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та </a:t>
            </a:r>
            <a:r>
              <a:rPr lang="ru-RU" dirty="0" err="1"/>
              <a:t>додатків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першому</a:t>
            </a:r>
            <a:r>
              <a:rPr lang="ru-RU" dirty="0"/>
              <a:t> </a:t>
            </a:r>
            <a:r>
              <a:rPr lang="ru-RU" dirty="0" err="1"/>
              <a:t>розділі</a:t>
            </a:r>
            <a:r>
              <a:rPr lang="ru-RU" dirty="0"/>
              <a:t> </a:t>
            </a:r>
            <a:r>
              <a:rPr lang="ru-RU" dirty="0" err="1"/>
              <a:t>розглянуто</a:t>
            </a:r>
            <a:r>
              <a:rPr lang="ru-RU" dirty="0"/>
              <a:t> </a:t>
            </a:r>
            <a:r>
              <a:rPr lang="ru-RU" dirty="0" err="1"/>
              <a:t>історичні</a:t>
            </a:r>
            <a:r>
              <a:rPr lang="ru-RU" dirty="0"/>
              <a:t> та </a:t>
            </a:r>
            <a:r>
              <a:rPr lang="ru-RU" dirty="0" err="1"/>
              <a:t>політичні</a:t>
            </a:r>
            <a:r>
              <a:rPr lang="ru-RU" dirty="0"/>
              <a:t> </a:t>
            </a:r>
            <a:r>
              <a:rPr lang="ru-RU" dirty="0" err="1"/>
              <a:t>аспекти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російсько-українського</a:t>
            </a:r>
            <a:r>
              <a:rPr lang="ru-RU" dirty="0"/>
              <a:t> </a:t>
            </a:r>
            <a:r>
              <a:rPr lang="ru-RU" dirty="0" err="1"/>
              <a:t>конфлікту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геополітичну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в </a:t>
            </a:r>
            <a:r>
              <a:rPr lang="ru-RU" dirty="0" err="1"/>
              <a:t>Європі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розділ</a:t>
            </a:r>
            <a:r>
              <a:rPr lang="ru-RU" dirty="0"/>
              <a:t> </a:t>
            </a:r>
            <a:r>
              <a:rPr lang="ru-RU" dirty="0" err="1"/>
              <a:t>присвячено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війну</a:t>
            </a:r>
            <a:r>
              <a:rPr lang="ru-RU" dirty="0"/>
              <a:t>: </a:t>
            </a:r>
            <a:r>
              <a:rPr lang="ru-RU" dirty="0" err="1"/>
              <a:t>новим</a:t>
            </a:r>
            <a:r>
              <a:rPr lang="ru-RU" dirty="0"/>
              <a:t> </a:t>
            </a:r>
            <a:r>
              <a:rPr lang="ru-RU" dirty="0" err="1"/>
              <a:t>ініціативам</a:t>
            </a:r>
            <a:r>
              <a:rPr lang="ru-RU" dirty="0"/>
              <a:t>, </a:t>
            </a:r>
            <a:r>
              <a:rPr lang="ru-RU" dirty="0" err="1"/>
              <a:t>рішенням</a:t>
            </a:r>
            <a:r>
              <a:rPr lang="ru-RU" dirty="0"/>
              <a:t>, </a:t>
            </a:r>
            <a:r>
              <a:rPr lang="ru-RU" dirty="0" err="1"/>
              <a:t>стратегіям</a:t>
            </a:r>
            <a:r>
              <a:rPr lang="ru-RU" dirty="0"/>
              <a:t> та </a:t>
            </a:r>
            <a:r>
              <a:rPr lang="ru-RU" dirty="0" err="1"/>
              <a:t>інституційним</a:t>
            </a:r>
            <a:r>
              <a:rPr lang="ru-RU" dirty="0"/>
              <a:t> </a:t>
            </a:r>
            <a:r>
              <a:rPr lang="ru-RU" dirty="0" err="1"/>
              <a:t>механізмам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третьому</a:t>
            </a:r>
            <a:r>
              <a:rPr lang="ru-RU" dirty="0"/>
              <a:t> </a:t>
            </a:r>
            <a:r>
              <a:rPr lang="ru-RU" dirty="0" err="1"/>
              <a:t>розділі</a:t>
            </a:r>
            <a:r>
              <a:rPr lang="ru-RU" dirty="0"/>
              <a:t> </a:t>
            </a:r>
            <a:r>
              <a:rPr lang="ru-RU" dirty="0" err="1"/>
              <a:t>аналізується</a:t>
            </a:r>
            <a:r>
              <a:rPr lang="ru-RU" dirty="0"/>
              <a:t>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оборонної</a:t>
            </a:r>
            <a:r>
              <a:rPr lang="ru-RU" dirty="0"/>
              <a:t> </a:t>
            </a:r>
            <a:r>
              <a:rPr lang="ru-RU" dirty="0" err="1"/>
              <a:t>промисловості</a:t>
            </a:r>
            <a:r>
              <a:rPr lang="ru-RU" dirty="0"/>
              <a:t> ЄС,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нейтральних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на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виклики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внутрішні</a:t>
            </a:r>
            <a:r>
              <a:rPr lang="ru-RU" dirty="0"/>
              <a:t> </a:t>
            </a:r>
            <a:r>
              <a:rPr lang="ru-RU" dirty="0" err="1"/>
              <a:t>суперечності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країнами</a:t>
            </a:r>
            <a:r>
              <a:rPr lang="ru-RU" dirty="0"/>
              <a:t>-членами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9164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96292"/>
            <a:ext cx="8946541" cy="47521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проведеного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досягнуті</a:t>
            </a:r>
            <a:r>
              <a:rPr lang="ru-RU" dirty="0"/>
              <a:t> </a:t>
            </a:r>
            <a:r>
              <a:rPr lang="ru-RU" dirty="0" err="1"/>
              <a:t>поставлені</a:t>
            </a:r>
            <a:r>
              <a:rPr lang="ru-RU" dirty="0"/>
              <a:t> </a:t>
            </a:r>
            <a:r>
              <a:rPr lang="ru-RU" dirty="0" err="1"/>
              <a:t>цілі</a:t>
            </a:r>
            <a:r>
              <a:rPr lang="ru-RU" dirty="0"/>
              <a:t> та </a:t>
            </a:r>
            <a:r>
              <a:rPr lang="ru-RU" dirty="0" err="1"/>
              <a:t>виконані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низку </a:t>
            </a:r>
            <a:r>
              <a:rPr lang="ru-RU" dirty="0" err="1"/>
              <a:t>узагальнених</a:t>
            </a:r>
            <a:r>
              <a:rPr lang="ru-RU" dirty="0"/>
              <a:t> </a:t>
            </a:r>
            <a:r>
              <a:rPr lang="ru-RU" dirty="0" err="1"/>
              <a:t>висновків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трансформації</a:t>
            </a:r>
            <a:r>
              <a:rPr lang="ru-RU" dirty="0"/>
              <a:t>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Союзу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російсько-української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1.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актуальності</a:t>
            </a:r>
            <a:r>
              <a:rPr lang="ru-RU" dirty="0"/>
              <a:t> теми</a:t>
            </a:r>
          </a:p>
          <a:p>
            <a:pPr marL="0" indent="0">
              <a:buNone/>
            </a:pPr>
            <a:r>
              <a:rPr lang="ru-RU" dirty="0" err="1"/>
              <a:t>Російсько-українська</a:t>
            </a:r>
            <a:r>
              <a:rPr lang="ru-RU" dirty="0"/>
              <a:t> </a:t>
            </a:r>
            <a:r>
              <a:rPr lang="ru-RU" dirty="0" err="1"/>
              <a:t>війна</a:t>
            </a:r>
            <a:r>
              <a:rPr lang="ru-RU" dirty="0"/>
              <a:t> стала </a:t>
            </a:r>
            <a:r>
              <a:rPr lang="ru-RU" dirty="0" err="1"/>
              <a:t>найбільшим</a:t>
            </a:r>
            <a:r>
              <a:rPr lang="ru-RU" dirty="0"/>
              <a:t> </a:t>
            </a:r>
            <a:r>
              <a:rPr lang="ru-RU" dirty="0" err="1"/>
              <a:t>безпековим</a:t>
            </a:r>
            <a:r>
              <a:rPr lang="ru-RU" dirty="0"/>
              <a:t> </a:t>
            </a:r>
            <a:r>
              <a:rPr lang="ru-RU" dirty="0" err="1"/>
              <a:t>викликом</a:t>
            </a:r>
            <a:r>
              <a:rPr lang="ru-RU" dirty="0"/>
              <a:t> для </a:t>
            </a:r>
            <a:r>
              <a:rPr lang="ru-RU" dirty="0" err="1"/>
              <a:t>європейського</a:t>
            </a:r>
            <a:r>
              <a:rPr lang="ru-RU" dirty="0"/>
              <a:t> континенту з </a:t>
            </a:r>
            <a:r>
              <a:rPr lang="ru-RU" dirty="0" err="1"/>
              <a:t>часів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.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 </a:t>
            </a:r>
            <a:r>
              <a:rPr lang="ru-RU" dirty="0" err="1"/>
              <a:t>змусили</a:t>
            </a:r>
            <a:r>
              <a:rPr lang="ru-RU" dirty="0"/>
              <a:t> </a:t>
            </a:r>
            <a:r>
              <a:rPr lang="ru-RU" dirty="0" err="1"/>
              <a:t>Європейський</a:t>
            </a:r>
            <a:r>
              <a:rPr lang="ru-RU" dirty="0"/>
              <a:t> Союз </a:t>
            </a:r>
            <a:r>
              <a:rPr lang="ru-RU" dirty="0" err="1"/>
              <a:t>переглянути</a:t>
            </a:r>
            <a:r>
              <a:rPr lang="ru-RU" dirty="0"/>
              <a:t> </a:t>
            </a:r>
            <a:r>
              <a:rPr lang="ru-RU" dirty="0" err="1"/>
              <a:t>власну</a:t>
            </a:r>
            <a:r>
              <a:rPr lang="ru-RU" dirty="0"/>
              <a:t> роль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переосмислити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</a:t>
            </a:r>
            <a:r>
              <a:rPr lang="ru-RU" dirty="0" err="1"/>
              <a:t>стратегічної</a:t>
            </a:r>
            <a:r>
              <a:rPr lang="ru-RU" dirty="0"/>
              <a:t> </a:t>
            </a:r>
            <a:r>
              <a:rPr lang="ru-RU" dirty="0" err="1"/>
              <a:t>автономії</a:t>
            </a:r>
            <a:r>
              <a:rPr lang="ru-RU" dirty="0"/>
              <a:t>, </a:t>
            </a:r>
            <a:r>
              <a:rPr lang="ru-RU" dirty="0" err="1"/>
              <a:t>взаємодії</a:t>
            </a:r>
            <a:r>
              <a:rPr lang="ru-RU" dirty="0"/>
              <a:t> з НАТО та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партнерів</a:t>
            </a:r>
            <a:r>
              <a:rPr lang="ru-RU" dirty="0"/>
              <a:t>.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нестабільності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тема </a:t>
            </a:r>
            <a:r>
              <a:rPr lang="ru-RU" dirty="0" err="1"/>
              <a:t>набула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, а й </a:t>
            </a:r>
            <a:r>
              <a:rPr lang="ru-RU" dirty="0" err="1"/>
              <a:t>цивілізаційної</a:t>
            </a:r>
            <a:r>
              <a:rPr lang="ru-RU" dirty="0"/>
              <a:t> ваги для </a:t>
            </a:r>
            <a:r>
              <a:rPr lang="ru-RU" dirty="0" err="1"/>
              <a:t>Європи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036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6" y="471056"/>
            <a:ext cx="9578798" cy="57773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2. </a:t>
            </a:r>
            <a:r>
              <a:rPr lang="ru-RU" b="1" dirty="0" err="1"/>
              <a:t>Щодо</a:t>
            </a:r>
            <a:r>
              <a:rPr lang="ru-RU" b="1" dirty="0"/>
              <a:t> мети </a:t>
            </a:r>
            <a:r>
              <a:rPr lang="ru-RU" b="1" dirty="0" err="1"/>
              <a:t>дослідження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Метою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з’ясування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повномасштабної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на </a:t>
            </a:r>
            <a:r>
              <a:rPr lang="ru-RU" dirty="0" err="1"/>
              <a:t>безпекову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Союзу. </a:t>
            </a:r>
            <a:r>
              <a:rPr lang="ru-RU" dirty="0" err="1"/>
              <a:t>Ця</a:t>
            </a:r>
            <a:r>
              <a:rPr lang="ru-RU" dirty="0"/>
              <a:t> мета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досягнута</a:t>
            </a:r>
            <a:r>
              <a:rPr lang="ru-RU" dirty="0"/>
              <a:t> шляхом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інституційних</a:t>
            </a:r>
            <a:r>
              <a:rPr lang="ru-RU" dirty="0"/>
              <a:t>, </a:t>
            </a:r>
            <a:r>
              <a:rPr lang="ru-RU" dirty="0" err="1"/>
              <a:t>правових</a:t>
            </a:r>
            <a:r>
              <a:rPr lang="ru-RU" dirty="0"/>
              <a:t> та </a:t>
            </a:r>
            <a:r>
              <a:rPr lang="ru-RU" dirty="0" err="1"/>
              <a:t>стратегічних</a:t>
            </a:r>
            <a:r>
              <a:rPr lang="ru-RU" dirty="0"/>
              <a:t> </a:t>
            </a:r>
            <a:r>
              <a:rPr lang="ru-RU" dirty="0" err="1"/>
              <a:t>трансформацій</a:t>
            </a:r>
            <a:r>
              <a:rPr lang="ru-RU" dirty="0"/>
              <a:t> у рамках СЗБП та ЄПБО.</a:t>
            </a:r>
          </a:p>
          <a:p>
            <a:pPr marL="0" indent="0">
              <a:buNone/>
            </a:pPr>
            <a:r>
              <a:rPr lang="ru-RU" b="1" dirty="0"/>
              <a:t>3.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завдань</a:t>
            </a:r>
            <a:endParaRPr lang="ru-RU" b="1" dirty="0"/>
          </a:p>
          <a:p>
            <a:pPr marL="0" indent="0">
              <a:buNone/>
            </a:pPr>
            <a:r>
              <a:rPr lang="ru-RU" dirty="0" err="1"/>
              <a:t>Проаналізовано</a:t>
            </a:r>
            <a:r>
              <a:rPr lang="ru-RU" dirty="0"/>
              <a:t> </a:t>
            </a:r>
            <a:r>
              <a:rPr lang="ru-RU" dirty="0" err="1"/>
              <a:t>правову</a:t>
            </a:r>
            <a:r>
              <a:rPr lang="ru-RU" dirty="0"/>
              <a:t> основу </a:t>
            </a:r>
            <a:r>
              <a:rPr lang="ru-RU" dirty="0" err="1"/>
              <a:t>безпекової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ЄС,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Лісабонського</a:t>
            </a:r>
            <a:r>
              <a:rPr lang="ru-RU" dirty="0"/>
              <a:t> договору, </a:t>
            </a:r>
            <a:r>
              <a:rPr lang="ru-RU" dirty="0" err="1"/>
              <a:t>Глобальної</a:t>
            </a:r>
            <a:r>
              <a:rPr lang="ru-RU" dirty="0"/>
              <a:t> </a:t>
            </a:r>
            <a:r>
              <a:rPr lang="ru-RU" dirty="0" err="1"/>
              <a:t>стратегії</a:t>
            </a:r>
            <a:r>
              <a:rPr lang="ru-RU" dirty="0"/>
              <a:t> ЄС 2016 року та </a:t>
            </a:r>
            <a:r>
              <a:rPr lang="ru-RU" dirty="0" err="1"/>
              <a:t>Стратегічного</a:t>
            </a:r>
            <a:r>
              <a:rPr lang="ru-RU" dirty="0"/>
              <a:t> компаса 2022 року.</a:t>
            </a:r>
          </a:p>
          <a:p>
            <a:pPr marL="0" indent="0">
              <a:buNone/>
            </a:pPr>
            <a:r>
              <a:rPr lang="ru-RU" dirty="0" err="1"/>
              <a:t>Виявлено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ЄС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активізував</a:t>
            </a:r>
            <a:r>
              <a:rPr lang="ru-RU" dirty="0"/>
              <a:t> свою роль як </a:t>
            </a:r>
            <a:r>
              <a:rPr lang="ru-RU" dirty="0" err="1"/>
              <a:t>безпекового</a:t>
            </a:r>
            <a:r>
              <a:rPr lang="ru-RU" dirty="0"/>
              <a:t> </a:t>
            </a:r>
            <a:r>
              <a:rPr lang="ru-RU" dirty="0" err="1"/>
              <a:t>актора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2022 року,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започаткування</a:t>
            </a:r>
            <a:r>
              <a:rPr lang="ru-RU" dirty="0"/>
              <a:t> </a:t>
            </a:r>
            <a:r>
              <a:rPr lang="ru-RU" dirty="0" err="1"/>
              <a:t>ініціатив</a:t>
            </a:r>
            <a:r>
              <a:rPr lang="ru-RU" dirty="0"/>
              <a:t> з </a:t>
            </a:r>
            <a:r>
              <a:rPr lang="ru-RU" dirty="0" err="1"/>
              <a:t>постачання</a:t>
            </a:r>
            <a:r>
              <a:rPr lang="ru-RU" dirty="0"/>
              <a:t> </a:t>
            </a:r>
            <a:r>
              <a:rPr lang="ru-RU" dirty="0" err="1"/>
              <a:t>зброї</a:t>
            </a:r>
            <a:r>
              <a:rPr lang="ru-RU" dirty="0"/>
              <a:t> </a:t>
            </a:r>
            <a:r>
              <a:rPr lang="ru-RU" dirty="0" err="1"/>
              <a:t>Україні</a:t>
            </a:r>
            <a:r>
              <a:rPr lang="ru-RU" dirty="0"/>
              <a:t>,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кіберзахисту</a:t>
            </a:r>
            <a:r>
              <a:rPr lang="ru-RU" dirty="0"/>
              <a:t>,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en-US" dirty="0"/>
              <a:t>PESCO </a:t>
            </a:r>
            <a:r>
              <a:rPr lang="ru-RU" dirty="0"/>
              <a:t>та </a:t>
            </a:r>
            <a:r>
              <a:rPr lang="ru-RU" dirty="0" err="1"/>
              <a:t>спільних</a:t>
            </a:r>
            <a:r>
              <a:rPr lang="ru-RU" dirty="0"/>
              <a:t> </a:t>
            </a:r>
            <a:r>
              <a:rPr lang="ru-RU" dirty="0" err="1"/>
              <a:t>оборонних</a:t>
            </a:r>
            <a:r>
              <a:rPr lang="ru-RU" dirty="0"/>
              <a:t> </a:t>
            </a:r>
            <a:r>
              <a:rPr lang="ru-RU" dirty="0" err="1"/>
              <a:t>проєктів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Досліджено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 на </a:t>
            </a:r>
            <a:r>
              <a:rPr lang="ru-RU" dirty="0" err="1"/>
              <a:t>внутрішню</a:t>
            </a:r>
            <a:r>
              <a:rPr lang="ru-RU" dirty="0"/>
              <a:t> </a:t>
            </a:r>
            <a:r>
              <a:rPr lang="ru-RU" dirty="0" err="1"/>
              <a:t>єдність</a:t>
            </a:r>
            <a:r>
              <a:rPr lang="ru-RU" dirty="0"/>
              <a:t> ЄС: попри </a:t>
            </a:r>
            <a:r>
              <a:rPr lang="ru-RU" dirty="0" err="1"/>
              <a:t>початкові</a:t>
            </a:r>
            <a:r>
              <a:rPr lang="ru-RU" dirty="0"/>
              <a:t> </a:t>
            </a:r>
            <a:r>
              <a:rPr lang="ru-RU" dirty="0" err="1"/>
              <a:t>розбіжності</a:t>
            </a:r>
            <a:r>
              <a:rPr lang="ru-RU" dirty="0"/>
              <a:t> у </a:t>
            </a:r>
            <a:r>
              <a:rPr lang="ru-RU" dirty="0" err="1"/>
              <a:t>позиціях</a:t>
            </a:r>
            <a:r>
              <a:rPr lang="ru-RU" dirty="0"/>
              <a:t>, </a:t>
            </a:r>
            <a:r>
              <a:rPr lang="ru-RU" dirty="0" err="1"/>
              <a:t>відбулося</a:t>
            </a:r>
            <a:r>
              <a:rPr lang="ru-RU" dirty="0"/>
              <a:t> </a:t>
            </a:r>
            <a:r>
              <a:rPr lang="ru-RU" dirty="0" err="1"/>
              <a:t>загальне</a:t>
            </a:r>
            <a:r>
              <a:rPr lang="ru-RU" dirty="0"/>
              <a:t>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згуртованості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стримування</a:t>
            </a:r>
            <a:r>
              <a:rPr lang="ru-RU" dirty="0"/>
              <a:t> </a:t>
            </a:r>
            <a:r>
              <a:rPr lang="ru-RU" dirty="0" err="1"/>
              <a:t>Росії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Проведено </a:t>
            </a:r>
            <a:r>
              <a:rPr lang="ru-RU" dirty="0" err="1"/>
              <a:t>порівняльний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правовими</a:t>
            </a:r>
            <a:r>
              <a:rPr lang="ru-RU" dirty="0"/>
              <a:t> основами ЄС та НАТО, </a:t>
            </a:r>
            <a:r>
              <a:rPr lang="ru-RU" dirty="0" err="1"/>
              <a:t>що</a:t>
            </a:r>
            <a:r>
              <a:rPr lang="ru-RU" dirty="0"/>
              <a:t> дозволило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їхню</a:t>
            </a:r>
            <a:r>
              <a:rPr lang="ru-RU" dirty="0"/>
              <a:t> </a:t>
            </a:r>
            <a:r>
              <a:rPr lang="ru-RU" dirty="0" err="1"/>
              <a:t>комплементарність</a:t>
            </a:r>
            <a:r>
              <a:rPr lang="ru-RU" dirty="0"/>
              <a:t> і </a:t>
            </a:r>
            <a:r>
              <a:rPr lang="ru-RU" dirty="0" err="1"/>
              <a:t>потенціал</a:t>
            </a:r>
            <a:r>
              <a:rPr lang="ru-RU" dirty="0"/>
              <a:t> для </a:t>
            </a:r>
            <a:r>
              <a:rPr lang="ru-RU" dirty="0" err="1"/>
              <a:t>стратегічної</a:t>
            </a:r>
            <a:r>
              <a:rPr lang="ru-RU" dirty="0"/>
              <a:t> </a:t>
            </a:r>
            <a:r>
              <a:rPr lang="ru-RU" dirty="0" err="1"/>
              <a:t>кооперації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колективної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та </a:t>
            </a:r>
            <a:r>
              <a:rPr lang="ru-RU" dirty="0" err="1"/>
              <a:t>оборонних</a:t>
            </a:r>
            <a:r>
              <a:rPr lang="ru-RU" dirty="0"/>
              <a:t> </a:t>
            </a:r>
            <a:r>
              <a:rPr lang="ru-RU" dirty="0" err="1"/>
              <a:t>інвестицій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396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1267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Century Gothic</vt:lpstr>
      <vt:lpstr>Wingdings 3</vt:lpstr>
      <vt:lpstr>Ион</vt:lpstr>
      <vt:lpstr>КИЇВСЬКИЙ НАЦІОНАЛЬНИЙ УНІВЕРСИТЕТ БУДІВНИЦТВА І АРХІТЕКТУРИ Факультет урбаністики та просторового планування Кафедра політичних наук і права АТЕСТАЦІЙНА ВИПУСКНА РОБОТА НА ЗДОБУТТЯ ОСВІТНЬОГО СТУПЕНЯ БАКАЛАВРА Презентація на тему:  Особливості впливу російсько-української війни на безпекову політику ЄС  </vt:lpstr>
      <vt:lpstr>Вступна частина</vt:lpstr>
      <vt:lpstr>Мета дослідження. Метою дипломної роботи є комплексне дослідження особливостей впливу російсько-української війни на безпекову політику Європейського Союзу, зокрема трансформацій його стратегічних підходів, механізмів оборонної взаємодії, позицій окремих країн-членів та внутрішньої єдності у сфері безпеки.</vt:lpstr>
      <vt:lpstr>Об’єкт дослідження. Об’єктом дослідження є безпекова політика Європейського Союзу як складова зовнішньої та внутрішньої політики інтеграційного об’єднання у період загострення воєнних загроз на європейському континенті.</vt:lpstr>
      <vt:lpstr>Презентация PowerPoint</vt:lpstr>
      <vt:lpstr>Презентация PowerPoint</vt:lpstr>
      <vt:lpstr>Презентация PowerPoint</vt:lpstr>
      <vt:lpstr>Висновки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</dc:creator>
  <cp:lastModifiedBy>q</cp:lastModifiedBy>
  <cp:revision>17</cp:revision>
  <dcterms:created xsi:type="dcterms:W3CDTF">2025-06-24T20:17:07Z</dcterms:created>
  <dcterms:modified xsi:type="dcterms:W3CDTF">2025-06-24T21:21:16Z</dcterms:modified>
</cp:coreProperties>
</file>