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3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5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075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18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32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79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64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0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8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2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9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28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0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2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53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Політичні</a:t>
            </a:r>
            <a:r>
              <a:rPr dirty="0"/>
              <a:t> </a:t>
            </a:r>
            <a:r>
              <a:rPr dirty="0" err="1"/>
              <a:t>наслідки</a:t>
            </a:r>
            <a:r>
              <a:rPr dirty="0"/>
              <a:t> </a:t>
            </a:r>
            <a:r>
              <a:rPr dirty="0" err="1"/>
              <a:t>гібридизації</a:t>
            </a:r>
            <a:r>
              <a:rPr dirty="0"/>
              <a:t> </a:t>
            </a:r>
            <a:r>
              <a:rPr dirty="0" err="1"/>
              <a:t>правлячих</a:t>
            </a:r>
            <a:r>
              <a:rPr dirty="0"/>
              <a:t> </a:t>
            </a:r>
            <a:r>
              <a:rPr dirty="0" err="1"/>
              <a:t>режимів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/>
              <a:t>Варич</a:t>
            </a:r>
            <a:r>
              <a:rPr lang="uk-UA" dirty="0"/>
              <a:t> Дмитро</a:t>
            </a:r>
          </a:p>
          <a:p>
            <a:r>
              <a:rPr lang="uk-UA" dirty="0"/>
              <a:t>ПМ-21 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Вступ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Гібридизація політичних режимів — нова загроза XXI століття</a:t>
            </a:r>
          </a:p>
          <a:p>
            <a:r>
              <a:t>- Поєднання авторитарних та демократичних практик</a:t>
            </a:r>
          </a:p>
          <a:p>
            <a:r>
              <a:t>- Демократична риторика при концентрації влади</a:t>
            </a:r>
          </a:p>
          <a:p>
            <a:r>
              <a:t>- Наслідки: ерозія прав, цинізм, ізоляція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Мета і завдання дослідження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dirty="0" err="1"/>
              <a:t>Мета</a:t>
            </a:r>
            <a:r>
              <a:rPr dirty="0"/>
              <a:t>:</a:t>
            </a:r>
            <a:r>
              <a:rPr lang="uk-UA" dirty="0"/>
              <a:t> </a:t>
            </a: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виявлення та аналіз ключових політичних наслідків гібридизації правлячих режимів у сучасному світі, а також оцінка впливу цих процесів на демократичний розвиток суспільств і міжнародний політичний порядок.</a:t>
            </a:r>
            <a:endParaRPr dirty="0"/>
          </a:p>
          <a:p>
            <a:pPr marL="0" indent="0">
              <a:buNone/>
            </a:pPr>
            <a:r>
              <a:rPr dirty="0" err="1"/>
              <a:t>Завдання</a:t>
            </a:r>
            <a:r>
              <a:rPr dirty="0"/>
              <a:t>:</a:t>
            </a:r>
            <a:endParaRPr lang="uk-UA" dirty="0"/>
          </a:p>
          <a:p>
            <a:pPr marL="0" indent="0">
              <a:buNone/>
            </a:pP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Охарактеризувати суть та ознаки гібридних політичних режимів.</a:t>
            </a:r>
          </a:p>
          <a:p>
            <a:pPr marL="0" indent="0">
              <a:buNone/>
            </a:pP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Проаналізувати основні форми політичної гібридизації у різних регіонах світу.</a:t>
            </a:r>
          </a:p>
          <a:p>
            <a:pPr marL="0" indent="0">
              <a:buNone/>
            </a:pP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 політичні наслідки гібридизації для: демократичних інститутів, громадянського суспільства, прав і свобод людини, міжнародної стабільності.</a:t>
            </a:r>
          </a:p>
          <a:p>
            <a:pPr marL="0" indent="0">
              <a:buNone/>
            </a:pP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Проаналізувати приклади окремих держав із гібридними режимами.</a:t>
            </a:r>
          </a:p>
          <a:p>
            <a:pPr marL="0" indent="0">
              <a:buNone/>
            </a:pP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Сформулювати висновки щодо ризиків і викликів, пов’язаних із гібридизацією політики.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err="1"/>
              <a:t>Об'єкт</a:t>
            </a:r>
            <a:r>
              <a:rPr lang="uk-UA" dirty="0"/>
              <a:t> </a:t>
            </a:r>
            <a:r>
              <a:rPr lang="uk-UA" sz="2400" dirty="0"/>
              <a:t>та</a:t>
            </a:r>
            <a:r>
              <a:rPr dirty="0"/>
              <a:t> </a:t>
            </a:r>
            <a:r>
              <a:rPr dirty="0" err="1"/>
              <a:t>предмет</a:t>
            </a:r>
            <a:r>
              <a:rPr dirty="0"/>
              <a:t> </a:t>
            </a:r>
            <a:r>
              <a:rPr lang="uk-UA" dirty="0"/>
              <a:t>дослідження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 err="1"/>
              <a:t>Об'єкт</a:t>
            </a:r>
            <a:r>
              <a:rPr dirty="0"/>
              <a:t>: </a:t>
            </a: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політичні режими сучасних держав, що поєднують елементи демократії та авторитаризму, тобто гібридні режими</a:t>
            </a:r>
          </a:p>
          <a:p>
            <a:pPr marL="0" indent="0">
              <a:buNone/>
            </a:pPr>
            <a:endParaRPr dirty="0"/>
          </a:p>
          <a:p>
            <a:r>
              <a:rPr dirty="0" err="1"/>
              <a:t>Предмет</a:t>
            </a:r>
            <a:r>
              <a:rPr dirty="0"/>
              <a:t>: </a:t>
            </a:r>
            <a:r>
              <a:rPr lang="uk-UA" dirty="0"/>
              <a:t> </a:t>
            </a:r>
            <a:r>
              <a:rPr lang="uk-UA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політичні наслідки гібридизації правлячих режимів, зокрема трансформації політичної участі, деградація демократичних інституцій, політичні маніпуляції, обмеження прав людини, міжнародна ізоляція або адаптація.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Порівняльні</a:t>
            </a:r>
            <a:r>
              <a:rPr dirty="0"/>
              <a:t> </a:t>
            </a:r>
            <a:r>
              <a:rPr dirty="0" err="1"/>
              <a:t>кейси</a:t>
            </a:r>
            <a:r>
              <a:rPr lang="uk-UA" dirty="0"/>
              <a:t> </a:t>
            </a:r>
            <a:br>
              <a:rPr lang="uk-UA" dirty="0"/>
            </a:br>
            <a:r>
              <a:rPr lang="uk-UA" sz="2400" dirty="0"/>
              <a:t>(по президентських республіках)</a:t>
            </a:r>
            <a:endParaRPr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dirty="0"/>
              <a:t>США — </a:t>
            </a:r>
            <a:r>
              <a:rPr dirty="0" err="1"/>
              <a:t>Дональд</a:t>
            </a:r>
            <a:r>
              <a:rPr dirty="0"/>
              <a:t> </a:t>
            </a:r>
            <a:r>
              <a:rPr dirty="0" err="1"/>
              <a:t>Трамп</a:t>
            </a:r>
            <a:r>
              <a:rPr dirty="0"/>
              <a:t>: </a:t>
            </a:r>
            <a:r>
              <a:rPr dirty="0" err="1"/>
              <a:t>популізм</a:t>
            </a:r>
            <a:r>
              <a:rPr dirty="0"/>
              <a:t>, </a:t>
            </a:r>
            <a:r>
              <a:rPr dirty="0" err="1"/>
              <a:t>атак</a:t>
            </a:r>
            <a:r>
              <a:rPr lang="uk-UA" dirty="0"/>
              <a:t>а на формальні</a:t>
            </a:r>
            <a:r>
              <a:rPr dirty="0"/>
              <a:t> </a:t>
            </a:r>
            <a:r>
              <a:rPr dirty="0" err="1"/>
              <a:t>інститу</a:t>
            </a:r>
            <a:r>
              <a:rPr lang="uk-UA" dirty="0"/>
              <a:t>ти</a:t>
            </a:r>
            <a:endParaRPr dirty="0"/>
          </a:p>
          <a:p>
            <a:pPr>
              <a:spcAft>
                <a:spcPts val="600"/>
              </a:spcAft>
            </a:pPr>
            <a:r>
              <a:rPr dirty="0" err="1"/>
              <a:t>Азербайджан</a:t>
            </a:r>
            <a:r>
              <a:rPr dirty="0"/>
              <a:t> — </a:t>
            </a:r>
            <a:r>
              <a:rPr dirty="0" err="1"/>
              <a:t>Ільхам</a:t>
            </a:r>
            <a:r>
              <a:rPr dirty="0"/>
              <a:t> </a:t>
            </a:r>
            <a:r>
              <a:rPr dirty="0" err="1"/>
              <a:t>Алієв</a:t>
            </a:r>
            <a:r>
              <a:rPr dirty="0"/>
              <a:t>: </a:t>
            </a:r>
            <a:r>
              <a:rPr dirty="0" err="1"/>
              <a:t>контрольовані</a:t>
            </a:r>
            <a:r>
              <a:rPr dirty="0"/>
              <a:t> </a:t>
            </a:r>
            <a:r>
              <a:rPr lang="uk-UA" dirty="0"/>
              <a:t>неурядові організації</a:t>
            </a:r>
            <a:r>
              <a:rPr dirty="0"/>
              <a:t>, </a:t>
            </a:r>
            <a:r>
              <a:rPr dirty="0" err="1"/>
              <a:t>імітація</a:t>
            </a:r>
            <a:r>
              <a:rPr dirty="0"/>
              <a:t> </a:t>
            </a:r>
            <a:r>
              <a:rPr dirty="0" err="1"/>
              <a:t>виборів</a:t>
            </a:r>
            <a:endParaRPr dirty="0"/>
          </a:p>
          <a:p>
            <a:r>
              <a:rPr dirty="0" err="1"/>
              <a:t>Туреччина</a:t>
            </a:r>
            <a:r>
              <a:rPr dirty="0"/>
              <a:t> — </a:t>
            </a:r>
            <a:r>
              <a:rPr lang="uk-UA" dirty="0"/>
              <a:t>Реджеп </a:t>
            </a:r>
            <a:r>
              <a:rPr lang="uk-UA" dirty="0" err="1"/>
              <a:t>Тайип</a:t>
            </a:r>
            <a:r>
              <a:rPr lang="uk-UA" dirty="0"/>
              <a:t> </a:t>
            </a:r>
            <a:r>
              <a:rPr dirty="0" err="1"/>
              <a:t>Ердоган</a:t>
            </a:r>
            <a:r>
              <a:rPr dirty="0"/>
              <a:t>: </a:t>
            </a:r>
            <a:r>
              <a:rPr dirty="0" err="1"/>
              <a:t>релігійний</a:t>
            </a:r>
            <a:r>
              <a:rPr dirty="0"/>
              <a:t> </a:t>
            </a:r>
            <a:r>
              <a:rPr dirty="0" err="1"/>
              <a:t>популізм</a:t>
            </a:r>
            <a:r>
              <a:rPr dirty="0"/>
              <a:t>, </a:t>
            </a:r>
            <a:r>
              <a:rPr lang="uk-UA" dirty="0"/>
              <a:t>жорстка </a:t>
            </a:r>
            <a:r>
              <a:rPr dirty="0" err="1"/>
              <a:t>президентськ</a:t>
            </a:r>
            <a:r>
              <a:rPr lang="uk-UA" dirty="0"/>
              <a:t>а</a:t>
            </a:r>
            <a:r>
              <a:rPr dirty="0"/>
              <a:t> </a:t>
            </a:r>
            <a:r>
              <a:rPr lang="uk-UA" dirty="0"/>
              <a:t>вертикаль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Висновки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59429"/>
            <a:ext cx="7429499" cy="383177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dirty="0"/>
              <a:t> </a:t>
            </a:r>
            <a:r>
              <a:rPr lang="uk-UA" dirty="0"/>
              <a:t>Гібридизація правлячих режимів – системна альтернатива демократичним інститутам</a:t>
            </a:r>
          </a:p>
          <a:p>
            <a:pPr>
              <a:spcAft>
                <a:spcPts val="600"/>
              </a:spcAft>
            </a:pPr>
            <a:r>
              <a:rPr lang="uk-UA" dirty="0"/>
              <a:t>Гібридизація правлячих режимів – створення нових інституційних правил, форм, ідеологічно-комерційних рамок </a:t>
            </a:r>
            <a:r>
              <a:rPr dirty="0"/>
              <a:t>в </a:t>
            </a:r>
            <a:r>
              <a:rPr dirty="0" err="1"/>
              <a:t>авторитарних</a:t>
            </a:r>
            <a:r>
              <a:rPr dirty="0"/>
              <a:t> </a:t>
            </a:r>
            <a:r>
              <a:rPr dirty="0" err="1"/>
              <a:t>цілях</a:t>
            </a:r>
            <a:endParaRPr dirty="0"/>
          </a:p>
          <a:p>
            <a:r>
              <a:rPr dirty="0"/>
              <a:t> </a:t>
            </a:r>
            <a:r>
              <a:rPr dirty="0" err="1"/>
              <a:t>Популізм</a:t>
            </a:r>
            <a:r>
              <a:rPr dirty="0"/>
              <a:t> </a:t>
            </a:r>
            <a:r>
              <a:rPr lang="ru-RU" dirty="0"/>
              <a:t>+</a:t>
            </a:r>
            <a:r>
              <a:rPr dirty="0"/>
              <a:t> </a:t>
            </a:r>
            <a:r>
              <a:rPr dirty="0" err="1"/>
              <a:t>глибинна</a:t>
            </a:r>
            <a:r>
              <a:rPr dirty="0"/>
              <a:t> </a:t>
            </a:r>
            <a:r>
              <a:rPr dirty="0" err="1"/>
              <a:t>держава</a:t>
            </a:r>
            <a:r>
              <a:rPr dirty="0"/>
              <a:t> </a:t>
            </a:r>
            <a:r>
              <a:rPr lang="uk-UA" dirty="0"/>
              <a:t>-</a:t>
            </a:r>
            <a:r>
              <a:rPr dirty="0"/>
              <a:t> </a:t>
            </a:r>
            <a:r>
              <a:rPr dirty="0" err="1"/>
              <a:t>основа</a:t>
            </a:r>
            <a:r>
              <a:rPr dirty="0"/>
              <a:t> </a:t>
            </a:r>
            <a:r>
              <a:rPr dirty="0" err="1"/>
              <a:t>гібридної</a:t>
            </a:r>
            <a:r>
              <a:rPr dirty="0"/>
              <a:t> </a:t>
            </a:r>
            <a:r>
              <a:rPr dirty="0" err="1"/>
              <a:t>стабільності</a:t>
            </a:r>
            <a:endParaRPr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41</TotalTime>
  <Words>263</Words>
  <Application>Microsoft Office PowerPoint</Application>
  <PresentationFormat>Екран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Tw Cen MT</vt:lpstr>
      <vt:lpstr>Контур</vt:lpstr>
      <vt:lpstr>Політичні наслідки гібридизації правлячих режимів</vt:lpstr>
      <vt:lpstr>Вступ</vt:lpstr>
      <vt:lpstr>Мета і завдання дослідження</vt:lpstr>
      <vt:lpstr>Об'єкт та предмет дослідження</vt:lpstr>
      <vt:lpstr>Порівняльні кейси  (по президентських республіках)</vt:lpstr>
      <vt:lpstr>Висновки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Валентина</dc:creator>
  <cp:keywords/>
  <dc:description>generated using python-pptx</dc:description>
  <cp:lastModifiedBy>Стеценко Світлана Власівна.</cp:lastModifiedBy>
  <cp:revision>6</cp:revision>
  <dcterms:created xsi:type="dcterms:W3CDTF">2013-01-27T09:14:16Z</dcterms:created>
  <dcterms:modified xsi:type="dcterms:W3CDTF">2025-06-24T11:00:50Z</dcterms:modified>
  <cp:category/>
</cp:coreProperties>
</file>