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7.xml" ContentType="application/inkml+xml"/>
  <Override PartName="/ppt/ink/ink8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2" r:id="rId4"/>
    <p:sldId id="256" r:id="rId5"/>
    <p:sldId id="257" r:id="rId6"/>
    <p:sldId id="258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5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28" d="100"/>
          <a:sy n="28" d="100"/>
        </p:scale>
        <p:origin x="1238" y="58"/>
      </p:cViewPr>
      <p:guideLst>
        <p:guide orient="horz" pos="6735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4;&#1083;&#1077;&#1082;&#1089;&#1110;&#1081;\&#1053;&#1072;&#1074;&#1095;&#1072;&#1085;&#1085;&#1103;\&#1052;&#1072;&#1075;&#1110;&#1089;&#1090;&#1077;&#1088;&#1089;&#1100;&#1082;&#1072;%202023\&#1053;&#1072;&#1091;&#1082;&#1072;\&#1043;&#1088;&#1072;&#1092;&#1110;&#1082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uk-UA" sz="2800" b="1" i="1">
                <a:solidFill>
                  <a:schemeClr val="tx1"/>
                </a:solidFill>
                <a:latin typeface="ISOCPEUR" panose="020B0604020202020204" pitchFamily="34" charset="0"/>
              </a:rPr>
              <a:t>Порівняння результатів аналітичного та числового методів розрахунку для колони середнього ряду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0B1-4922-976C-9C397197A0A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0B1-4922-976C-9C397197A0AB}"/>
              </c:ext>
            </c:extLst>
          </c:dPt>
          <c:dLbls>
            <c:dLbl>
              <c:idx val="0"/>
              <c:layout>
                <c:manualLayout>
                  <c:x val="2.3518518518518518E-2"/>
                  <c:y val="-3.2757936507936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B1-4922-976C-9C397197A0AB}"/>
                </c:ext>
              </c:extLst>
            </c:dLbl>
            <c:dLbl>
              <c:idx val="1"/>
              <c:layout>
                <c:manualLayout>
                  <c:x val="2.9398148148148149E-2"/>
                  <c:y val="-2.5198412698412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B1-4922-976C-9C397197A0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Аркуш1!$A$1:$A$2</c:f>
              <c:strCache>
                <c:ptCount val="2"/>
                <c:pt idx="0">
                  <c:v>Аналітичний метод </c:v>
                </c:pt>
                <c:pt idx="1">
                  <c:v>Числовий метод </c:v>
                </c:pt>
              </c:strCache>
            </c:strRef>
          </c:cat>
          <c:val>
            <c:numRef>
              <c:f>Аркуш1!$F$1:$F$2</c:f>
              <c:numCache>
                <c:formatCode>General</c:formatCode>
                <c:ptCount val="2"/>
                <c:pt idx="0">
                  <c:v>6.6</c:v>
                </c:pt>
                <c:pt idx="1">
                  <c:v>4.28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B1-4922-976C-9C397197A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73057936"/>
        <c:axId val="147305960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Аркуш1!$A$1:$A$2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Аркуш1!$B$1:$B$2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B0B1-4922-976C-9C397197A0AB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Аркуш1!$A$1:$A$2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Аркуш1!$C$1:$C$2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B0B1-4922-976C-9C397197A0AB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Аркуш1!$A$1:$A$2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Аркуш1!$D$1:$D$2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0B1-4922-976C-9C397197A0AB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Аркуш1!$A$1:$A$2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Аркуш1!$E$1:$E$2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B0B1-4922-976C-9C397197A0AB}"/>
                  </c:ext>
                </c:extLst>
              </c15:ser>
            </c15:filteredBarSeries>
          </c:ext>
        </c:extLst>
      </c:bar3DChart>
      <c:catAx>
        <c:axId val="147305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73059600"/>
        <c:crosses val="autoZero"/>
        <c:auto val="1"/>
        <c:lblAlgn val="ctr"/>
        <c:lblOffset val="100"/>
        <c:noMultiLvlLbl val="0"/>
      </c:catAx>
      <c:valAx>
        <c:axId val="147305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147305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uk-UA" sz="2800" b="1" i="1">
                <a:solidFill>
                  <a:schemeClr val="tx1"/>
                </a:solidFill>
                <a:latin typeface="ISOCPEUR" panose="020B0604020202020204" pitchFamily="34" charset="0"/>
              </a:rPr>
              <a:t>Порівняння результатів аналітичного та числового методів розрахунку для колони крайнього ряду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A92B-4044-B79B-1658EE77EE3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A92B-4044-B79B-1658EE77EE38}"/>
              </c:ext>
            </c:extLst>
          </c:dPt>
          <c:dLbls>
            <c:dLbl>
              <c:idx val="0"/>
              <c:layout>
                <c:manualLayout>
                  <c:x val="1.9108796296296242E-2"/>
                  <c:y val="-1.763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2B-4044-B79B-1658EE77EE38}"/>
                </c:ext>
              </c:extLst>
            </c:dLbl>
            <c:dLbl>
              <c:idx val="1"/>
              <c:layout>
                <c:manualLayout>
                  <c:x val="2.0578703703703651E-2"/>
                  <c:y val="-2.0158730158730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92B-4044-B79B-1658EE77EE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Аркуш1!$A$25:$A$26</c:f>
              <c:strCache>
                <c:ptCount val="2"/>
                <c:pt idx="0">
                  <c:v>Аналітичний метод </c:v>
                </c:pt>
                <c:pt idx="1">
                  <c:v>Числовий метод </c:v>
                </c:pt>
              </c:strCache>
            </c:strRef>
          </c:cat>
          <c:val>
            <c:numRef>
              <c:f>Аркуш1!$F$25:$F$26</c:f>
              <c:numCache>
                <c:formatCode>General</c:formatCode>
                <c:ptCount val="2"/>
                <c:pt idx="0">
                  <c:v>4.2</c:v>
                </c:pt>
                <c:pt idx="1">
                  <c:v>2.84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2B-4044-B79B-1658EE77E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73057936"/>
        <c:axId val="147305960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Аркуш1!$A$25:$A$26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Аркуш1!$B$25:$B$26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A92B-4044-B79B-1658EE77EE38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Аркуш1!$A$25:$A$26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Аркуш1!$C$25:$C$26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A92B-4044-B79B-1658EE77EE38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Аркуш1!$A$25:$A$26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Аркуш1!$D$25:$D$26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A92B-4044-B79B-1658EE77EE38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Аркуш1!$A$25:$A$26</c15:sqref>
                        </c15:formulaRef>
                      </c:ext>
                    </c:extLst>
                    <c:strCache>
                      <c:ptCount val="2"/>
                      <c:pt idx="0">
                        <c:v>Аналітичний метод </c:v>
                      </c:pt>
                      <c:pt idx="1">
                        <c:v>Числовий метод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Аркуш1!$E$25:$E$26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A92B-4044-B79B-1658EE77EE38}"/>
                  </c:ext>
                </c:extLst>
              </c15:ser>
            </c15:filteredBarSeries>
          </c:ext>
        </c:extLst>
      </c:bar3DChart>
      <c:catAx>
        <c:axId val="147305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73059600"/>
        <c:crosses val="autoZero"/>
        <c:auto val="1"/>
        <c:lblAlgn val="ctr"/>
        <c:lblOffset val="100"/>
        <c:noMultiLvlLbl val="0"/>
      </c:catAx>
      <c:valAx>
        <c:axId val="147305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147305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1" u="none" strike="noStrike" kern="1200" spc="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r>
              <a:rPr lang="uk-UA" sz="2800" b="1" i="1">
                <a:solidFill>
                  <a:schemeClr val="tx1"/>
                </a:solidFill>
                <a:latin typeface="ISOCPEUR" panose="020B0604020202020204" pitchFamily="34" charset="0"/>
              </a:rPr>
              <a:t>Порівняння результатів переміщень по</a:t>
            </a:r>
            <a:r>
              <a:rPr lang="uk-UA" sz="2800" b="1" i="1" baseline="0">
                <a:solidFill>
                  <a:schemeClr val="tx1"/>
                </a:solidFill>
                <a:latin typeface="ISOCPEUR" panose="020B0604020202020204" pitchFamily="34" charset="0"/>
              </a:rPr>
              <a:t> максимальних значеннях аналітичного розрахунку, коефіцієнтах жорсткості та масиву грунту для колони середнього ряду</a:t>
            </a:r>
            <a:endParaRPr lang="uk-UA" sz="2800" b="1" i="1">
              <a:solidFill>
                <a:schemeClr val="tx1"/>
              </a:solidFill>
              <a:latin typeface="ISOCPEUR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1" u="none" strike="noStrike" kern="1200" spc="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868308591992805E-2"/>
          <c:y val="0.34629953501283922"/>
          <c:w val="0.59223335582546111"/>
          <c:h val="0.62946214171698245"/>
        </c:manualLayout>
      </c:layout>
      <c:bar3DChart>
        <c:barDir val="col"/>
        <c:grouping val="clustered"/>
        <c:varyColors val="0"/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366A-4016-9C83-6A9FE9DC32E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366A-4016-9C83-6A9FE9DC32E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366A-4016-9C83-6A9FE9DC32E7}"/>
              </c:ext>
            </c:extLst>
          </c:dPt>
          <c:dLbls>
            <c:dLbl>
              <c:idx val="0"/>
              <c:layout>
                <c:manualLayout>
                  <c:x val="2.1423751686909583E-2"/>
                  <c:y val="-2.6441807203831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6A-4016-9C83-6A9FE9DC32E7}"/>
                </c:ext>
              </c:extLst>
            </c:dLbl>
            <c:dLbl>
              <c:idx val="1"/>
              <c:layout>
                <c:manualLayout>
                  <c:x val="1.4282501124606335E-2"/>
                  <c:y val="-1.9831355402873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6A-4016-9C83-6A9FE9DC32E7}"/>
                </c:ext>
              </c:extLst>
            </c:dLbl>
            <c:dLbl>
              <c:idx val="2"/>
              <c:layout>
                <c:manualLayout>
                  <c:x val="1.2854251012145644E-2"/>
                  <c:y val="-2.2034839336525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6A-4016-9C83-6A9FE9DC32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ysClr val="windowText" lastClr="000000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Аркуш1!$A$97:$A$99</c:f>
              <c:strCache>
                <c:ptCount val="3"/>
                <c:pt idx="0">
                  <c:v>Коефіцієнти жорсткості (КЕ 51)</c:v>
                </c:pt>
                <c:pt idx="1">
                  <c:v>Аналітичний розрахунок</c:v>
                </c:pt>
                <c:pt idx="2">
                  <c:v>Масив грунту із горизонтальним нашаруванням грунтів (КЕ 271-276)</c:v>
                </c:pt>
              </c:strCache>
            </c:strRef>
          </c:cat>
          <c:val>
            <c:numRef>
              <c:f>Аркуш1!$I$97:$I$99</c:f>
              <c:numCache>
                <c:formatCode>General</c:formatCode>
                <c:ptCount val="3"/>
                <c:pt idx="0">
                  <c:v>4.28</c:v>
                </c:pt>
                <c:pt idx="1">
                  <c:v>6.6</c:v>
                </c:pt>
                <c:pt idx="2">
                  <c:v>10.8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6A-4016-9C83-6A9FE9DC32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07525536"/>
        <c:axId val="507519712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Аркуш1!$B$97:$B$99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366A-4016-9C83-6A9FE9DC32E7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Аркуш1!$C$97:$C$99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366A-4016-9C83-6A9FE9DC32E7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Аркуш1!$D$97:$D$99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366A-4016-9C83-6A9FE9DC32E7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Аркуш1!$E$97:$E$99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366A-4016-9C83-6A9FE9DC32E7}"/>
                  </c:ext>
                </c:extLst>
              </c15:ser>
            </c15:filteredBarSeries>
            <c15:filteredBarSeries>
              <c15:ser>
                <c:idx val="4"/>
                <c:order val="4"/>
                <c:spPr>
                  <a:solidFill>
                    <a:schemeClr val="accent5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Аркуш1!$F$97:$F$99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366A-4016-9C83-6A9FE9DC32E7}"/>
                  </c:ext>
                </c:extLst>
              </c15:ser>
            </c15:filteredBarSeries>
            <c15:filteredBarSeries>
              <c15:ser>
                <c:idx val="5"/>
                <c:order val="5"/>
                <c:spPr>
                  <a:solidFill>
                    <a:schemeClr val="accent6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Аркуш1!$G$97:$G$99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366A-4016-9C83-6A9FE9DC32E7}"/>
                  </c:ext>
                </c:extLst>
              </c15:ser>
            </c15:filteredBarSeries>
            <c15:filteredBarSeries>
              <c15:ser>
                <c:idx val="6"/>
                <c:order val="6"/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Аркуш1!$A$97:$A$99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Аркуш1!$H$97:$H$99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366A-4016-9C83-6A9FE9DC32E7}"/>
                  </c:ext>
                </c:extLst>
              </c15:ser>
            </c15:filteredBarSeries>
          </c:ext>
        </c:extLst>
      </c:bar3DChart>
      <c:catAx>
        <c:axId val="507525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07519712"/>
        <c:crosses val="autoZero"/>
        <c:auto val="1"/>
        <c:lblAlgn val="ctr"/>
        <c:lblOffset val="100"/>
        <c:noMultiLvlLbl val="0"/>
      </c:catAx>
      <c:valAx>
        <c:axId val="50751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50752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1" u="none" strike="noStrike" kern="1200" spc="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r>
              <a:rPr lang="uk-UA" sz="2800" b="1" i="1">
                <a:solidFill>
                  <a:schemeClr val="tx1"/>
                </a:solidFill>
                <a:latin typeface="ISOCPEUR" panose="020B0604020202020204" pitchFamily="34" charset="0"/>
              </a:rPr>
              <a:t>Порівняння</a:t>
            </a:r>
            <a:r>
              <a:rPr lang="uk-UA" sz="2800" b="1" i="1" baseline="0">
                <a:solidFill>
                  <a:schemeClr val="tx1"/>
                </a:solidFill>
                <a:latin typeface="ISOCPEUR" panose="020B0604020202020204" pitchFamily="34" charset="0"/>
              </a:rPr>
              <a:t> результатів переміщень по максимальних значеннях аналітичного розрахунку, коефіієнтах жорсткості та масиву грунту для колони крайнього ряду</a:t>
            </a:r>
            <a:endParaRPr lang="uk-UA" sz="2800" b="1" i="1">
              <a:solidFill>
                <a:schemeClr val="tx1"/>
              </a:solidFill>
              <a:latin typeface="ISOCPEUR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1" u="none" strike="noStrike" kern="1200" spc="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29880791722897E-2"/>
          <c:y val="0.34629953501283922"/>
          <c:w val="0.6008028565002248"/>
          <c:h val="0.62946214171698245"/>
        </c:manualLayout>
      </c:layout>
      <c:bar3DChart>
        <c:barDir val="col"/>
        <c:grouping val="clustered"/>
        <c:varyColors val="0"/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790-40B8-9CE3-F0494A91ACE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790-40B8-9CE3-F0494A91ACE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790-40B8-9CE3-F0494A91ACE7}"/>
              </c:ext>
            </c:extLst>
          </c:dPt>
          <c:dLbls>
            <c:dLbl>
              <c:idx val="0"/>
              <c:layout>
                <c:manualLayout>
                  <c:x val="1.4282501124606361E-2"/>
                  <c:y val="-1.9831355402873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90-40B8-9CE3-F0494A91ACE7}"/>
                </c:ext>
              </c:extLst>
            </c:dLbl>
            <c:dLbl>
              <c:idx val="1"/>
              <c:layout>
                <c:manualLayout>
                  <c:x val="1.4282501124606335E-2"/>
                  <c:y val="-1.76278714692207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90-40B8-9CE3-F0494A91ACE7}"/>
                </c:ext>
              </c:extLst>
            </c:dLbl>
            <c:dLbl>
              <c:idx val="2"/>
              <c:layout>
                <c:manualLayout>
                  <c:x val="1.4282501124606387E-2"/>
                  <c:y val="-2.6441807203830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790-40B8-9CE3-F0494A91AC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Аркуш1!$A$103:$A$105</c:f>
              <c:strCache>
                <c:ptCount val="3"/>
                <c:pt idx="0">
                  <c:v>Коефіцієнти жорсткості (КЕ 51)</c:v>
                </c:pt>
                <c:pt idx="1">
                  <c:v>Аналітичний розрахунок</c:v>
                </c:pt>
                <c:pt idx="2">
                  <c:v>Масив грунту із горизонтальним нашаруванням грунтів (КЕ 271-276)</c:v>
                </c:pt>
              </c:strCache>
            </c:strRef>
          </c:cat>
          <c:val>
            <c:numRef>
              <c:f>Аркуш1!$I$103:$I$105</c:f>
              <c:numCache>
                <c:formatCode>General</c:formatCode>
                <c:ptCount val="3"/>
                <c:pt idx="0">
                  <c:v>2.84</c:v>
                </c:pt>
                <c:pt idx="1">
                  <c:v>4.2</c:v>
                </c:pt>
                <c:pt idx="2">
                  <c:v>7.11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790-40B8-9CE3-F0494A91AC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5108128"/>
        <c:axId val="78510272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Аркуш1!$B$103:$B$105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D790-40B8-9CE3-F0494A91ACE7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Аркуш1!$C$103:$C$105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790-40B8-9CE3-F0494A91ACE7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Аркуш1!$D$103:$D$105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790-40B8-9CE3-F0494A91ACE7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Аркуш1!$E$103:$E$105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D790-40B8-9CE3-F0494A91ACE7}"/>
                  </c:ext>
                </c:extLst>
              </c15:ser>
            </c15:filteredBarSeries>
            <c15:filteredBarSeries>
              <c15:ser>
                <c:idx val="4"/>
                <c:order val="4"/>
                <c:spPr>
                  <a:solidFill>
                    <a:schemeClr val="accent5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Аркуш1!$F$103:$F$105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D790-40B8-9CE3-F0494A91ACE7}"/>
                  </c:ext>
                </c:extLst>
              </c15:ser>
            </c15:filteredBarSeries>
            <c15:filteredBarSeries>
              <c15:ser>
                <c:idx val="5"/>
                <c:order val="5"/>
                <c:spPr>
                  <a:solidFill>
                    <a:schemeClr val="accent6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Аркуш1!$G$103:$G$105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D790-40B8-9CE3-F0494A91ACE7}"/>
                  </c:ext>
                </c:extLst>
              </c15:ser>
            </c15:filteredBarSeries>
            <c15:filteredBarSeries>
              <c15:ser>
                <c:idx val="6"/>
                <c:order val="6"/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Аркуш1!$A$103:$A$105</c15:sqref>
                        </c15:formulaRef>
                      </c:ext>
                    </c:extLst>
                    <c:strCache>
                      <c:ptCount val="3"/>
                      <c:pt idx="0">
                        <c:v>Коефіцієнти жорсткості (КЕ 51)</c:v>
                      </c:pt>
                      <c:pt idx="1">
                        <c:v>Аналітичний розрахунок</c:v>
                      </c:pt>
                      <c:pt idx="2">
                        <c:v>Масив грунту із горизонтальним нашаруванням грунтів (КЕ 271-276)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Аркуш1!$H$103:$H$105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D790-40B8-9CE3-F0494A91ACE7}"/>
                  </c:ext>
                </c:extLst>
              </c15:ser>
            </c15:filteredBarSeries>
          </c:ext>
        </c:extLst>
      </c:bar3DChart>
      <c:catAx>
        <c:axId val="785108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85102720"/>
        <c:crosses val="autoZero"/>
        <c:auto val="1"/>
        <c:lblAlgn val="ctr"/>
        <c:lblOffset val="100"/>
        <c:noMultiLvlLbl val="0"/>
      </c:catAx>
      <c:valAx>
        <c:axId val="785102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785108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uk-UA" sz="2800" b="1" i="1" u="none" strike="noStrike" baseline="0">
                <a:effectLst/>
                <a:latin typeface="ISOCPEUR" panose="020B0604020202020204" pitchFamily="34" charset="0"/>
              </a:rPr>
              <a:t>Порівняння значень переміщень для колон крайнього ряду у моделі будинку влаштованій на масиві грунту з плоским рельєфом та похилим  </a:t>
            </a:r>
            <a:r>
              <a:rPr lang="uk-UA" sz="2800" b="1" i="1" u="none" strike="noStrike" baseline="0">
                <a:latin typeface="ISOCPEUR" panose="020B0604020202020204" pitchFamily="34" charset="0"/>
              </a:rPr>
              <a:t> </a:t>
            </a:r>
            <a:endParaRPr lang="uk-UA" sz="2800" b="1" i="1">
              <a:solidFill>
                <a:schemeClr val="tx1"/>
              </a:solidFill>
              <a:latin typeface="ISOCPEUR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5544-4CE4-8306-04362EA4DB2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5544-4CE4-8306-04362EA4DB2E}"/>
              </c:ext>
            </c:extLst>
          </c:dPt>
          <c:dLbls>
            <c:dLbl>
              <c:idx val="0"/>
              <c:layout>
                <c:manualLayout>
                  <c:x val="2.0808756062393474E-2"/>
                  <c:y val="-1.112362362362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44-4CE4-8306-04362EA4DB2E}"/>
                </c:ext>
              </c:extLst>
            </c:dLbl>
            <c:dLbl>
              <c:idx val="1"/>
              <c:layout>
                <c:manualLayout>
                  <c:x val="1.8034255254074365E-2"/>
                  <c:y val="-1.430180180180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44-4CE4-8306-04362EA4DB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Аркуш1!$A$71:$A$72</c:f>
              <c:strCache>
                <c:ptCount val="2"/>
                <c:pt idx="0">
                  <c:v>Горизонтальне нашарування (крайня колона)</c:v>
                </c:pt>
                <c:pt idx="1">
                  <c:v>Похиле нашарування (крайня колона)</c:v>
                </c:pt>
              </c:strCache>
            </c:strRef>
          </c:cat>
          <c:val>
            <c:numRef>
              <c:f>Аркуш1!$F$71:$F$72</c:f>
              <c:numCache>
                <c:formatCode>General</c:formatCode>
                <c:ptCount val="2"/>
                <c:pt idx="0">
                  <c:v>7.11</c:v>
                </c:pt>
                <c:pt idx="1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44-4CE4-8306-04362EA4DB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73057936"/>
        <c:axId val="147305960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Аркуш1!$A$71:$A$72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(крайня колона)</c:v>
                      </c:pt>
                      <c:pt idx="1">
                        <c:v>Похиле нашарування (крайня колона)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Аркуш1!$B$71:$B$72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5544-4CE4-8306-04362EA4DB2E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Аркуш1!$A$71:$A$72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(крайня колона)</c:v>
                      </c:pt>
                      <c:pt idx="1">
                        <c:v>Похиле нашарування (крайня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Аркуш1!$C$71:$C$72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5544-4CE4-8306-04362EA4DB2E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Аркуш1!$A$71:$A$72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(крайня колона)</c:v>
                      </c:pt>
                      <c:pt idx="1">
                        <c:v>Похиле нашарування (крайня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Аркуш1!$D$71:$D$72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544-4CE4-8306-04362EA4DB2E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Аркуш1!$A$71:$A$72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(крайня колона)</c:v>
                      </c:pt>
                      <c:pt idx="1">
                        <c:v>Похиле нашарування (крайня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Аркуш1!$E$71:$E$72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5544-4CE4-8306-04362EA4DB2E}"/>
                  </c:ext>
                </c:extLst>
              </c15:ser>
            </c15:filteredBarSeries>
          </c:ext>
        </c:extLst>
      </c:bar3DChart>
      <c:catAx>
        <c:axId val="147305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73059600"/>
        <c:crosses val="autoZero"/>
        <c:auto val="1"/>
        <c:lblAlgn val="ctr"/>
        <c:lblOffset val="100"/>
        <c:noMultiLvlLbl val="0"/>
      </c:catAx>
      <c:valAx>
        <c:axId val="147305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147305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uk-UA" sz="2800" b="1" i="1" u="none" strike="noStrike" baseline="0" dirty="0">
                <a:effectLst/>
                <a:latin typeface="ISOCPEUR" panose="020B0604020202020204" pitchFamily="34" charset="0"/>
              </a:rPr>
              <a:t>Порівняння значень переміщень для колон середнього ряду у моделі будинку влаштованій на масиві </a:t>
            </a:r>
            <a:r>
              <a:rPr lang="uk-UA" sz="2800" b="1" i="1" u="none" strike="noStrike" baseline="0" dirty="0" err="1">
                <a:effectLst/>
                <a:latin typeface="ISOCPEUR" panose="020B0604020202020204" pitchFamily="34" charset="0"/>
              </a:rPr>
              <a:t>грунту</a:t>
            </a:r>
            <a:r>
              <a:rPr lang="uk-UA" sz="2800" b="1" i="1" u="none" strike="noStrike" baseline="0" dirty="0">
                <a:effectLst/>
                <a:latin typeface="ISOCPEUR" panose="020B0604020202020204" pitchFamily="34" charset="0"/>
              </a:rPr>
              <a:t> з плоским та похилим рельєфом</a:t>
            </a:r>
            <a:endParaRPr lang="uk-UA" sz="2800" b="1" i="1" dirty="0">
              <a:solidFill>
                <a:schemeClr val="tx1"/>
              </a:solidFill>
              <a:latin typeface="ISOCPEUR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76D9-4172-9A14-86931FC5255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6D9-4172-9A14-86931FC52551}"/>
              </c:ext>
            </c:extLst>
          </c:dPt>
          <c:dLbls>
            <c:dLbl>
              <c:idx val="0"/>
              <c:layout>
                <c:manualLayout>
                  <c:x val="1.2485253637436099E-2"/>
                  <c:y val="-6.35635635635635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D9-4172-9A14-86931FC52551}"/>
                </c:ext>
              </c:extLst>
            </c:dLbl>
            <c:dLbl>
              <c:idx val="1"/>
              <c:layout>
                <c:manualLayout>
                  <c:x val="2.4970507274872149E-2"/>
                  <c:y val="-1.11236236236236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6D9-4172-9A14-86931FC525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Аркуш1!$A$44:$A$45</c:f>
              <c:strCache>
                <c:ptCount val="2"/>
                <c:pt idx="0">
                  <c:v>Горизонтальне нашарування (середня колона)</c:v>
                </c:pt>
                <c:pt idx="1">
                  <c:v>Похиле нашарування (середня колона)</c:v>
                </c:pt>
              </c:strCache>
            </c:strRef>
          </c:cat>
          <c:val>
            <c:numRef>
              <c:f>Аркуш1!$F$44:$F$45</c:f>
              <c:numCache>
                <c:formatCode>General</c:formatCode>
                <c:ptCount val="2"/>
                <c:pt idx="0">
                  <c:v>10.8</c:v>
                </c:pt>
                <c:pt idx="1">
                  <c:v>8.36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D9-4172-9A14-86931FC525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73057936"/>
        <c:axId val="147305960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Аркуш1!$A$44:$A$45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(середня колона)</c:v>
                      </c:pt>
                      <c:pt idx="1">
                        <c:v>Похиле нашарування (середня колона)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Аркуш1!$B$44:$B$45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76D9-4172-9A14-86931FC52551}"/>
                  </c:ext>
                </c:extLst>
              </c15:ser>
            </c15:filteredBarSeries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Аркуш1!$A$44:$A$45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(середня колона)</c:v>
                      </c:pt>
                      <c:pt idx="1">
                        <c:v>Похиле нашарування (середня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Аркуш1!$C$44:$C$45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76D9-4172-9A14-86931FC52551}"/>
                  </c:ext>
                </c:extLst>
              </c15:ser>
            </c15:filteredBarSeries>
            <c15:filteredBarSeries>
              <c15:ser>
                <c:idx val="2"/>
                <c:order val="2"/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Аркуш1!$A$44:$A$45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(середня колона)</c:v>
                      </c:pt>
                      <c:pt idx="1">
                        <c:v>Похиле нашарування (середня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Аркуш1!$D$44:$D$45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76D9-4172-9A14-86931FC52551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uk-UA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Аркуш1!$A$44:$A$45</c15:sqref>
                        </c15:formulaRef>
                      </c:ext>
                    </c:extLst>
                    <c:strCache>
                      <c:ptCount val="2"/>
                      <c:pt idx="0">
                        <c:v>Горизонтальне нашарування (середня колона)</c:v>
                      </c:pt>
                      <c:pt idx="1">
                        <c:v>Похиле нашарування (середня колона)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Аркуш1!$E$44:$E$45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76D9-4172-9A14-86931FC52551}"/>
                  </c:ext>
                </c:extLst>
              </c15:ser>
            </c15:filteredBarSeries>
          </c:ext>
        </c:extLst>
      </c:bar3DChart>
      <c:catAx>
        <c:axId val="147305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73059600"/>
        <c:crosses val="autoZero"/>
        <c:auto val="1"/>
        <c:lblAlgn val="ctr"/>
        <c:lblOffset val="100"/>
        <c:noMultiLvlLbl val="0"/>
      </c:catAx>
      <c:valAx>
        <c:axId val="147305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/>
                </a:solidFill>
                <a:latin typeface="ISOCPEUR" panose="020B0604020202020204" pitchFamily="34" charset="0"/>
                <a:ea typeface="+mn-ea"/>
                <a:cs typeface="+mn-cs"/>
              </a:defRPr>
            </a:pPr>
            <a:endParaRPr lang="uk-UA"/>
          </a:p>
        </c:txPr>
        <c:crossAx val="147305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baseline="0">
              <a:solidFill>
                <a:schemeClr val="tx1"/>
              </a:solidFill>
              <a:latin typeface="ISOCPEUR" panose="020B06040202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20286264234964E-2"/>
          <c:y val="1.4320379591542181E-2"/>
          <c:w val="0.98079713735765039"/>
          <c:h val="0.9713592408169156"/>
        </c:manualLayout>
      </c:layout>
      <c:scatterChart>
        <c:scatterStyle val="smoothMarker"/>
        <c:varyColors val="0"/>
        <c:ser>
          <c:idx val="1"/>
          <c:order val="0"/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10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1.1039446693636814E-2"/>
                  <c:y val="1.0746845211150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4E8-4591-A9EB-7707FBA58F80}"/>
                </c:ext>
              </c:extLst>
            </c:dLbl>
            <c:dLbl>
              <c:idx val="1"/>
              <c:layout>
                <c:manualLayout>
                  <c:x val="1.4245032651052064E-2"/>
                  <c:y val="4.237581760449216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B4E8-4591-A9EB-7707FBA58F80}"/>
                </c:ext>
              </c:extLst>
            </c:dLbl>
            <c:dLbl>
              <c:idx val="2"/>
              <c:layout>
                <c:manualLayout>
                  <c:x val="-2.1249747593009828E-2"/>
                  <c:y val="4.98024259153561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B4E8-4591-A9EB-7707FBA58F80}"/>
                </c:ext>
              </c:extLst>
            </c:dLbl>
            <c:dLbl>
              <c:idx val="3"/>
              <c:layout>
                <c:manualLayout>
                  <c:x val="6.6816889776805553E-3"/>
                  <c:y val="-2.83087354930556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4E8-4591-A9EB-7707FBA58F80}"/>
                </c:ext>
              </c:extLst>
            </c:dLbl>
            <c:dLbl>
              <c:idx val="4"/>
              <c:layout>
                <c:manualLayout>
                  <c:x val="-5.8789144733089146E-2"/>
                  <c:y val="-1.65920612817940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4E8-4591-A9EB-7707FBA58F80}"/>
                </c:ext>
              </c:extLst>
            </c:dLbl>
            <c:dLbl>
              <c:idx val="5"/>
              <c:layout>
                <c:manualLayout>
                  <c:x val="-6.7223146473580533E-2"/>
                  <c:y val="4.237581760449168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4E8-4591-A9EB-7707FBA58F80}"/>
                </c:ext>
              </c:extLst>
            </c:dLbl>
            <c:dLbl>
              <c:idx val="6"/>
              <c:layout>
                <c:manualLayout>
                  <c:x val="-3.7545995117222002E-2"/>
                  <c:y val="3.41801936336738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4E8-4591-A9EB-7707FBA58F80}"/>
                </c:ext>
              </c:extLst>
            </c:dLbl>
            <c:dLbl>
              <c:idx val="7"/>
              <c:layout>
                <c:manualLayout>
                  <c:x val="-4.9765998616899045E-2"/>
                  <c:y val="3.15764882533933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4E8-4591-A9EB-7707FBA58F80}"/>
                </c:ext>
              </c:extLst>
            </c:dLbl>
            <c:dLbl>
              <c:idx val="8"/>
              <c:layout>
                <c:manualLayout>
                  <c:x val="-3.9291709902890277E-2"/>
                  <c:y val="3.15764882533933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4E8-4591-A9EB-7707FBA58F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i="1">
                    <a:latin typeface="ISOCPEUR" panose="020B0604020202020204" pitchFamily="34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Аркуш1!$D$199:$D$207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Аркуш1!$C$199:$C$207</c:f>
              <c:numCache>
                <c:formatCode>General</c:formatCode>
                <c:ptCount val="9"/>
                <c:pt idx="0">
                  <c:v>56.2</c:v>
                </c:pt>
                <c:pt idx="1">
                  <c:v>108</c:v>
                </c:pt>
                <c:pt idx="2">
                  <c:v>134</c:v>
                </c:pt>
                <c:pt idx="3">
                  <c:v>134</c:v>
                </c:pt>
                <c:pt idx="4">
                  <c:v>56.2</c:v>
                </c:pt>
                <c:pt idx="5">
                  <c:v>30.1</c:v>
                </c:pt>
                <c:pt idx="6">
                  <c:v>30.1</c:v>
                </c:pt>
                <c:pt idx="7">
                  <c:v>30.1</c:v>
                </c:pt>
                <c:pt idx="8">
                  <c:v>30.1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4E8-4591-A9EB-7707FBA58F80}"/>
            </c:ext>
          </c:extLst>
        </c:ser>
        <c:ser>
          <c:idx val="2"/>
          <c:order val="1"/>
          <c:spPr>
            <a:ln w="1905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6.4026289090093585E-2"/>
                  <c:y val="-3.22142935634763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4E8-4591-A9EB-7707FBA58F80}"/>
                </c:ext>
              </c:extLst>
            </c:dLbl>
            <c:dLbl>
              <c:idx val="1"/>
              <c:layout>
                <c:manualLayout>
                  <c:x val="-4.0155838721795879E-2"/>
                  <c:y val="-2.179947204235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4E8-4591-A9EB-7707FBA58F80}"/>
                </c:ext>
              </c:extLst>
            </c:dLbl>
            <c:dLbl>
              <c:idx val="2"/>
              <c:layout>
                <c:manualLayout>
                  <c:x val="2.0250291513750529E-3"/>
                  <c:y val="-3.09124408733361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4E8-4591-A9EB-7707FBA58F80}"/>
                </c:ext>
              </c:extLst>
            </c:dLbl>
            <c:dLbl>
              <c:idx val="3"/>
              <c:layout>
                <c:manualLayout>
                  <c:x val="-1.0781988127215111E-2"/>
                  <c:y val="-3.74217043240370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4E8-4591-A9EB-7707FBA58F80}"/>
                </c:ext>
              </c:extLst>
            </c:dLbl>
            <c:dLbl>
              <c:idx val="4"/>
              <c:layout>
                <c:manualLayout>
                  <c:x val="6.6751597294663779E-3"/>
                  <c:y val="-3.61198516338968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4E8-4591-A9EB-7707FBA58F80}"/>
                </c:ext>
              </c:extLst>
            </c:dLbl>
            <c:dLbl>
              <c:idx val="5"/>
              <c:layout>
                <c:manualLayout>
                  <c:x val="8.5759957069149256E-4"/>
                  <c:y val="-3.48179989437566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4E8-4591-A9EB-7707FBA58F80}"/>
                </c:ext>
              </c:extLst>
            </c:dLbl>
            <c:dLbl>
              <c:idx val="6"/>
              <c:layout>
                <c:manualLayout>
                  <c:x val="8.5759957069149256E-4"/>
                  <c:y val="-4.39309677747379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4E8-4591-A9EB-7707FBA58F80}"/>
                </c:ext>
              </c:extLst>
            </c:dLbl>
            <c:dLbl>
              <c:idx val="7"/>
              <c:layout>
                <c:manualLayout>
                  <c:x val="8.575995706916206E-4"/>
                  <c:y val="-5.30439366057193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4E8-4591-A9EB-7707FBA58F80}"/>
                </c:ext>
              </c:extLst>
            </c:dLbl>
            <c:dLbl>
              <c:idx val="8"/>
              <c:layout>
                <c:manualLayout>
                  <c:x val="-4.3795447863128265E-3"/>
                  <c:y val="-4.39309677747379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B4E8-4591-A9EB-7707FBA58F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i="1">
                    <a:latin typeface="ISOCPEUR" panose="020B0604020202020204" pitchFamily="34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Аркуш1!$N$199:$N$207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Аркуш1!$M$199:$M$207</c:f>
              <c:numCache>
                <c:formatCode>General</c:formatCode>
                <c:ptCount val="9"/>
                <c:pt idx="0">
                  <c:v>60.2</c:v>
                </c:pt>
                <c:pt idx="1">
                  <c:v>111</c:v>
                </c:pt>
                <c:pt idx="2">
                  <c:v>137</c:v>
                </c:pt>
                <c:pt idx="3">
                  <c:v>85.7</c:v>
                </c:pt>
                <c:pt idx="4">
                  <c:v>60.2</c:v>
                </c:pt>
                <c:pt idx="5">
                  <c:v>34.700000000000003</c:v>
                </c:pt>
                <c:pt idx="6">
                  <c:v>34.700000000000003</c:v>
                </c:pt>
                <c:pt idx="7">
                  <c:v>34.700000000000003</c:v>
                </c:pt>
                <c:pt idx="8">
                  <c:v>34.700000000000003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4E8-4591-A9EB-7707FBA58F80}"/>
            </c:ext>
          </c:extLst>
        </c:ser>
        <c:ser>
          <c:idx val="0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Аркуш1!$W$199:$W$207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Аркуш1!$V$199:$V$207</c:f>
              <c:numCache>
                <c:formatCode>General</c:formatCode>
                <c:ptCount val="9"/>
                <c:pt idx="0">
                  <c:v>16.600000000000001</c:v>
                </c:pt>
                <c:pt idx="1">
                  <c:v>34.4</c:v>
                </c:pt>
                <c:pt idx="2">
                  <c:v>43.3</c:v>
                </c:pt>
                <c:pt idx="3">
                  <c:v>43.3</c:v>
                </c:pt>
                <c:pt idx="4">
                  <c:v>16.600000000000001</c:v>
                </c:pt>
                <c:pt idx="5">
                  <c:v>7.65</c:v>
                </c:pt>
                <c:pt idx="6">
                  <c:v>7.65</c:v>
                </c:pt>
                <c:pt idx="7">
                  <c:v>7.65</c:v>
                </c:pt>
                <c:pt idx="8">
                  <c:v>7.65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4E8-4591-A9EB-7707FBA58F8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85583392"/>
        <c:axId val="385572160"/>
      </c:scatterChart>
      <c:valAx>
        <c:axId val="385583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85572160"/>
        <c:crosses val="autoZero"/>
        <c:crossBetween val="midCat"/>
      </c:valAx>
      <c:valAx>
        <c:axId val="3855721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5583392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Горизонтальне нашарування шарів</c:v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10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2.9626803741719001E-3"/>
                  <c:y val="1.67530517143462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6C3-4ECA-9DA3-05D77760BD0D}"/>
                </c:ext>
              </c:extLst>
            </c:dLbl>
            <c:dLbl>
              <c:idx val="1"/>
              <c:layout>
                <c:manualLayout>
                  <c:x val="6.3040492172229175E-3"/>
                  <c:y val="2.63222875575822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6C3-4ECA-9DA3-05D77760BD0D}"/>
                </c:ext>
              </c:extLst>
            </c:dLbl>
            <c:dLbl>
              <c:idx val="3"/>
              <c:layout>
                <c:manualLayout>
                  <c:x val="1.8488907598215743E-3"/>
                  <c:y val="-3.38271948856148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6C3-4ECA-9DA3-05D77760BD0D}"/>
                </c:ext>
              </c:extLst>
            </c:dLbl>
            <c:dLbl>
              <c:idx val="4"/>
              <c:layout>
                <c:manualLayout>
                  <c:x val="3.1492182095831131E-3"/>
                  <c:y val="-3.10931275018331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6C3-4ECA-9DA3-05D77760BD0D}"/>
                </c:ext>
              </c:extLst>
            </c:dLbl>
            <c:dLbl>
              <c:idx val="5"/>
              <c:layout>
                <c:manualLayout>
                  <c:x val="-2.5256582704908239E-2"/>
                  <c:y val="3.58915234008180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C3-4ECA-9DA3-05D77760BD0D}"/>
                </c:ext>
              </c:extLst>
            </c:dLbl>
            <c:dLbl>
              <c:idx val="6"/>
              <c:layout>
                <c:manualLayout>
                  <c:x val="2.0596732518381202E-2"/>
                  <c:y val="-2.42579590423789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6C3-4ECA-9DA3-05D77760BD0D}"/>
                </c:ext>
              </c:extLst>
            </c:dLbl>
            <c:dLbl>
              <c:idx val="7"/>
              <c:layout>
                <c:manualLayout>
                  <c:x val="-1.1886941584146641E-2"/>
                  <c:y val="4.68277929359449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6C3-4ECA-9DA3-05D77760BD0D}"/>
                </c:ext>
              </c:extLst>
            </c:dLbl>
            <c:dLbl>
              <c:idx val="8"/>
              <c:layout>
                <c:manualLayout>
                  <c:x val="6.6743623390020405E-3"/>
                  <c:y val="5.816782179219623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6C3-4ECA-9DA3-05D77760BD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i="1">
                    <a:solidFill>
                      <a:schemeClr val="tx1"/>
                    </a:solidFill>
                    <a:latin typeface="ISOCPEUR" panose="020B0604020202020204" pitchFamily="34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Аркуш1!$D$135:$D$143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Аркуш1!$C$135:$C$143</c:f>
              <c:numCache>
                <c:formatCode>General</c:formatCode>
                <c:ptCount val="9"/>
                <c:pt idx="0">
                  <c:v>108</c:v>
                </c:pt>
                <c:pt idx="1">
                  <c:v>186</c:v>
                </c:pt>
                <c:pt idx="2">
                  <c:v>212</c:v>
                </c:pt>
                <c:pt idx="3">
                  <c:v>212</c:v>
                </c:pt>
                <c:pt idx="4">
                  <c:v>134</c:v>
                </c:pt>
                <c:pt idx="5">
                  <c:v>82.2</c:v>
                </c:pt>
                <c:pt idx="6">
                  <c:v>30.1</c:v>
                </c:pt>
                <c:pt idx="7">
                  <c:v>134</c:v>
                </c:pt>
                <c:pt idx="8">
                  <c:v>30.1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6C3-4ECA-9DA3-05D77760BD0D}"/>
            </c:ext>
          </c:extLst>
        </c:ser>
        <c:ser>
          <c:idx val="2"/>
          <c:order val="1"/>
          <c:tx>
            <c:v>Похиле нашарування шарів</c:v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2.7847546757786935E-2"/>
                  <c:y val="-3.65612622693964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6C3-4ECA-9DA3-05D77760BD0D}"/>
                </c:ext>
              </c:extLst>
            </c:dLbl>
            <c:dLbl>
              <c:idx val="1"/>
              <c:layout>
                <c:manualLayout>
                  <c:x val="-2.5995849598937075E-2"/>
                  <c:y val="-4.74975318045232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6C3-4ECA-9DA3-05D77760BD0D}"/>
                </c:ext>
              </c:extLst>
            </c:dLbl>
            <c:dLbl>
              <c:idx val="2"/>
              <c:layout>
                <c:manualLayout>
                  <c:x val="4.4453799107871655E-3"/>
                  <c:y val="-4.06623633450690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6C3-4ECA-9DA3-05D77760BD0D}"/>
                </c:ext>
              </c:extLst>
            </c:dLbl>
            <c:dLbl>
              <c:idx val="5"/>
              <c:layout>
                <c:manualLayout>
                  <c:x val="-4.6514748394268371E-3"/>
                  <c:y val="-4.74975318045232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6C3-4ECA-9DA3-05D77760BD0D}"/>
                </c:ext>
              </c:extLst>
            </c:dLbl>
            <c:dLbl>
              <c:idx val="6"/>
              <c:layout>
                <c:manualLayout>
                  <c:x val="-4.0162868661731625E-2"/>
                  <c:y val="-4.8603803849937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6C3-4ECA-9DA3-05D77760BD0D}"/>
                </c:ext>
              </c:extLst>
            </c:dLbl>
            <c:dLbl>
              <c:idx val="7"/>
              <c:layout>
                <c:manualLayout>
                  <c:x val="-3.601995612809019E-2"/>
                  <c:y val="-2.69920264261605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6C3-4ECA-9DA3-05D77760BD0D}"/>
                </c:ext>
              </c:extLst>
            </c:dLbl>
            <c:dLbl>
              <c:idx val="8"/>
              <c:layout>
                <c:manualLayout>
                  <c:x val="-3.3511473896652164E-3"/>
                  <c:y val="-4.33964307288507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6C3-4ECA-9DA3-05D77760BD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i="1">
                    <a:solidFill>
                      <a:schemeClr val="tx1"/>
                    </a:solidFill>
                    <a:latin typeface="ISOCPEUR" panose="020B0604020202020204" pitchFamily="34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Аркуш1!$N$135:$N$143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Аркуш1!$M$135:$M$143</c:f>
              <c:numCache>
                <c:formatCode>General</c:formatCode>
                <c:ptCount val="9"/>
                <c:pt idx="0">
                  <c:v>111</c:v>
                </c:pt>
                <c:pt idx="1">
                  <c:v>188</c:v>
                </c:pt>
                <c:pt idx="2">
                  <c:v>239</c:v>
                </c:pt>
                <c:pt idx="3">
                  <c:v>162</c:v>
                </c:pt>
                <c:pt idx="4">
                  <c:v>111</c:v>
                </c:pt>
                <c:pt idx="5">
                  <c:v>85.7</c:v>
                </c:pt>
                <c:pt idx="6">
                  <c:v>34.700000000000003</c:v>
                </c:pt>
                <c:pt idx="7">
                  <c:v>137</c:v>
                </c:pt>
                <c:pt idx="8">
                  <c:v>34.700000000000003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6C3-4ECA-9DA3-05D77760BD0D}"/>
            </c:ext>
          </c:extLst>
        </c:ser>
        <c:ser>
          <c:idx val="0"/>
          <c:order val="2"/>
          <c:tx>
            <c:v>Коефіцієнти жорсткості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1" u="none" strike="noStrike" kern="1200" baseline="0">
                    <a:solidFill>
                      <a:schemeClr val="tx1"/>
                    </a:solidFill>
                    <a:latin typeface="ISOCPEUR" panose="020B0604020202020204" pitchFamily="34" charset="0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Аркуш1!$W$135:$W$143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Аркуш1!$V$135:$V$143</c:f>
              <c:numCache>
                <c:formatCode>General</c:formatCode>
                <c:ptCount val="9"/>
                <c:pt idx="0">
                  <c:v>34.4</c:v>
                </c:pt>
                <c:pt idx="1">
                  <c:v>61.1</c:v>
                </c:pt>
                <c:pt idx="2">
                  <c:v>79</c:v>
                </c:pt>
                <c:pt idx="3">
                  <c:v>70</c:v>
                </c:pt>
                <c:pt idx="4">
                  <c:v>43.3</c:v>
                </c:pt>
                <c:pt idx="5">
                  <c:v>25.5</c:v>
                </c:pt>
                <c:pt idx="6">
                  <c:v>7.65</c:v>
                </c:pt>
                <c:pt idx="7">
                  <c:v>52.2</c:v>
                </c:pt>
                <c:pt idx="8">
                  <c:v>7.65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6C3-4ECA-9DA3-05D77760BD0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791751504"/>
        <c:axId val="791755248"/>
      </c:scatterChart>
      <c:valAx>
        <c:axId val="791751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91755248"/>
        <c:crosses val="autoZero"/>
        <c:crossBetween val="midCat"/>
      </c:valAx>
      <c:valAx>
        <c:axId val="7917552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sz="2000" i="1">
                    <a:solidFill>
                      <a:schemeClr val="tx1"/>
                    </a:solidFill>
                    <a:latin typeface="ISOCPEUR" panose="020B0604020202020204" pitchFamily="34" charset="0"/>
                  </a:defRPr>
                </a:pPr>
                <a:r>
                  <a:rPr lang="uk-UA" sz="2000" i="1">
                    <a:solidFill>
                      <a:schemeClr val="tx1"/>
                    </a:solidFill>
                    <a:latin typeface="ISOCPEUR" panose="020B0604020202020204" pitchFamily="34" charset="0"/>
                  </a:rPr>
                  <a:t>Кн/м2</a:t>
                </a:r>
              </a:p>
            </c:rich>
          </c:tx>
          <c:layout>
            <c:manualLayout>
              <c:xMode val="edge"/>
              <c:yMode val="edge"/>
              <c:x val="5.8104243845879026E-2"/>
              <c:y val="1.608464790570321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91751504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7T10:33:28.927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0T11:02:27.51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0T11:16:13.59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0T11:17:32.9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0T11:17:47.09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0T11:18:22.08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7T10:51:53.17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0,'0'13,"0"5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7T10:52:01.105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6" y="3499594"/>
            <a:ext cx="25733931" cy="7444669"/>
          </a:xfrm>
        </p:spPr>
        <p:txBody>
          <a:bodyPr anchor="b"/>
          <a:lstStyle>
            <a:lvl1pPr algn="ctr">
              <a:defRPr sz="18707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478" indent="0" algn="ctr">
              <a:buNone/>
              <a:defRPr sz="6235"/>
            </a:lvl2pPr>
            <a:lvl3pPr marL="2850958" indent="0" algn="ctr">
              <a:buNone/>
              <a:defRPr sz="5612"/>
            </a:lvl3pPr>
            <a:lvl4pPr marL="4276437" indent="0" algn="ctr">
              <a:buNone/>
              <a:defRPr sz="4989"/>
            </a:lvl4pPr>
            <a:lvl5pPr marL="5701916" indent="0" algn="ctr">
              <a:buNone/>
              <a:defRPr sz="4989"/>
            </a:lvl5pPr>
            <a:lvl6pPr marL="7127393" indent="0" algn="ctr">
              <a:buNone/>
              <a:defRPr sz="4989"/>
            </a:lvl6pPr>
            <a:lvl7pPr marL="8552872" indent="0" algn="ctr">
              <a:buNone/>
              <a:defRPr sz="4989"/>
            </a:lvl7pPr>
            <a:lvl8pPr marL="9978350" indent="0" algn="ctr">
              <a:buNone/>
              <a:defRPr sz="4989"/>
            </a:lvl8pPr>
            <a:lvl9pPr marL="11403830" indent="0" algn="ctr">
              <a:buNone/>
              <a:defRPr sz="4989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634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601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4" y="1138480"/>
            <a:ext cx="19205838" cy="1812163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67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225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0" cy="8894992"/>
          </a:xfrm>
        </p:spPr>
        <p:txBody>
          <a:bodyPr anchor="b"/>
          <a:lstStyle>
            <a:lvl1pPr>
              <a:defRPr sz="18707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0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478" indent="0">
              <a:buNone/>
              <a:defRPr sz="6235">
                <a:solidFill>
                  <a:schemeClr val="tx1">
                    <a:tint val="75000"/>
                  </a:schemeClr>
                </a:solidFill>
              </a:defRPr>
            </a:lvl2pPr>
            <a:lvl3pPr marL="2850958" indent="0">
              <a:buNone/>
              <a:defRPr sz="5612">
                <a:solidFill>
                  <a:schemeClr val="tx1">
                    <a:tint val="75000"/>
                  </a:schemeClr>
                </a:solidFill>
              </a:defRPr>
            </a:lvl3pPr>
            <a:lvl4pPr marL="427643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191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39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28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8350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3830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187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1"/>
            <a:ext cx="12866966" cy="13567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5692401"/>
            <a:ext cx="12866966" cy="13567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042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1138486"/>
            <a:ext cx="26112370" cy="4133179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478" indent="0">
              <a:buNone/>
              <a:defRPr sz="6235" b="1"/>
            </a:lvl2pPr>
            <a:lvl3pPr marL="2850958" indent="0">
              <a:buNone/>
              <a:defRPr sz="5612" b="1"/>
            </a:lvl3pPr>
            <a:lvl4pPr marL="4276437" indent="0">
              <a:buNone/>
              <a:defRPr sz="4989" b="1"/>
            </a:lvl4pPr>
            <a:lvl5pPr marL="5701916" indent="0">
              <a:buNone/>
              <a:defRPr sz="4989" b="1"/>
            </a:lvl5pPr>
            <a:lvl6pPr marL="7127393" indent="0">
              <a:buNone/>
              <a:defRPr sz="4989" b="1"/>
            </a:lvl6pPr>
            <a:lvl7pPr marL="8552872" indent="0">
              <a:buNone/>
              <a:defRPr sz="4989" b="1"/>
            </a:lvl7pPr>
            <a:lvl8pPr marL="9978350" indent="0">
              <a:buNone/>
              <a:defRPr sz="4989" b="1"/>
            </a:lvl8pPr>
            <a:lvl9pPr marL="11403830" indent="0">
              <a:buNone/>
              <a:defRPr sz="4989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478" indent="0">
              <a:buNone/>
              <a:defRPr sz="6235" b="1"/>
            </a:lvl2pPr>
            <a:lvl3pPr marL="2850958" indent="0">
              <a:buNone/>
              <a:defRPr sz="5612" b="1"/>
            </a:lvl3pPr>
            <a:lvl4pPr marL="4276437" indent="0">
              <a:buNone/>
              <a:defRPr sz="4989" b="1"/>
            </a:lvl4pPr>
            <a:lvl5pPr marL="5701916" indent="0">
              <a:buNone/>
              <a:defRPr sz="4989" b="1"/>
            </a:lvl5pPr>
            <a:lvl6pPr marL="7127393" indent="0">
              <a:buNone/>
              <a:defRPr sz="4989" b="1"/>
            </a:lvl6pPr>
            <a:lvl7pPr marL="8552872" indent="0">
              <a:buNone/>
              <a:defRPr sz="4989" b="1"/>
            </a:lvl7pPr>
            <a:lvl8pPr marL="9978350" indent="0">
              <a:buNone/>
              <a:defRPr sz="4989" b="1"/>
            </a:lvl8pPr>
            <a:lvl9pPr marL="11403830" indent="0">
              <a:buNone/>
              <a:defRPr sz="4989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98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1861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391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70" y="1425579"/>
            <a:ext cx="9764543" cy="4989513"/>
          </a:xfrm>
        </p:spPr>
        <p:txBody>
          <a:bodyPr anchor="b"/>
          <a:lstStyle>
            <a:lvl1pPr>
              <a:defRPr sz="9977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11" y="3078851"/>
            <a:ext cx="15326826" cy="15196234"/>
          </a:xfrm>
        </p:spPr>
        <p:txBody>
          <a:bodyPr/>
          <a:lstStyle>
            <a:lvl1pPr>
              <a:defRPr sz="9977"/>
            </a:lvl1pPr>
            <a:lvl2pPr>
              <a:defRPr sz="8731"/>
            </a:lvl2pPr>
            <a:lvl3pPr>
              <a:defRPr sz="7483"/>
            </a:lvl3pPr>
            <a:lvl4pPr>
              <a:defRPr sz="6235"/>
            </a:lvl4pPr>
            <a:lvl5pPr>
              <a:defRPr sz="6235"/>
            </a:lvl5pPr>
            <a:lvl6pPr>
              <a:defRPr sz="6235"/>
            </a:lvl6pPr>
            <a:lvl7pPr>
              <a:defRPr sz="6235"/>
            </a:lvl7pPr>
            <a:lvl8pPr>
              <a:defRPr sz="6235"/>
            </a:lvl8pPr>
            <a:lvl9pPr>
              <a:defRPr sz="6235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70" y="6415092"/>
            <a:ext cx="9764543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478" indent="0">
              <a:buNone/>
              <a:defRPr sz="4365"/>
            </a:lvl2pPr>
            <a:lvl3pPr marL="2850958" indent="0">
              <a:buNone/>
              <a:defRPr sz="3742"/>
            </a:lvl3pPr>
            <a:lvl4pPr marL="4276437" indent="0">
              <a:buNone/>
              <a:defRPr sz="3118"/>
            </a:lvl4pPr>
            <a:lvl5pPr marL="5701916" indent="0">
              <a:buNone/>
              <a:defRPr sz="3118"/>
            </a:lvl5pPr>
            <a:lvl6pPr marL="7127393" indent="0">
              <a:buNone/>
              <a:defRPr sz="3118"/>
            </a:lvl6pPr>
            <a:lvl7pPr marL="8552872" indent="0">
              <a:buNone/>
              <a:defRPr sz="3118"/>
            </a:lvl7pPr>
            <a:lvl8pPr marL="9978350" indent="0">
              <a:buNone/>
              <a:defRPr sz="3118"/>
            </a:lvl8pPr>
            <a:lvl9pPr marL="11403830" indent="0">
              <a:buNone/>
              <a:defRPr sz="3118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747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70" y="1425579"/>
            <a:ext cx="9764543" cy="4989513"/>
          </a:xfrm>
        </p:spPr>
        <p:txBody>
          <a:bodyPr anchor="b"/>
          <a:lstStyle>
            <a:lvl1pPr>
              <a:defRPr sz="9977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11" y="3078851"/>
            <a:ext cx="15326826" cy="15196234"/>
          </a:xfrm>
        </p:spPr>
        <p:txBody>
          <a:bodyPr anchor="t"/>
          <a:lstStyle>
            <a:lvl1pPr marL="0" indent="0">
              <a:buNone/>
              <a:defRPr sz="9977"/>
            </a:lvl1pPr>
            <a:lvl2pPr marL="1425478" indent="0">
              <a:buNone/>
              <a:defRPr sz="8731"/>
            </a:lvl2pPr>
            <a:lvl3pPr marL="2850958" indent="0">
              <a:buNone/>
              <a:defRPr sz="7483"/>
            </a:lvl3pPr>
            <a:lvl4pPr marL="4276437" indent="0">
              <a:buNone/>
              <a:defRPr sz="6235"/>
            </a:lvl4pPr>
            <a:lvl5pPr marL="5701916" indent="0">
              <a:buNone/>
              <a:defRPr sz="6235"/>
            </a:lvl5pPr>
            <a:lvl6pPr marL="7127393" indent="0">
              <a:buNone/>
              <a:defRPr sz="6235"/>
            </a:lvl6pPr>
            <a:lvl7pPr marL="8552872" indent="0">
              <a:buNone/>
              <a:defRPr sz="6235"/>
            </a:lvl7pPr>
            <a:lvl8pPr marL="9978350" indent="0">
              <a:buNone/>
              <a:defRPr sz="6235"/>
            </a:lvl8pPr>
            <a:lvl9pPr marL="11403830" indent="0">
              <a:buNone/>
              <a:defRPr sz="6235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70" y="6415092"/>
            <a:ext cx="9764543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478" indent="0">
              <a:buNone/>
              <a:defRPr sz="4365"/>
            </a:lvl2pPr>
            <a:lvl3pPr marL="2850958" indent="0">
              <a:buNone/>
              <a:defRPr sz="3742"/>
            </a:lvl3pPr>
            <a:lvl4pPr marL="4276437" indent="0">
              <a:buNone/>
              <a:defRPr sz="3118"/>
            </a:lvl4pPr>
            <a:lvl5pPr marL="5701916" indent="0">
              <a:buNone/>
              <a:defRPr sz="3118"/>
            </a:lvl5pPr>
            <a:lvl6pPr marL="7127393" indent="0">
              <a:buNone/>
              <a:defRPr sz="3118"/>
            </a:lvl6pPr>
            <a:lvl7pPr marL="8552872" indent="0">
              <a:buNone/>
              <a:defRPr sz="3118"/>
            </a:lvl7pPr>
            <a:lvl8pPr marL="9978350" indent="0">
              <a:buNone/>
              <a:defRPr sz="3118"/>
            </a:lvl8pPr>
            <a:lvl9pPr marL="11403830" indent="0">
              <a:buNone/>
              <a:defRPr sz="3118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656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2" y="1138486"/>
            <a:ext cx="26112370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2" y="5692401"/>
            <a:ext cx="26112370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8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1A95E-FEA3-4680-95E8-69859C33B319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8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8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B09B0-5D43-418A-86CB-2F16B5019C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563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50958" rtl="0" eaLnBrk="1" latinLnBrk="0" hangingPunct="1">
        <a:lnSpc>
          <a:spcPct val="90000"/>
        </a:lnSpc>
        <a:spcBef>
          <a:spcPct val="0"/>
        </a:spcBef>
        <a:buNone/>
        <a:defRPr sz="137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41" indent="-712741" algn="l" defTabSz="2850958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218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697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5" kern="1200">
          <a:solidFill>
            <a:schemeClr val="tx1"/>
          </a:solidFill>
          <a:latin typeface="+mn-lt"/>
          <a:ea typeface="+mn-ea"/>
          <a:cs typeface="+mn-cs"/>
        </a:defRPr>
      </a:lvl3pPr>
      <a:lvl4pPr marL="4989176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4pPr>
      <a:lvl5pPr marL="6414654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5pPr>
      <a:lvl6pPr marL="7840134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6pPr>
      <a:lvl7pPr marL="9265611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7pPr>
      <a:lvl8pPr marL="10691091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8pPr>
      <a:lvl9pPr marL="12116569" indent="-712741" algn="l" defTabSz="2850958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1pPr>
      <a:lvl2pPr marL="1425478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850958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3pPr>
      <a:lvl4pPr marL="4276437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4pPr>
      <a:lvl5pPr marL="5701916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5pPr>
      <a:lvl6pPr marL="7127393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6pPr>
      <a:lvl7pPr marL="8552872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7pPr>
      <a:lvl8pPr marL="9978350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8pPr>
      <a:lvl9pPr marL="11403830" algn="l" defTabSz="2850958" rtl="0" eaLnBrk="1" latinLnBrk="0" hangingPunct="1">
        <a:defRPr sz="56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.xml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13" Type="http://schemas.openxmlformats.org/officeDocument/2006/relationships/image" Target="../media/image3.png"/><Relationship Id="rId18" Type="http://schemas.openxmlformats.org/officeDocument/2006/relationships/image" Target="../media/image4.wmf"/><Relationship Id="rId3" Type="http://schemas.openxmlformats.org/officeDocument/2006/relationships/image" Target="../media/image5.jpeg"/><Relationship Id="rId12" Type="http://schemas.openxmlformats.org/officeDocument/2006/relationships/customXml" Target="../ink/ink3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6" Type="http://schemas.openxmlformats.org/officeDocument/2006/relationships/customXml" Target="../ink/ink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customXml" Target="../ink/ink5.xml"/><Relationship Id="rId10" Type="http://schemas.openxmlformats.org/officeDocument/2006/relationships/image" Target="../media/image8.png"/><Relationship Id="rId19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60.png"/><Relationship Id="rId1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customXml" Target="../ink/ink8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50.png"/><Relationship Id="rId5" Type="http://schemas.openxmlformats.org/officeDocument/2006/relationships/image" Target="../media/image13.png"/><Relationship Id="rId15" Type="http://schemas.openxmlformats.org/officeDocument/2006/relationships/chart" Target="../charts/chart4.xml"/><Relationship Id="rId10" Type="http://schemas.openxmlformats.org/officeDocument/2006/relationships/customXml" Target="../ink/ink7.xml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5.xml"/><Relationship Id="rId7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і дані 3">
                <a:extLst>
                  <a:ext uri="{FF2B5EF4-FFF2-40B4-BE49-F238E27FC236}">
                    <a16:creationId xmlns:a16="http://schemas.microsoft.com/office/drawing/2014/main" id="{6DD2E53B-5841-4444-BD80-F90B01952B6E}"/>
                  </a:ext>
                </a:extLst>
              </p14:cNvPr>
              <p14:cNvContentPartPr/>
              <p14:nvPr/>
            </p14:nvContentPartPr>
            <p14:xfrm>
              <a:off x="10196574" y="1384331"/>
              <a:ext cx="360" cy="360"/>
            </p14:xfrm>
          </p:contentPart>
        </mc:Choice>
        <mc:Fallback xmlns="">
          <p:pic>
            <p:nvPicPr>
              <p:cNvPr id="4" name="Рукописні дані 3">
                <a:extLst>
                  <a:ext uri="{FF2B5EF4-FFF2-40B4-BE49-F238E27FC236}">
                    <a16:creationId xmlns:a16="http://schemas.microsoft.com/office/drawing/2014/main" id="{6DD2E53B-5841-4444-BD80-F90B01952B6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87574" y="13753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Рукописні дані 1">
                <a:extLst>
                  <a:ext uri="{FF2B5EF4-FFF2-40B4-BE49-F238E27FC236}">
                    <a16:creationId xmlns:a16="http://schemas.microsoft.com/office/drawing/2014/main" id="{C07BA2A6-96C9-45F1-93B8-570E8E2CA33D}"/>
                  </a:ext>
                </a:extLst>
              </p14:cNvPr>
              <p14:cNvContentPartPr/>
              <p14:nvPr/>
            </p14:nvContentPartPr>
            <p14:xfrm>
              <a:off x="30971742" y="12519655"/>
              <a:ext cx="360" cy="360"/>
            </p14:xfrm>
          </p:contentPart>
        </mc:Choice>
        <mc:Fallback xmlns="">
          <p:pic>
            <p:nvPicPr>
              <p:cNvPr id="2" name="Рукописні дані 1">
                <a:extLst>
                  <a:ext uri="{FF2B5EF4-FFF2-40B4-BE49-F238E27FC236}">
                    <a16:creationId xmlns:a16="http://schemas.microsoft.com/office/drawing/2014/main" id="{C07BA2A6-96C9-45F1-93B8-570E8E2CA33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962742" y="12511015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1E5621F-07B2-45EC-B49C-089F3FA491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96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F960F3-A93E-470C-9364-285BD8DE1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3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E0ACD2-0298-4392-9595-0E4EE9250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BAE33C-6069-4D33-B190-3BC4B80E0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35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027CD-3152-48CF-B8D9-79B133BB2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436FC5-ED46-40AD-897C-48EF5800B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" y="0"/>
            <a:ext cx="30268585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41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AADB31-A7AF-476B-87A7-8BCA1965B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" y="0"/>
            <a:ext cx="30268585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2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E225EDF-8CF6-4F98-A961-82196AF64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  <p:graphicFrame>
        <p:nvGraphicFramePr>
          <p:cNvPr id="49" name="Діаграма 48">
            <a:extLst>
              <a:ext uri="{FF2B5EF4-FFF2-40B4-BE49-F238E27FC236}">
                <a16:creationId xmlns:a16="http://schemas.microsoft.com/office/drawing/2014/main" id="{8B60CA4F-7951-4F12-BBA3-56D735466F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749801"/>
              </p:ext>
            </p:extLst>
          </p:nvPr>
        </p:nvGraphicFramePr>
        <p:xfrm>
          <a:off x="16943227" y="1233156"/>
          <a:ext cx="86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D707B5-28DB-46EB-BD6F-68FC51B266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3" r="13759" b="3928"/>
          <a:stretch/>
        </p:blipFill>
        <p:spPr>
          <a:xfrm>
            <a:off x="1106855" y="8023371"/>
            <a:ext cx="14511600" cy="570054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AC79F6A-E5CC-407E-95FA-60484CD86E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6" t="22056" r="28909" b="17894"/>
          <a:stretch/>
        </p:blipFill>
        <p:spPr>
          <a:xfrm>
            <a:off x="1790082" y="1320410"/>
            <a:ext cx="14400000" cy="6512979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135520-092D-4E04-8762-3AC0E9836D99}"/>
              </a:ext>
            </a:extLst>
          </p:cNvPr>
          <p:cNvSpPr txBox="1"/>
          <p:nvPr/>
        </p:nvSpPr>
        <p:spPr>
          <a:xfrm>
            <a:off x="1537364" y="209700"/>
            <a:ext cx="28117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Задача №1:</a:t>
            </a:r>
            <a:r>
              <a:rPr lang="uk-UA" sz="2800" i="1" dirty="0">
                <a:latin typeface="ISOCPEUR" panose="020B0604020202020204" pitchFamily="34" charset="0"/>
              </a:rPr>
              <a:t> ‘’ПОРІВНЯННЯ РЕЗУЛЬТАТІВ РОЗРАХУНКУ ФУНДАМЕНТІВ НЕГЛИБОКОГО ЗАКЛАДАННЯ ЗА ДЕФОРМАЦІЯМИ З ВИКОРИСТАННЯМ ІНЖЕНЕРНИХ МЕТОДІВ ТА СПРОЩЕНОГО МЕТОДУ СКІНЧЕННИХ ЕЛЕМЕНТІВ З ВИКОРИСТАННЯМ КОЕФІЦІЄНТІВ ЖОРСТКОСТІ ДЛЯ МОДЕЛЮВАННЯ ЕЛЕМЕНТІВ ГРУНТОВОГО МАСИВУ’’</a:t>
            </a:r>
          </a:p>
        </p:txBody>
      </p:sp>
      <p:sp>
        <p:nvSpPr>
          <p:cNvPr id="18" name="Виноска: лінія 17">
            <a:extLst>
              <a:ext uri="{FF2B5EF4-FFF2-40B4-BE49-F238E27FC236}">
                <a16:creationId xmlns:a16="http://schemas.microsoft.com/office/drawing/2014/main" id="{EBACDCE8-1F5F-49B0-8443-4F9C746AF23A}"/>
              </a:ext>
            </a:extLst>
          </p:cNvPr>
          <p:cNvSpPr/>
          <p:nvPr/>
        </p:nvSpPr>
        <p:spPr>
          <a:xfrm>
            <a:off x="11811032" y="755738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0000"/>
              <a:gd name="adj4" fmla="val -63333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-1,41</a:t>
            </a:r>
          </a:p>
        </p:txBody>
      </p:sp>
      <p:sp>
        <p:nvSpPr>
          <p:cNvPr id="19" name="Виноска: лінія 18">
            <a:extLst>
              <a:ext uri="{FF2B5EF4-FFF2-40B4-BE49-F238E27FC236}">
                <a16:creationId xmlns:a16="http://schemas.microsoft.com/office/drawing/2014/main" id="{B03BBDA1-861A-455E-9B8B-F21F1288D9C0}"/>
              </a:ext>
            </a:extLst>
          </p:cNvPr>
          <p:cNvSpPr/>
          <p:nvPr/>
        </p:nvSpPr>
        <p:spPr>
          <a:xfrm>
            <a:off x="2961263" y="12124548"/>
            <a:ext cx="882993" cy="406401"/>
          </a:xfrm>
          <a:prstGeom prst="borderCallout1">
            <a:avLst>
              <a:gd name="adj1" fmla="val 18750"/>
              <a:gd name="adj2" fmla="val -8333"/>
              <a:gd name="adj3" fmla="val 168133"/>
              <a:gd name="adj4" fmla="val -462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-0,934</a:t>
            </a:r>
          </a:p>
        </p:txBody>
      </p:sp>
      <p:sp>
        <p:nvSpPr>
          <p:cNvPr id="20" name="Виноска: лінія 19">
            <a:extLst>
              <a:ext uri="{FF2B5EF4-FFF2-40B4-BE49-F238E27FC236}">
                <a16:creationId xmlns:a16="http://schemas.microsoft.com/office/drawing/2014/main" id="{02E23F4D-9DB9-4033-A91C-D3418276CA3C}"/>
              </a:ext>
            </a:extLst>
          </p:cNvPr>
          <p:cNvSpPr/>
          <p:nvPr/>
        </p:nvSpPr>
        <p:spPr>
          <a:xfrm>
            <a:off x="7827866" y="9220958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-4,28</a:t>
            </a:r>
          </a:p>
        </p:txBody>
      </p:sp>
      <p:sp>
        <p:nvSpPr>
          <p:cNvPr id="21" name="Виноска: лінія 20">
            <a:extLst>
              <a:ext uri="{FF2B5EF4-FFF2-40B4-BE49-F238E27FC236}">
                <a16:creationId xmlns:a16="http://schemas.microsoft.com/office/drawing/2014/main" id="{80A704B8-4954-4A48-9171-A105C52E2D65}"/>
              </a:ext>
            </a:extLst>
          </p:cNvPr>
          <p:cNvSpPr/>
          <p:nvPr/>
        </p:nvSpPr>
        <p:spPr>
          <a:xfrm>
            <a:off x="4669693" y="1068340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-4,76</a:t>
            </a:r>
          </a:p>
        </p:txBody>
      </p:sp>
      <p:sp>
        <p:nvSpPr>
          <p:cNvPr id="22" name="Виноска: лінія 21">
            <a:extLst>
              <a:ext uri="{FF2B5EF4-FFF2-40B4-BE49-F238E27FC236}">
                <a16:creationId xmlns:a16="http://schemas.microsoft.com/office/drawing/2014/main" id="{7FDE2724-3CE1-48F8-8B61-AAC0E26B59CF}"/>
              </a:ext>
            </a:extLst>
          </p:cNvPr>
          <p:cNvSpPr/>
          <p:nvPr/>
        </p:nvSpPr>
        <p:spPr>
          <a:xfrm>
            <a:off x="15789775" y="8771172"/>
            <a:ext cx="800614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-0,934</a:t>
            </a:r>
          </a:p>
        </p:txBody>
      </p:sp>
      <p:sp>
        <p:nvSpPr>
          <p:cNvPr id="24" name="Виноска: лінія 23">
            <a:extLst>
              <a:ext uri="{FF2B5EF4-FFF2-40B4-BE49-F238E27FC236}">
                <a16:creationId xmlns:a16="http://schemas.microsoft.com/office/drawing/2014/main" id="{7876F760-3D60-44AA-B18D-FF769EA8EDFC}"/>
              </a:ext>
            </a:extLst>
          </p:cNvPr>
          <p:cNvSpPr/>
          <p:nvPr/>
        </p:nvSpPr>
        <p:spPr>
          <a:xfrm flipH="1">
            <a:off x="12644375" y="893357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202499"/>
              <a:gd name="adj4" fmla="val -30438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-17,4</a:t>
            </a:r>
          </a:p>
        </p:txBody>
      </p:sp>
      <p:sp>
        <p:nvSpPr>
          <p:cNvPr id="26" name="Виноска: лінія 25">
            <a:extLst>
              <a:ext uri="{FF2B5EF4-FFF2-40B4-BE49-F238E27FC236}">
                <a16:creationId xmlns:a16="http://schemas.microsoft.com/office/drawing/2014/main" id="{E22FB457-8909-41EC-B4BA-8A9B694A70A0}"/>
              </a:ext>
            </a:extLst>
          </p:cNvPr>
          <p:cNvSpPr/>
          <p:nvPr/>
        </p:nvSpPr>
        <p:spPr>
          <a:xfrm>
            <a:off x="12590907" y="10433060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-1,89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1DC37922-2CBD-4177-AE25-2C469C14F844}"/>
              </a:ext>
            </a:extLst>
          </p:cNvPr>
          <p:cNvSpPr/>
          <p:nvPr/>
        </p:nvSpPr>
        <p:spPr>
          <a:xfrm>
            <a:off x="6910240" y="9432711"/>
            <a:ext cx="847188" cy="8636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799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06CD1887-D110-4860-857C-7A56BB4F8ACB}"/>
              </a:ext>
            </a:extLst>
          </p:cNvPr>
          <p:cNvSpPr/>
          <p:nvPr/>
        </p:nvSpPr>
        <p:spPr>
          <a:xfrm>
            <a:off x="6910240" y="7993585"/>
            <a:ext cx="847188" cy="8636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799"/>
          </a:p>
        </p:txBody>
      </p:sp>
      <p:sp>
        <p:nvSpPr>
          <p:cNvPr id="29" name="Виноска: лінія 28">
            <a:extLst>
              <a:ext uri="{FF2B5EF4-FFF2-40B4-BE49-F238E27FC236}">
                <a16:creationId xmlns:a16="http://schemas.microsoft.com/office/drawing/2014/main" id="{D8DD6399-A549-4932-9280-FD0BB1CF3581}"/>
              </a:ext>
            </a:extLst>
          </p:cNvPr>
          <p:cNvSpPr/>
          <p:nvPr/>
        </p:nvSpPr>
        <p:spPr>
          <a:xfrm>
            <a:off x="7827866" y="7808928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0000"/>
              <a:gd name="adj4" fmla="val -6333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-2,84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BD21AC-1FD2-4A6E-A99D-CE917046F438}"/>
              </a:ext>
            </a:extLst>
          </p:cNvPr>
          <p:cNvSpPr txBox="1"/>
          <p:nvPr/>
        </p:nvSpPr>
        <p:spPr>
          <a:xfrm>
            <a:off x="1136228" y="7578506"/>
            <a:ext cx="418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400" i="1" dirty="0">
                <a:latin typeface="ISOCPEUR" panose="020B0604020202020204" pitchFamily="34" charset="0"/>
              </a:rPr>
              <a:t>Для даних фундаментів був виконаний розрахунок осідань методом пошарового підсумування</a:t>
            </a:r>
          </a:p>
        </p:txBody>
      </p:sp>
      <p:cxnSp>
        <p:nvCxnSpPr>
          <p:cNvPr id="33" name="Пряма сполучна лінія 32">
            <a:extLst>
              <a:ext uri="{FF2B5EF4-FFF2-40B4-BE49-F238E27FC236}">
                <a16:creationId xmlns:a16="http://schemas.microsoft.com/office/drawing/2014/main" id="{C86D3BE3-72CC-4533-9B98-F29A49851B2D}"/>
              </a:ext>
            </a:extLst>
          </p:cNvPr>
          <p:cNvCxnSpPr>
            <a:cxnSpLocks/>
            <a:stCxn id="31" idx="3"/>
            <a:endCxn id="27" idx="1"/>
          </p:cNvCxnSpPr>
          <p:nvPr/>
        </p:nvCxnSpPr>
        <p:spPr>
          <a:xfrm>
            <a:off x="5322148" y="7840116"/>
            <a:ext cx="1712160" cy="17190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 сполучна лінія 34">
            <a:extLst>
              <a:ext uri="{FF2B5EF4-FFF2-40B4-BE49-F238E27FC236}">
                <a16:creationId xmlns:a16="http://schemas.microsoft.com/office/drawing/2014/main" id="{110EDFD8-9164-4A14-8740-DD4C1EA05EDC}"/>
              </a:ext>
            </a:extLst>
          </p:cNvPr>
          <p:cNvCxnSpPr>
            <a:cxnSpLocks/>
            <a:stCxn id="31" idx="3"/>
            <a:endCxn id="28" idx="2"/>
          </p:cNvCxnSpPr>
          <p:nvPr/>
        </p:nvCxnSpPr>
        <p:spPr>
          <a:xfrm>
            <a:off x="5322148" y="7840116"/>
            <a:ext cx="1588092" cy="585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37D18AF-27A3-424E-92D8-1C8C40B248A6}"/>
              </a:ext>
            </a:extLst>
          </p:cNvPr>
          <p:cNvSpPr txBox="1"/>
          <p:nvPr/>
        </p:nvSpPr>
        <p:spPr>
          <a:xfrm>
            <a:off x="3317633" y="7298927"/>
            <a:ext cx="10465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Ізополя</a:t>
            </a:r>
            <a:r>
              <a:rPr lang="uk-UA" sz="2800" i="1" dirty="0">
                <a:latin typeface="ISOCPEUR" panose="020B0604020202020204" pitchFamily="34" charset="0"/>
              </a:rPr>
              <a:t> переміщень по напрямку </a:t>
            </a:r>
            <a:r>
              <a:rPr lang="en-US" sz="2800" i="1" dirty="0">
                <a:latin typeface="ISOCPEUR" panose="020B0604020202020204" pitchFamily="34" charset="0"/>
              </a:rPr>
              <a:t>Z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2" name="Таблиця 41">
                <a:extLst>
                  <a:ext uri="{FF2B5EF4-FFF2-40B4-BE49-F238E27FC236}">
                    <a16:creationId xmlns:a16="http://schemas.microsoft.com/office/drawing/2014/main" id="{158863DE-6E96-43C0-BCCB-D895858DD8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3161734"/>
                  </p:ext>
                </p:extLst>
              </p:nvPr>
            </p:nvGraphicFramePr>
            <p:xfrm>
              <a:off x="1406356" y="14778111"/>
              <a:ext cx="5837724" cy="618548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3724">
                      <a:extLst>
                        <a:ext uri="{9D8B030D-6E8A-4147-A177-3AD203B41FA5}">
                          <a16:colId xmlns:a16="http://schemas.microsoft.com/office/drawing/2014/main" val="2388247668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861269710"/>
                        </a:ext>
                      </a:extLst>
                    </a:gridCol>
                    <a:gridCol w="579120">
                      <a:extLst>
                        <a:ext uri="{9D8B030D-6E8A-4147-A177-3AD203B41FA5}">
                          <a16:colId xmlns:a16="http://schemas.microsoft.com/office/drawing/2014/main" val="2026387024"/>
                        </a:ext>
                      </a:extLst>
                    </a:gridCol>
                    <a:gridCol w="477520">
                      <a:extLst>
                        <a:ext uri="{9D8B030D-6E8A-4147-A177-3AD203B41FA5}">
                          <a16:colId xmlns:a16="http://schemas.microsoft.com/office/drawing/2014/main" val="3567242537"/>
                        </a:ext>
                      </a:extLst>
                    </a:gridCol>
                    <a:gridCol w="538480">
                      <a:extLst>
                        <a:ext uri="{9D8B030D-6E8A-4147-A177-3AD203B41FA5}">
                          <a16:colId xmlns:a16="http://schemas.microsoft.com/office/drawing/2014/main" val="1002198020"/>
                        </a:ext>
                      </a:extLst>
                    </a:gridCol>
                    <a:gridCol w="619760">
                      <a:extLst>
                        <a:ext uri="{9D8B030D-6E8A-4147-A177-3AD203B41FA5}">
                          <a16:colId xmlns:a16="http://schemas.microsoft.com/office/drawing/2014/main" val="1735845687"/>
                        </a:ext>
                      </a:extLst>
                    </a:gridCol>
                    <a:gridCol w="629920">
                      <a:extLst>
                        <a:ext uri="{9D8B030D-6E8A-4147-A177-3AD203B41FA5}">
                          <a16:colId xmlns:a16="http://schemas.microsoft.com/office/drawing/2014/main" val="1786571703"/>
                        </a:ext>
                      </a:extLst>
                    </a:gridCol>
                    <a:gridCol w="528320">
                      <a:extLst>
                        <a:ext uri="{9D8B030D-6E8A-4147-A177-3AD203B41FA5}">
                          <a16:colId xmlns:a16="http://schemas.microsoft.com/office/drawing/2014/main" val="1962573228"/>
                        </a:ext>
                      </a:extLst>
                    </a:gridCol>
                    <a:gridCol w="518160">
                      <a:extLst>
                        <a:ext uri="{9D8B030D-6E8A-4147-A177-3AD203B41FA5}">
                          <a16:colId xmlns:a16="http://schemas.microsoft.com/office/drawing/2014/main" val="890215047"/>
                        </a:ext>
                      </a:extLst>
                    </a:gridCol>
                    <a:gridCol w="802640">
                      <a:extLst>
                        <a:ext uri="{9D8B030D-6E8A-4147-A177-3AD203B41FA5}">
                          <a16:colId xmlns:a16="http://schemas.microsoft.com/office/drawing/2014/main" val="2048353848"/>
                        </a:ext>
                      </a:extLst>
                    </a:gridCol>
                  </a:tblGrid>
                  <a:tr h="147239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№ точ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ки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Глибина точки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Z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sz="1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uk-UA" sz="1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uk-UA" sz="11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num>
                                  <m:den>
                                    <m:r>
                                      <a:rPr lang="uk-UA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α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zg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zp.0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×α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.сер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= (σ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-1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)/2,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Е</a:t>
                          </a:r>
                          <a:r>
                            <a:rPr lang="uk-UA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І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МПа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r>
                            <a:rPr lang="en-US" sz="1100" baseline="-25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Осідання шару,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901920709"/>
                      </a:ext>
                    </a:extLst>
                  </a:tr>
                  <a:tr h="519667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0,158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65,7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171,8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169,05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4138454046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3,62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0,153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166,3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7145948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153,25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0,058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792606933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3,63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0,129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73,94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140,2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4917917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118,5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0,104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87351866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0,089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96,8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8668917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84,3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1143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0,074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121372623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5,76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5,24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0,066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4591548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63,1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0,056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033451585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6,64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6,04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0,050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54,4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6198024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48,3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0,043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94869172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7,52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6,84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42,4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2296466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37,95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0,033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996191917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7,63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33,7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6923076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30,45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843256157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9,28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0,025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179,54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27,2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260179"/>
                      </a:ext>
                    </a:extLst>
                  </a:tr>
                  <a:tr h="519667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0,42см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2052503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2" name="Таблиця 41">
                <a:extLst>
                  <a:ext uri="{FF2B5EF4-FFF2-40B4-BE49-F238E27FC236}">
                    <a16:creationId xmlns:a16="http://schemas.microsoft.com/office/drawing/2014/main" id="{158863DE-6E96-43C0-BCCB-D895858DD8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3161734"/>
                  </p:ext>
                </p:extLst>
              </p:nvPr>
            </p:nvGraphicFramePr>
            <p:xfrm>
              <a:off x="1406356" y="14778111"/>
              <a:ext cx="5837724" cy="618548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3724">
                      <a:extLst>
                        <a:ext uri="{9D8B030D-6E8A-4147-A177-3AD203B41FA5}">
                          <a16:colId xmlns:a16="http://schemas.microsoft.com/office/drawing/2014/main" val="2388247668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861269710"/>
                        </a:ext>
                      </a:extLst>
                    </a:gridCol>
                    <a:gridCol w="579120">
                      <a:extLst>
                        <a:ext uri="{9D8B030D-6E8A-4147-A177-3AD203B41FA5}">
                          <a16:colId xmlns:a16="http://schemas.microsoft.com/office/drawing/2014/main" val="2026387024"/>
                        </a:ext>
                      </a:extLst>
                    </a:gridCol>
                    <a:gridCol w="477520">
                      <a:extLst>
                        <a:ext uri="{9D8B030D-6E8A-4147-A177-3AD203B41FA5}">
                          <a16:colId xmlns:a16="http://schemas.microsoft.com/office/drawing/2014/main" val="3567242537"/>
                        </a:ext>
                      </a:extLst>
                    </a:gridCol>
                    <a:gridCol w="538480">
                      <a:extLst>
                        <a:ext uri="{9D8B030D-6E8A-4147-A177-3AD203B41FA5}">
                          <a16:colId xmlns:a16="http://schemas.microsoft.com/office/drawing/2014/main" val="1002198020"/>
                        </a:ext>
                      </a:extLst>
                    </a:gridCol>
                    <a:gridCol w="619760">
                      <a:extLst>
                        <a:ext uri="{9D8B030D-6E8A-4147-A177-3AD203B41FA5}">
                          <a16:colId xmlns:a16="http://schemas.microsoft.com/office/drawing/2014/main" val="1735845687"/>
                        </a:ext>
                      </a:extLst>
                    </a:gridCol>
                    <a:gridCol w="629920">
                      <a:extLst>
                        <a:ext uri="{9D8B030D-6E8A-4147-A177-3AD203B41FA5}">
                          <a16:colId xmlns:a16="http://schemas.microsoft.com/office/drawing/2014/main" val="1786571703"/>
                        </a:ext>
                      </a:extLst>
                    </a:gridCol>
                    <a:gridCol w="528320">
                      <a:extLst>
                        <a:ext uri="{9D8B030D-6E8A-4147-A177-3AD203B41FA5}">
                          <a16:colId xmlns:a16="http://schemas.microsoft.com/office/drawing/2014/main" val="1962573228"/>
                        </a:ext>
                      </a:extLst>
                    </a:gridCol>
                    <a:gridCol w="518160">
                      <a:extLst>
                        <a:ext uri="{9D8B030D-6E8A-4147-A177-3AD203B41FA5}">
                          <a16:colId xmlns:a16="http://schemas.microsoft.com/office/drawing/2014/main" val="890215047"/>
                        </a:ext>
                      </a:extLst>
                    </a:gridCol>
                    <a:gridCol w="802640">
                      <a:extLst>
                        <a:ext uri="{9D8B030D-6E8A-4147-A177-3AD203B41FA5}">
                          <a16:colId xmlns:a16="http://schemas.microsoft.com/office/drawing/2014/main" val="2048353848"/>
                        </a:ext>
                      </a:extLst>
                    </a:gridCol>
                  </a:tblGrid>
                  <a:tr h="147239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№ точ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ки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Глибина точки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Z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1" marR="68581" marT="0" marB="0" anchor="ctr">
                        <a:blipFill>
                          <a:blip r:embed="rId8"/>
                          <a:stretch>
                            <a:fillRect l="-198947" t="-413" r="-715789" b="-3202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α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zg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zp.0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×α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.сер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= (σ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-1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)/2,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Е</a:t>
                          </a:r>
                          <a:r>
                            <a:rPr lang="uk-UA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І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МПа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r>
                            <a:rPr lang="en-US" sz="1100" baseline="-25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Осідання шару,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901920709"/>
                      </a:ext>
                    </a:extLst>
                  </a:tr>
                  <a:tr h="519667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0,158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65,7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171,8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169,05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4138454046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3,62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0,153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166,3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7145948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153,25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0,058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792606933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3,63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0,129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73,94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140,2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4917917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118,5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0,104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87351866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0,089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96,8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8668917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84,3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1143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0,074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121372623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5,76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5,24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0,066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4591548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63,1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0,056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033451585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6,64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6,04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0,050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54,4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6198024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48,3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0,043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94869172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7,52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6,84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42,4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2296466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37,95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0,033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996191917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7,63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33,7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6923076"/>
                      </a:ext>
                    </a:extLst>
                  </a:tr>
                  <a:tr h="483579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30,45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843256157"/>
                      </a:ext>
                    </a:extLst>
                  </a:tr>
                  <a:tr h="36088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9,28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0,025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179,54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27,2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260179"/>
                      </a:ext>
                    </a:extLst>
                  </a:tr>
                  <a:tr h="519667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0,42см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32052503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6CFD0486-5B7A-4F80-A5E8-7FEFF96E7D7B}"/>
              </a:ext>
            </a:extLst>
          </p:cNvPr>
          <p:cNvSpPr txBox="1"/>
          <p:nvPr/>
        </p:nvSpPr>
        <p:spPr>
          <a:xfrm>
            <a:off x="366201" y="13572327"/>
            <a:ext cx="15275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Результати розрахунку осідань методом пошарового підсумування для фундаменту під колону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82A87D-302B-4AAC-B4AE-8C740B244ECB}"/>
              </a:ext>
            </a:extLst>
          </p:cNvPr>
          <p:cNvSpPr txBox="1"/>
          <p:nvPr/>
        </p:nvSpPr>
        <p:spPr>
          <a:xfrm>
            <a:off x="8757985" y="14103107"/>
            <a:ext cx="5372876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Середнього ряду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C66630-2D2B-4065-9DC9-CDF3E5E61851}"/>
              </a:ext>
            </a:extLst>
          </p:cNvPr>
          <p:cNvSpPr txBox="1"/>
          <p:nvPr/>
        </p:nvSpPr>
        <p:spPr>
          <a:xfrm>
            <a:off x="1693134" y="14087637"/>
            <a:ext cx="5372875" cy="538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Крайнього ряду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7" name="Таблиця 46">
                <a:extLst>
                  <a:ext uri="{FF2B5EF4-FFF2-40B4-BE49-F238E27FC236}">
                    <a16:creationId xmlns:a16="http://schemas.microsoft.com/office/drawing/2014/main" id="{4607FEFE-C71B-4DA2-9EFE-6D9ECB3BD5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9794573"/>
                  </p:ext>
                </p:extLst>
              </p:nvPr>
            </p:nvGraphicFramePr>
            <p:xfrm>
              <a:off x="8469401" y="14778792"/>
              <a:ext cx="5697835" cy="618480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0979">
                      <a:extLst>
                        <a:ext uri="{9D8B030D-6E8A-4147-A177-3AD203B41FA5}">
                          <a16:colId xmlns:a16="http://schemas.microsoft.com/office/drawing/2014/main" val="1847934977"/>
                        </a:ext>
                      </a:extLst>
                    </a:gridCol>
                    <a:gridCol w="585100">
                      <a:extLst>
                        <a:ext uri="{9D8B030D-6E8A-4147-A177-3AD203B41FA5}">
                          <a16:colId xmlns:a16="http://schemas.microsoft.com/office/drawing/2014/main" val="3907561637"/>
                        </a:ext>
                      </a:extLst>
                    </a:gridCol>
                    <a:gridCol w="579120">
                      <a:extLst>
                        <a:ext uri="{9D8B030D-6E8A-4147-A177-3AD203B41FA5}">
                          <a16:colId xmlns:a16="http://schemas.microsoft.com/office/drawing/2014/main" val="1384805413"/>
                        </a:ext>
                      </a:extLst>
                    </a:gridCol>
                    <a:gridCol w="504014">
                      <a:extLst>
                        <a:ext uri="{9D8B030D-6E8A-4147-A177-3AD203B41FA5}">
                          <a16:colId xmlns:a16="http://schemas.microsoft.com/office/drawing/2014/main" val="3549244763"/>
                        </a:ext>
                      </a:extLst>
                    </a:gridCol>
                    <a:gridCol w="546282">
                      <a:extLst>
                        <a:ext uri="{9D8B030D-6E8A-4147-A177-3AD203B41FA5}">
                          <a16:colId xmlns:a16="http://schemas.microsoft.com/office/drawing/2014/main" val="1747162981"/>
                        </a:ext>
                      </a:extLst>
                    </a:gridCol>
                    <a:gridCol w="556215">
                      <a:extLst>
                        <a:ext uri="{9D8B030D-6E8A-4147-A177-3AD203B41FA5}">
                          <a16:colId xmlns:a16="http://schemas.microsoft.com/office/drawing/2014/main" val="2083772581"/>
                        </a:ext>
                      </a:extLst>
                    </a:gridCol>
                    <a:gridCol w="567097">
                      <a:extLst>
                        <a:ext uri="{9D8B030D-6E8A-4147-A177-3AD203B41FA5}">
                          <a16:colId xmlns:a16="http://schemas.microsoft.com/office/drawing/2014/main" val="1153643925"/>
                        </a:ext>
                      </a:extLst>
                    </a:gridCol>
                    <a:gridCol w="477075">
                      <a:extLst>
                        <a:ext uri="{9D8B030D-6E8A-4147-A177-3AD203B41FA5}">
                          <a16:colId xmlns:a16="http://schemas.microsoft.com/office/drawing/2014/main" val="2793704665"/>
                        </a:ext>
                      </a:extLst>
                    </a:gridCol>
                    <a:gridCol w="545012">
                      <a:extLst>
                        <a:ext uri="{9D8B030D-6E8A-4147-A177-3AD203B41FA5}">
                          <a16:colId xmlns:a16="http://schemas.microsoft.com/office/drawing/2014/main" val="3791670807"/>
                        </a:ext>
                      </a:extLst>
                    </a:gridCol>
                    <a:gridCol w="836941">
                      <a:extLst>
                        <a:ext uri="{9D8B030D-6E8A-4147-A177-3AD203B41FA5}">
                          <a16:colId xmlns:a16="http://schemas.microsoft.com/office/drawing/2014/main" val="992987426"/>
                        </a:ext>
                      </a:extLst>
                    </a:gridCol>
                  </a:tblGrid>
                  <a:tr h="167618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№ точ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ки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Глибина точки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Z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sz="1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uk-UA" sz="1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uk-UA" sz="11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num>
                                  <m:den>
                                    <m:r>
                                      <a:rPr lang="uk-UA" sz="1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α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zg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zp.0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×α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.сер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= (σ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-1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)/2,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Е</a:t>
                          </a:r>
                          <a:r>
                            <a:rPr lang="uk-UA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І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МПа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r>
                            <a:rPr lang="en-US" sz="1100" baseline="-25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Осідання шару, 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200299258"/>
                      </a:ext>
                    </a:extLst>
                  </a:tr>
                  <a:tr h="558726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2,7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2,45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0,250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48,5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223,4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182,75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0,347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884307889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0,159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142,1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2001986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131,35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568907295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3,91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120,6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914528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101,85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0,090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33352728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4,79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0,093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83,1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52502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1143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0,063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13250478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5,67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5,15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0,068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60,8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0725399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53,65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0,047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54546109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0,052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46,5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9772738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41,55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0,037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643110050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7,43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6,75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0,041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36,6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297495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33,05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0,029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761087513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8,31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159,44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29,5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270860"/>
                      </a:ext>
                    </a:extLst>
                  </a:tr>
                  <a:tr h="558726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0,66см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408161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7" name="Таблиця 46">
                <a:extLst>
                  <a:ext uri="{FF2B5EF4-FFF2-40B4-BE49-F238E27FC236}">
                    <a16:creationId xmlns:a16="http://schemas.microsoft.com/office/drawing/2014/main" id="{4607FEFE-C71B-4DA2-9EFE-6D9ECB3BD5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9794573"/>
                  </p:ext>
                </p:extLst>
              </p:nvPr>
            </p:nvGraphicFramePr>
            <p:xfrm>
              <a:off x="8469401" y="14778792"/>
              <a:ext cx="5697835" cy="618480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0979">
                      <a:extLst>
                        <a:ext uri="{9D8B030D-6E8A-4147-A177-3AD203B41FA5}">
                          <a16:colId xmlns:a16="http://schemas.microsoft.com/office/drawing/2014/main" val="1847934977"/>
                        </a:ext>
                      </a:extLst>
                    </a:gridCol>
                    <a:gridCol w="585100">
                      <a:extLst>
                        <a:ext uri="{9D8B030D-6E8A-4147-A177-3AD203B41FA5}">
                          <a16:colId xmlns:a16="http://schemas.microsoft.com/office/drawing/2014/main" val="3907561637"/>
                        </a:ext>
                      </a:extLst>
                    </a:gridCol>
                    <a:gridCol w="579120">
                      <a:extLst>
                        <a:ext uri="{9D8B030D-6E8A-4147-A177-3AD203B41FA5}">
                          <a16:colId xmlns:a16="http://schemas.microsoft.com/office/drawing/2014/main" val="1384805413"/>
                        </a:ext>
                      </a:extLst>
                    </a:gridCol>
                    <a:gridCol w="504014">
                      <a:extLst>
                        <a:ext uri="{9D8B030D-6E8A-4147-A177-3AD203B41FA5}">
                          <a16:colId xmlns:a16="http://schemas.microsoft.com/office/drawing/2014/main" val="3549244763"/>
                        </a:ext>
                      </a:extLst>
                    </a:gridCol>
                    <a:gridCol w="546282">
                      <a:extLst>
                        <a:ext uri="{9D8B030D-6E8A-4147-A177-3AD203B41FA5}">
                          <a16:colId xmlns:a16="http://schemas.microsoft.com/office/drawing/2014/main" val="1747162981"/>
                        </a:ext>
                      </a:extLst>
                    </a:gridCol>
                    <a:gridCol w="556215">
                      <a:extLst>
                        <a:ext uri="{9D8B030D-6E8A-4147-A177-3AD203B41FA5}">
                          <a16:colId xmlns:a16="http://schemas.microsoft.com/office/drawing/2014/main" val="2083772581"/>
                        </a:ext>
                      </a:extLst>
                    </a:gridCol>
                    <a:gridCol w="567097">
                      <a:extLst>
                        <a:ext uri="{9D8B030D-6E8A-4147-A177-3AD203B41FA5}">
                          <a16:colId xmlns:a16="http://schemas.microsoft.com/office/drawing/2014/main" val="1153643925"/>
                        </a:ext>
                      </a:extLst>
                    </a:gridCol>
                    <a:gridCol w="477075">
                      <a:extLst>
                        <a:ext uri="{9D8B030D-6E8A-4147-A177-3AD203B41FA5}">
                          <a16:colId xmlns:a16="http://schemas.microsoft.com/office/drawing/2014/main" val="2793704665"/>
                        </a:ext>
                      </a:extLst>
                    </a:gridCol>
                    <a:gridCol w="545012">
                      <a:extLst>
                        <a:ext uri="{9D8B030D-6E8A-4147-A177-3AD203B41FA5}">
                          <a16:colId xmlns:a16="http://schemas.microsoft.com/office/drawing/2014/main" val="3791670807"/>
                        </a:ext>
                      </a:extLst>
                    </a:gridCol>
                    <a:gridCol w="836941">
                      <a:extLst>
                        <a:ext uri="{9D8B030D-6E8A-4147-A177-3AD203B41FA5}">
                          <a16:colId xmlns:a16="http://schemas.microsoft.com/office/drawing/2014/main" val="992987426"/>
                        </a:ext>
                      </a:extLst>
                    </a:gridCol>
                  </a:tblGrid>
                  <a:tr h="167618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№ точ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ки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Глибина точки 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Z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,м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1" marR="68581" marT="0" marB="0" anchor="ctr">
                        <a:blipFill>
                          <a:blip r:embed="rId9"/>
                          <a:stretch>
                            <a:fillRect l="-186458" t="-364" r="-693750" b="-269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α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zg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endParaRPr lang="uk-UA" sz="14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zp.0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×α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.сер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= (σ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110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zpI</a:t>
                          </a:r>
                          <a:r>
                            <a:rPr lang="uk-UA" sz="1100" baseline="-25000">
                              <a:solidFill>
                                <a:schemeClr val="tx1"/>
                              </a:solidFill>
                              <a:effectLst/>
                            </a:rPr>
                            <a:t>-1</a:t>
                          </a: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)/2, кПа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Е</a:t>
                          </a:r>
                          <a:r>
                            <a:rPr lang="uk-UA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І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МПа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h</a:t>
                          </a:r>
                          <a:r>
                            <a:rPr lang="en-US" sz="1100" baseline="-250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Осідання шару, 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200299258"/>
                      </a:ext>
                    </a:extLst>
                  </a:tr>
                  <a:tr h="558726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2,7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2,45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0,250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48,5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223,4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182,75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35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0,347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884307889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3,21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0,159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142,1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2001986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131,35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0,050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568907295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3,91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0,135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120,6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38914528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101,85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0,090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033352728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4,79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4,35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0,093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83,1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52502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71,95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1143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0,063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13250478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5,67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5,15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0,068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60,8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0725399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53,65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0,047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254546109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5,95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0,052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46,5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9772738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41,55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0,037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643110050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7,43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6,75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0,041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36,6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297495"/>
                      </a:ext>
                    </a:extLst>
                  </a:tr>
                  <a:tr h="519928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33,05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88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0,029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1761087513"/>
                      </a:ext>
                    </a:extLst>
                  </a:tr>
                  <a:tr h="38800"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8,31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7,55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0,033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159,44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29,5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270860"/>
                      </a:ext>
                    </a:extLst>
                  </a:tr>
                  <a:tr h="558726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uk-UA" sz="1400" i="1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Σ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1100" baseline="-25000" dirty="0">
                              <a:solidFill>
                                <a:schemeClr val="tx1"/>
                              </a:solidFill>
                              <a:effectLst/>
                            </a:rPr>
                            <a:t>I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  <a:r>
                            <a:rPr lang="uk-UA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0,66см</a:t>
                          </a:r>
                          <a:endParaRPr lang="uk-UA" sz="1400" i="1" dirty="0">
                            <a:solidFill>
                              <a:schemeClr val="tx1"/>
                            </a:solidFill>
                            <a:effectLst/>
                            <a:latin typeface="ISOCPEUR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1" marR="68581" marT="0" marB="0" anchor="ctr"/>
                    </a:tc>
                    <a:extLst>
                      <a:ext uri="{0D108BD9-81ED-4DB2-BD59-A6C34878D82A}">
                        <a16:rowId xmlns:a16="http://schemas.microsoft.com/office/drawing/2014/main" val="4081618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2584341D-1012-45C6-ACD8-FDE6CF462C5D}"/>
              </a:ext>
            </a:extLst>
          </p:cNvPr>
          <p:cNvSpPr txBox="1"/>
          <p:nvPr/>
        </p:nvSpPr>
        <p:spPr>
          <a:xfrm>
            <a:off x="-4674311" y="1322439"/>
            <a:ext cx="26018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Скінченно</a:t>
            </a:r>
            <a:r>
              <a:rPr lang="uk-UA" sz="2800" i="1" dirty="0">
                <a:latin typeface="ISOCPEUR" panose="020B0604020202020204" pitchFamily="34" charset="0"/>
              </a:rPr>
              <a:t>-елементна модель будинку досліджуваного фундаменту на коефіцієнтах жорсткості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3E964A-56AD-4C95-84F9-8E71FB0C6A4E}"/>
              </a:ext>
            </a:extLst>
          </p:cNvPr>
          <p:cNvSpPr txBox="1"/>
          <p:nvPr/>
        </p:nvSpPr>
        <p:spPr>
          <a:xfrm>
            <a:off x="14297799" y="18826728"/>
            <a:ext cx="913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>
                <a:latin typeface="ISOCPEUR" panose="020B0604020202020204" pitchFamily="34" charset="0"/>
              </a:rPr>
              <a:t>Висновок: </a:t>
            </a:r>
            <a:r>
              <a:rPr lang="uk-UA" sz="2800" i="1" dirty="0">
                <a:latin typeface="ISOCPEUR" panose="020B0604020202020204" pitchFamily="34" charset="0"/>
              </a:rPr>
              <a:t>Використання </a:t>
            </a:r>
            <a:r>
              <a:rPr lang="uk-UA" sz="2800" i="1" dirty="0" err="1">
                <a:latin typeface="ISOCPEUR" panose="020B0604020202020204" pitchFamily="34" charset="0"/>
              </a:rPr>
              <a:t>одновузлових</a:t>
            </a:r>
            <a:r>
              <a:rPr lang="uk-UA" sz="2800" i="1" dirty="0">
                <a:latin typeface="ISOCPEUR" panose="020B0604020202020204" pitchFamily="34" charset="0"/>
              </a:rPr>
              <a:t> скінченних елементів </a:t>
            </a:r>
            <a:r>
              <a:rPr lang="uk-UA" sz="2800" i="1" dirty="0" err="1">
                <a:latin typeface="ISOCPEUR" panose="020B0604020202020204" pitchFamily="34" charset="0"/>
              </a:rPr>
              <a:t>грунтової</a:t>
            </a:r>
            <a:r>
              <a:rPr lang="uk-UA" sz="2800" i="1" dirty="0">
                <a:latin typeface="ISOCPEUR" panose="020B0604020202020204" pitchFamily="34" charset="0"/>
              </a:rPr>
              <a:t> основи показало недооцінку переміщень стовпчастих фундаментів крайнього та середнього рядів на 30-50% у порівнянні з аналітичним методом пошарового підсумування.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3E9910-F3EF-4221-A58B-0B97DA158285}"/>
              </a:ext>
            </a:extLst>
          </p:cNvPr>
          <p:cNvSpPr txBox="1"/>
          <p:nvPr/>
        </p:nvSpPr>
        <p:spPr>
          <a:xfrm>
            <a:off x="15603384" y="5902565"/>
            <a:ext cx="10767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Різниця між результатами склала 35,2%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8230D08-91B3-4F72-BAE6-02642BE23C09}"/>
              </a:ext>
            </a:extLst>
          </p:cNvPr>
          <p:cNvSpPr txBox="1"/>
          <p:nvPr/>
        </p:nvSpPr>
        <p:spPr>
          <a:xfrm>
            <a:off x="19820307" y="10740394"/>
            <a:ext cx="10728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Різниця між результатами склала 32,4%</a:t>
            </a: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DF0FCFDE-DDE5-4B93-AEF3-384D60BBA888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>
          <a:xfrm>
            <a:off x="16165587" y="12426264"/>
            <a:ext cx="6120765" cy="6421755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F238F742-D12D-44C3-9A0D-4B72F8DD7689}"/>
              </a:ext>
            </a:extLst>
          </p:cNvPr>
          <p:cNvPicPr/>
          <p:nvPr/>
        </p:nvPicPr>
        <p:blipFill>
          <a:blip r:embed="rId11"/>
          <a:stretch>
            <a:fillRect/>
          </a:stretch>
        </p:blipFill>
        <p:spPr>
          <a:xfrm>
            <a:off x="22983856" y="12445309"/>
            <a:ext cx="6120765" cy="638365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5001DD9-BB0A-4BBF-B196-08C521C94634}"/>
              </a:ext>
            </a:extLst>
          </p:cNvPr>
          <p:cNvSpPr txBox="1"/>
          <p:nvPr/>
        </p:nvSpPr>
        <p:spPr>
          <a:xfrm>
            <a:off x="15626465" y="11514230"/>
            <a:ext cx="14648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Схема розрахунку осідань методом пошарового підсумування для фундаменту під колону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531BE17-FAA3-4759-ADE6-CFFFA6239585}"/>
              </a:ext>
            </a:extLst>
          </p:cNvPr>
          <p:cNvSpPr txBox="1"/>
          <p:nvPr/>
        </p:nvSpPr>
        <p:spPr>
          <a:xfrm>
            <a:off x="22631813" y="12015462"/>
            <a:ext cx="766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Крайнього ряду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593950-3926-47B1-AF19-11EE4E342E6F}"/>
              </a:ext>
            </a:extLst>
          </p:cNvPr>
          <p:cNvSpPr txBox="1"/>
          <p:nvPr/>
        </p:nvSpPr>
        <p:spPr>
          <a:xfrm>
            <a:off x="16511048" y="12007729"/>
            <a:ext cx="6828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Середнього ряду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" name="Рукописні дані 1">
                <a:extLst>
                  <a:ext uri="{FF2B5EF4-FFF2-40B4-BE49-F238E27FC236}">
                    <a16:creationId xmlns:a16="http://schemas.microsoft.com/office/drawing/2014/main" id="{81357341-49B5-417A-A3CD-075C44EE70B9}"/>
                  </a:ext>
                </a:extLst>
              </p14:cNvPr>
              <p14:cNvContentPartPr/>
              <p14:nvPr/>
            </p14:nvContentPartPr>
            <p14:xfrm>
              <a:off x="32308782" y="8299375"/>
              <a:ext cx="360" cy="360"/>
            </p14:xfrm>
          </p:contentPart>
        </mc:Choice>
        <mc:Fallback xmlns="">
          <p:pic>
            <p:nvPicPr>
              <p:cNvPr id="2" name="Рукописні дані 1">
                <a:extLst>
                  <a:ext uri="{FF2B5EF4-FFF2-40B4-BE49-F238E27FC236}">
                    <a16:creationId xmlns:a16="http://schemas.microsoft.com/office/drawing/2014/main" id="{81357341-49B5-417A-A3CD-075C44EE70B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2299782" y="829073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" name="Рукописні дані 2">
                <a:extLst>
                  <a:ext uri="{FF2B5EF4-FFF2-40B4-BE49-F238E27FC236}">
                    <a16:creationId xmlns:a16="http://schemas.microsoft.com/office/drawing/2014/main" id="{A50A85B5-464A-4353-A042-1273F0172AE4}"/>
                  </a:ext>
                </a:extLst>
              </p14:cNvPr>
              <p14:cNvContentPartPr/>
              <p14:nvPr/>
            </p14:nvContentPartPr>
            <p14:xfrm>
              <a:off x="33293382" y="11745295"/>
              <a:ext cx="360" cy="360"/>
            </p14:xfrm>
          </p:contentPart>
        </mc:Choice>
        <mc:Fallback xmlns="">
          <p:pic>
            <p:nvPicPr>
              <p:cNvPr id="3" name="Рукописні дані 2">
                <a:extLst>
                  <a:ext uri="{FF2B5EF4-FFF2-40B4-BE49-F238E27FC236}">
                    <a16:creationId xmlns:a16="http://schemas.microsoft.com/office/drawing/2014/main" id="{A50A85B5-464A-4353-A042-1273F0172AE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3284382" y="1173665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" name="Рукописні дані 3">
                <a:extLst>
                  <a:ext uri="{FF2B5EF4-FFF2-40B4-BE49-F238E27FC236}">
                    <a16:creationId xmlns:a16="http://schemas.microsoft.com/office/drawing/2014/main" id="{CCFA4CE1-E969-4971-98E0-2ED53743F309}"/>
                  </a:ext>
                </a:extLst>
              </p14:cNvPr>
              <p14:cNvContentPartPr/>
              <p14:nvPr/>
            </p14:nvContentPartPr>
            <p14:xfrm>
              <a:off x="31464582" y="9166615"/>
              <a:ext cx="360" cy="360"/>
            </p14:xfrm>
          </p:contentPart>
        </mc:Choice>
        <mc:Fallback xmlns="">
          <p:pic>
            <p:nvPicPr>
              <p:cNvPr id="4" name="Рукописні дані 3">
                <a:extLst>
                  <a:ext uri="{FF2B5EF4-FFF2-40B4-BE49-F238E27FC236}">
                    <a16:creationId xmlns:a16="http://schemas.microsoft.com/office/drawing/2014/main" id="{CCFA4CE1-E969-4971-98E0-2ED53743F30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455582" y="915797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" name="Рукописні дані 4">
                <a:extLst>
                  <a:ext uri="{FF2B5EF4-FFF2-40B4-BE49-F238E27FC236}">
                    <a16:creationId xmlns:a16="http://schemas.microsoft.com/office/drawing/2014/main" id="{EA421F2B-9E46-4A87-95A0-A51B715247EB}"/>
                  </a:ext>
                </a:extLst>
              </p14:cNvPr>
              <p14:cNvContentPartPr/>
              <p14:nvPr/>
            </p14:nvContentPartPr>
            <p14:xfrm>
              <a:off x="17302542" y="6258895"/>
              <a:ext cx="360" cy="360"/>
            </p14:xfrm>
          </p:contentPart>
        </mc:Choice>
        <mc:Fallback xmlns="">
          <p:pic>
            <p:nvPicPr>
              <p:cNvPr id="5" name="Рукописні дані 4">
                <a:extLst>
                  <a:ext uri="{FF2B5EF4-FFF2-40B4-BE49-F238E27FC236}">
                    <a16:creationId xmlns:a16="http://schemas.microsoft.com/office/drawing/2014/main" id="{EA421F2B-9E46-4A87-95A0-A51B715247EB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7293902" y="625025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64" name="Виноска: лінія 63">
            <a:extLst>
              <a:ext uri="{FF2B5EF4-FFF2-40B4-BE49-F238E27FC236}">
                <a16:creationId xmlns:a16="http://schemas.microsoft.com/office/drawing/2014/main" id="{46F50831-A899-4D3E-9F18-1AEDD3F1082E}"/>
              </a:ext>
            </a:extLst>
          </p:cNvPr>
          <p:cNvSpPr/>
          <p:nvPr/>
        </p:nvSpPr>
        <p:spPr>
          <a:xfrm>
            <a:off x="6150854" y="1232335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-3,32</a:t>
            </a:r>
          </a:p>
        </p:txBody>
      </p:sp>
      <p:sp>
        <p:nvSpPr>
          <p:cNvPr id="65" name="Виноска: лінія 64">
            <a:extLst>
              <a:ext uri="{FF2B5EF4-FFF2-40B4-BE49-F238E27FC236}">
                <a16:creationId xmlns:a16="http://schemas.microsoft.com/office/drawing/2014/main" id="{95687CB4-F2E7-456B-971B-89B048B2BDBD}"/>
              </a:ext>
            </a:extLst>
          </p:cNvPr>
          <p:cNvSpPr/>
          <p:nvPr/>
        </p:nvSpPr>
        <p:spPr>
          <a:xfrm>
            <a:off x="3069302" y="10221692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65625"/>
              <a:gd name="adj4" fmla="val -6267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-2,37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01E0A69-5F30-4CB4-84B9-85A2C526700F}"/>
              </a:ext>
            </a:extLst>
          </p:cNvPr>
          <p:cNvSpPr txBox="1"/>
          <p:nvPr/>
        </p:nvSpPr>
        <p:spPr>
          <a:xfrm>
            <a:off x="15527707" y="7541256"/>
            <a:ext cx="67586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u="sng" dirty="0">
                <a:latin typeface="ISOCPEUR" panose="020B0604020202020204" pitchFamily="34" charset="0"/>
              </a:rPr>
              <a:t>Жорсткість </a:t>
            </a:r>
            <a:r>
              <a:rPr lang="uk-UA" sz="2800" i="1" u="sng" dirty="0" err="1">
                <a:latin typeface="ISOCPEUR" panose="020B0604020202020204" pitchFamily="34" charset="0"/>
              </a:rPr>
              <a:t>одновузлового</a:t>
            </a:r>
            <a:r>
              <a:rPr lang="uk-UA" sz="2800" i="1" u="sng" dirty="0">
                <a:latin typeface="ISOCPEUR" panose="020B0604020202020204" pitchFamily="34" charset="0"/>
              </a:rPr>
              <a:t> скінченного елемента (КЕ 51) визначається за формулою</a:t>
            </a:r>
            <a:r>
              <a:rPr lang="uk-UA" sz="2800" i="1" dirty="0">
                <a:latin typeface="ISOCPEUR" panose="020B0604020202020204" pitchFamily="34" charset="0"/>
              </a:rPr>
              <a:t>:</a:t>
            </a:r>
          </a:p>
          <a:p>
            <a:pPr algn="ctr"/>
            <a:endParaRPr lang="uk-UA" sz="2800" i="1" dirty="0">
              <a:latin typeface="ISOCPEUR" panose="020B0604020202020204" pitchFamily="34" charset="0"/>
            </a:endParaRPr>
          </a:p>
          <a:p>
            <a:pPr algn="ctr"/>
            <a:endParaRPr lang="uk-UA" sz="2800" i="1" dirty="0">
              <a:latin typeface="ISOCPEUR" panose="020B0604020202020204" pitchFamily="34" charset="0"/>
            </a:endParaRPr>
          </a:p>
          <a:p>
            <a:pPr algn="ctr"/>
            <a:r>
              <a:rPr lang="uk-UA" sz="2800" i="1" dirty="0">
                <a:latin typeface="ISOCPEUR" panose="020B0604020202020204" pitchFamily="34" charset="0"/>
              </a:rPr>
              <a:t>Р-тиск під підошвою фундаменту</a:t>
            </a:r>
            <a:endParaRPr lang="en-US" sz="2800" i="1" dirty="0">
              <a:latin typeface="ISOCPEUR" panose="020B0604020202020204" pitchFamily="34" charset="0"/>
            </a:endParaRPr>
          </a:p>
          <a:p>
            <a:pPr algn="ctr"/>
            <a:r>
              <a:rPr lang="en-US" sz="2800" i="1" dirty="0">
                <a:latin typeface="ISOCPEUR" panose="020B0604020202020204" pitchFamily="34" charset="0"/>
              </a:rPr>
              <a:t>S-</a:t>
            </a:r>
            <a:r>
              <a:rPr lang="uk-UA" sz="2800" i="1" dirty="0">
                <a:latin typeface="ISOCPEUR" panose="020B0604020202020204" pitchFamily="34" charset="0"/>
              </a:rPr>
              <a:t>загальне осідання шарів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endParaRPr lang="uk-UA" sz="2800" i="1" dirty="0">
              <a:latin typeface="ISOCPEUR" panose="020B0604020202020204" pitchFamily="34" charset="0"/>
            </a:endParaRPr>
          </a:p>
          <a:p>
            <a:pPr algn="ctr"/>
            <a:endParaRPr lang="uk-UA" sz="2800" i="1" dirty="0">
              <a:latin typeface="ISOCPEUR" panose="020B0604020202020204" pitchFamily="34" charset="0"/>
            </a:endParaRPr>
          </a:p>
        </p:txBody>
      </p:sp>
      <p:graphicFrame>
        <p:nvGraphicFramePr>
          <p:cNvPr id="32" name="Об'єкт 31">
            <a:extLst>
              <a:ext uri="{FF2B5EF4-FFF2-40B4-BE49-F238E27FC236}">
                <a16:creationId xmlns:a16="http://schemas.microsoft.com/office/drawing/2014/main" id="{9DB68230-AC0B-47D4-BA3C-195A5DA216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86367"/>
              </p:ext>
            </p:extLst>
          </p:nvPr>
        </p:nvGraphicFramePr>
        <p:xfrm>
          <a:off x="17338675" y="8902700"/>
          <a:ext cx="329565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17" imgW="1612800" imgH="406080" progId="Equation.DSMT4">
                  <p:embed/>
                </p:oleObj>
              </mc:Choice>
              <mc:Fallback>
                <p:oleObj name="Equation" r:id="rId17" imgW="1612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7338675" y="8902700"/>
                        <a:ext cx="3295650" cy="830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Діаграма 50">
            <a:extLst>
              <a:ext uri="{FF2B5EF4-FFF2-40B4-BE49-F238E27FC236}">
                <a16:creationId xmlns:a16="http://schemas.microsoft.com/office/drawing/2014/main" id="{023F117E-62EF-4E94-BE24-3F6935078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7344223"/>
              </p:ext>
            </p:extLst>
          </p:nvPr>
        </p:nvGraphicFramePr>
        <p:xfrm>
          <a:off x="21400588" y="6214362"/>
          <a:ext cx="86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</p:spTree>
    <p:extLst>
      <p:ext uri="{BB962C8B-B14F-4D97-AF65-F5344CB8AC3E}">
        <p14:creationId xmlns:p14="http://schemas.microsoft.com/office/powerpoint/2010/main" val="2661994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BE797DE-8FF1-4DD6-85D5-F70A5CF70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  <p:pic>
        <p:nvPicPr>
          <p:cNvPr id="72" name="Рисунок 71">
            <a:extLst>
              <a:ext uri="{FF2B5EF4-FFF2-40B4-BE49-F238E27FC236}">
                <a16:creationId xmlns:a16="http://schemas.microsoft.com/office/drawing/2014/main" id="{7FF76452-4C36-4727-8838-929C9D763F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5" t="22802" r="2141" b="20156"/>
          <a:stretch/>
        </p:blipFill>
        <p:spPr>
          <a:xfrm>
            <a:off x="1679594" y="7713596"/>
            <a:ext cx="18684316" cy="46800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F13796D-8763-4907-B586-D10B3722D8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" t="12462" r="15611" b="11444"/>
          <a:stretch/>
        </p:blipFill>
        <p:spPr>
          <a:xfrm>
            <a:off x="1711969" y="12708478"/>
            <a:ext cx="17936741" cy="6480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A6849F4-BB5F-4DAE-B200-CC6969B238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25812" r="7246" b="13098"/>
          <a:stretch/>
        </p:blipFill>
        <p:spPr>
          <a:xfrm>
            <a:off x="1461473" y="1850984"/>
            <a:ext cx="18906855" cy="5400000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225DCBF2-1DE0-4BB4-A73C-4FD12C12B7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8" t="14471" r="29293" b="14111"/>
          <a:stretch/>
        </p:blipFill>
        <p:spPr>
          <a:xfrm>
            <a:off x="26214530" y="16164984"/>
            <a:ext cx="2276495" cy="1800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B58AB02-BF8A-4241-A021-6D964F45DF9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9" t="20050" r="36085" b="15893"/>
          <a:stretch/>
        </p:blipFill>
        <p:spPr>
          <a:xfrm>
            <a:off x="22977733" y="16056554"/>
            <a:ext cx="1777338" cy="18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80D780-BDA6-400A-9974-66FB27F558C1}"/>
              </a:ext>
            </a:extLst>
          </p:cNvPr>
          <p:cNvSpPr txBox="1"/>
          <p:nvPr/>
        </p:nvSpPr>
        <p:spPr>
          <a:xfrm>
            <a:off x="757578" y="1199829"/>
            <a:ext cx="20040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Скінченно</a:t>
            </a:r>
            <a:r>
              <a:rPr lang="uk-UA" sz="2800" i="1" dirty="0">
                <a:latin typeface="ISOCPEUR" panose="020B0604020202020204" pitchFamily="34" charset="0"/>
              </a:rPr>
              <a:t>-елементна модель будинку досліджуваного фундаменту на масиві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з горизонтальним нашаруванням </a:t>
            </a:r>
            <a:r>
              <a:rPr lang="uk-UA" sz="2800" i="1" dirty="0" err="1">
                <a:latin typeface="ISOCPEUR" panose="020B0604020202020204" pitchFamily="34" charset="0"/>
              </a:rPr>
              <a:t>грунтів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8D4B96-C56D-432B-9098-CE956CD732EC}"/>
              </a:ext>
            </a:extLst>
          </p:cNvPr>
          <p:cNvSpPr txBox="1"/>
          <p:nvPr/>
        </p:nvSpPr>
        <p:spPr>
          <a:xfrm>
            <a:off x="7362337" y="11939605"/>
            <a:ext cx="7530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Ізополя</a:t>
            </a:r>
            <a:r>
              <a:rPr lang="uk-UA" sz="2800" i="1" dirty="0">
                <a:latin typeface="ISOCPEUR" panose="020B0604020202020204" pitchFamily="34" charset="0"/>
              </a:rPr>
              <a:t> переміщень по напрямку </a:t>
            </a:r>
            <a:r>
              <a:rPr lang="en-US" sz="2800" i="1" dirty="0">
                <a:latin typeface="ISOCPEUR" panose="020B0604020202020204" pitchFamily="34" charset="0"/>
              </a:rPr>
              <a:t>Z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20" name="Виноска: лінія 19">
            <a:extLst>
              <a:ext uri="{FF2B5EF4-FFF2-40B4-BE49-F238E27FC236}">
                <a16:creationId xmlns:a16="http://schemas.microsoft.com/office/drawing/2014/main" id="{F9B39CCE-9C33-402C-B12A-2E7DDCCDCF12}"/>
              </a:ext>
            </a:extLst>
          </p:cNvPr>
          <p:cNvSpPr/>
          <p:nvPr/>
        </p:nvSpPr>
        <p:spPr>
          <a:xfrm flipH="1">
            <a:off x="7704056" y="13614440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85348"/>
              <a:gd name="adj4" fmla="val -7474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-7,11</a:t>
            </a:r>
          </a:p>
        </p:txBody>
      </p:sp>
      <p:sp>
        <p:nvSpPr>
          <p:cNvPr id="21" name="Виноска: лінія 20">
            <a:extLst>
              <a:ext uri="{FF2B5EF4-FFF2-40B4-BE49-F238E27FC236}">
                <a16:creationId xmlns:a16="http://schemas.microsoft.com/office/drawing/2014/main" id="{2E74C880-EA19-494A-9C5F-CB4273298FAB}"/>
              </a:ext>
            </a:extLst>
          </p:cNvPr>
          <p:cNvSpPr/>
          <p:nvPr/>
        </p:nvSpPr>
        <p:spPr>
          <a:xfrm>
            <a:off x="9551974" y="1414824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-10,8</a:t>
            </a:r>
          </a:p>
        </p:txBody>
      </p:sp>
      <p:sp>
        <p:nvSpPr>
          <p:cNvPr id="22" name="Виноска: лінія 21">
            <a:extLst>
              <a:ext uri="{FF2B5EF4-FFF2-40B4-BE49-F238E27FC236}">
                <a16:creationId xmlns:a16="http://schemas.microsoft.com/office/drawing/2014/main" id="{3467BF7E-BD52-436E-B3BB-09CE7534961D}"/>
              </a:ext>
            </a:extLst>
          </p:cNvPr>
          <p:cNvSpPr/>
          <p:nvPr/>
        </p:nvSpPr>
        <p:spPr>
          <a:xfrm>
            <a:off x="5554998" y="1825389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-7,11</a:t>
            </a:r>
          </a:p>
        </p:txBody>
      </p:sp>
      <p:sp>
        <p:nvSpPr>
          <p:cNvPr id="23" name="Виноска: лінія 22">
            <a:extLst>
              <a:ext uri="{FF2B5EF4-FFF2-40B4-BE49-F238E27FC236}">
                <a16:creationId xmlns:a16="http://schemas.microsoft.com/office/drawing/2014/main" id="{1A01A78C-695E-42E5-BE76-C1E79F539DCB}"/>
              </a:ext>
            </a:extLst>
          </p:cNvPr>
          <p:cNvSpPr/>
          <p:nvPr/>
        </p:nvSpPr>
        <p:spPr>
          <a:xfrm>
            <a:off x="17839074" y="18045845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83750"/>
              <a:gd name="adj4" fmla="val -903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-4,66</a:t>
            </a:r>
          </a:p>
        </p:txBody>
      </p:sp>
      <p:sp>
        <p:nvSpPr>
          <p:cNvPr id="24" name="Виноска: лінія 23">
            <a:extLst>
              <a:ext uri="{FF2B5EF4-FFF2-40B4-BE49-F238E27FC236}">
                <a16:creationId xmlns:a16="http://schemas.microsoft.com/office/drawing/2014/main" id="{168022FF-AA5E-4DBA-8372-4F7EE0D3CBD4}"/>
              </a:ext>
            </a:extLst>
          </p:cNvPr>
          <p:cNvSpPr/>
          <p:nvPr/>
        </p:nvSpPr>
        <p:spPr>
          <a:xfrm>
            <a:off x="9551974" y="1747578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90000"/>
              <a:gd name="adj4" fmla="val -6464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</a:t>
            </a:r>
            <a:r>
              <a:rPr lang="en-US" sz="1799" i="1" dirty="0">
                <a:latin typeface="ISOCPEUR" panose="020B0604020202020204" pitchFamily="34" charset="0"/>
              </a:rPr>
              <a:t>1</a:t>
            </a:r>
            <a:r>
              <a:rPr lang="uk-UA" sz="1799" i="1" dirty="0">
                <a:latin typeface="ISOCPEUR" panose="020B0604020202020204" pitchFamily="34" charset="0"/>
              </a:rPr>
              <a:t>3,3</a:t>
            </a:r>
          </a:p>
        </p:txBody>
      </p:sp>
      <p:sp>
        <p:nvSpPr>
          <p:cNvPr id="25" name="Виноска: лінія 24">
            <a:extLst>
              <a:ext uri="{FF2B5EF4-FFF2-40B4-BE49-F238E27FC236}">
                <a16:creationId xmlns:a16="http://schemas.microsoft.com/office/drawing/2014/main" id="{8F0A4B81-8E1A-4C3D-90D6-7227D5F3A853}"/>
              </a:ext>
            </a:extLst>
          </p:cNvPr>
          <p:cNvSpPr/>
          <p:nvPr/>
        </p:nvSpPr>
        <p:spPr>
          <a:xfrm>
            <a:off x="3651863" y="15499225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38749"/>
              <a:gd name="adj4" fmla="val -607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-8,34</a:t>
            </a:r>
          </a:p>
        </p:txBody>
      </p:sp>
      <p:sp>
        <p:nvSpPr>
          <p:cNvPr id="26" name="Виноска: лінія 25">
            <a:extLst>
              <a:ext uri="{FF2B5EF4-FFF2-40B4-BE49-F238E27FC236}">
                <a16:creationId xmlns:a16="http://schemas.microsoft.com/office/drawing/2014/main" id="{EA028BE0-3679-4AED-8541-0F1EED1AF960}"/>
              </a:ext>
            </a:extLst>
          </p:cNvPr>
          <p:cNvSpPr/>
          <p:nvPr/>
        </p:nvSpPr>
        <p:spPr>
          <a:xfrm flipH="1">
            <a:off x="1822279" y="12360610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-3,43</a:t>
            </a:r>
          </a:p>
        </p:txBody>
      </p:sp>
      <p:sp>
        <p:nvSpPr>
          <p:cNvPr id="27" name="Виноска: лінія 26">
            <a:extLst>
              <a:ext uri="{FF2B5EF4-FFF2-40B4-BE49-F238E27FC236}">
                <a16:creationId xmlns:a16="http://schemas.microsoft.com/office/drawing/2014/main" id="{2CF5FE85-9A5A-498A-A35E-AA44ECB5F18D}"/>
              </a:ext>
            </a:extLst>
          </p:cNvPr>
          <p:cNvSpPr/>
          <p:nvPr/>
        </p:nvSpPr>
        <p:spPr>
          <a:xfrm>
            <a:off x="13661095" y="1570516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</a:t>
            </a:r>
            <a:r>
              <a:rPr lang="en-US" sz="1799" i="1" dirty="0">
                <a:latin typeface="ISOCPEUR" panose="020B0604020202020204" pitchFamily="34" charset="0"/>
              </a:rPr>
              <a:t>1</a:t>
            </a:r>
            <a:r>
              <a:rPr lang="uk-UA" sz="1799" i="1" dirty="0">
                <a:latin typeface="ISOCPEUR" panose="020B0604020202020204" pitchFamily="34" charset="0"/>
              </a:rPr>
              <a:t>0,8</a:t>
            </a:r>
          </a:p>
        </p:txBody>
      </p:sp>
      <p:sp>
        <p:nvSpPr>
          <p:cNvPr id="28" name="Виноска: лінія 27">
            <a:extLst>
              <a:ext uri="{FF2B5EF4-FFF2-40B4-BE49-F238E27FC236}">
                <a16:creationId xmlns:a16="http://schemas.microsoft.com/office/drawing/2014/main" id="{5830FA3A-603B-439B-A8C4-AC79C4638E1E}"/>
              </a:ext>
            </a:extLst>
          </p:cNvPr>
          <p:cNvSpPr/>
          <p:nvPr/>
        </p:nvSpPr>
        <p:spPr>
          <a:xfrm>
            <a:off x="15864192" y="1431246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-5,89</a:t>
            </a:r>
          </a:p>
        </p:txBody>
      </p:sp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4AEC13BD-F543-4F61-A917-C70E2C1DBD79}"/>
              </a:ext>
            </a:extLst>
          </p:cNvPr>
          <p:cNvCxnSpPr>
            <a:cxnSpLocks/>
          </p:cNvCxnSpPr>
          <p:nvPr/>
        </p:nvCxnSpPr>
        <p:spPr>
          <a:xfrm>
            <a:off x="4302952" y="7232599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 сполучна лінія 29">
            <a:extLst>
              <a:ext uri="{FF2B5EF4-FFF2-40B4-BE49-F238E27FC236}">
                <a16:creationId xmlns:a16="http://schemas.microsoft.com/office/drawing/2014/main" id="{221EE942-F52B-4FAB-B519-06021FA8CECD}"/>
              </a:ext>
            </a:extLst>
          </p:cNvPr>
          <p:cNvCxnSpPr>
            <a:cxnSpLocks/>
          </p:cNvCxnSpPr>
          <p:nvPr/>
        </p:nvCxnSpPr>
        <p:spPr>
          <a:xfrm>
            <a:off x="20327836" y="6450970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 сполучна лінія 30">
            <a:extLst>
              <a:ext uri="{FF2B5EF4-FFF2-40B4-BE49-F238E27FC236}">
                <a16:creationId xmlns:a16="http://schemas.microsoft.com/office/drawing/2014/main" id="{BAC99BD7-AEE7-47F9-B6EF-7EB41A437643}"/>
              </a:ext>
            </a:extLst>
          </p:cNvPr>
          <p:cNvCxnSpPr>
            <a:cxnSpLocks/>
          </p:cNvCxnSpPr>
          <p:nvPr/>
        </p:nvCxnSpPr>
        <p:spPr>
          <a:xfrm>
            <a:off x="1478767" y="5763083"/>
            <a:ext cx="2835121" cy="21142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 сполучна лінія 31">
            <a:extLst>
              <a:ext uri="{FF2B5EF4-FFF2-40B4-BE49-F238E27FC236}">
                <a16:creationId xmlns:a16="http://schemas.microsoft.com/office/drawing/2014/main" id="{1596D741-EBB7-454A-BED1-4AF1E05E0C50}"/>
              </a:ext>
            </a:extLst>
          </p:cNvPr>
          <p:cNvCxnSpPr>
            <a:cxnSpLocks/>
          </p:cNvCxnSpPr>
          <p:nvPr/>
        </p:nvCxnSpPr>
        <p:spPr>
          <a:xfrm flipV="1">
            <a:off x="4313888" y="7094808"/>
            <a:ext cx="16013948" cy="77092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 сполучна лінія 32">
            <a:extLst>
              <a:ext uri="{FF2B5EF4-FFF2-40B4-BE49-F238E27FC236}">
                <a16:creationId xmlns:a16="http://schemas.microsoft.com/office/drawing/2014/main" id="{7FF94EF1-1437-47B2-80D9-4DD8E394BE3E}"/>
              </a:ext>
            </a:extLst>
          </p:cNvPr>
          <p:cNvCxnSpPr>
            <a:cxnSpLocks/>
          </p:cNvCxnSpPr>
          <p:nvPr/>
        </p:nvCxnSpPr>
        <p:spPr>
          <a:xfrm flipH="1">
            <a:off x="4257150" y="7799826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 сполучна лінія 33">
            <a:extLst>
              <a:ext uri="{FF2B5EF4-FFF2-40B4-BE49-F238E27FC236}">
                <a16:creationId xmlns:a16="http://schemas.microsoft.com/office/drawing/2014/main" id="{552BF3B3-31CD-43F2-BC8D-D574029687F5}"/>
              </a:ext>
            </a:extLst>
          </p:cNvPr>
          <p:cNvCxnSpPr>
            <a:cxnSpLocks/>
          </p:cNvCxnSpPr>
          <p:nvPr/>
        </p:nvCxnSpPr>
        <p:spPr>
          <a:xfrm flipH="1">
            <a:off x="20271099" y="7031322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 сполучна лінія 34">
            <a:extLst>
              <a:ext uri="{FF2B5EF4-FFF2-40B4-BE49-F238E27FC236}">
                <a16:creationId xmlns:a16="http://schemas.microsoft.com/office/drawing/2014/main" id="{DDDF4B40-FAA2-48DA-8ADE-CE4BE94B0368}"/>
              </a:ext>
            </a:extLst>
          </p:cNvPr>
          <p:cNvCxnSpPr>
            <a:cxnSpLocks/>
          </p:cNvCxnSpPr>
          <p:nvPr/>
        </p:nvCxnSpPr>
        <p:spPr>
          <a:xfrm flipH="1">
            <a:off x="1422432" y="5692002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F46F8D0-7939-4AC8-BE05-5BDFF4C8CD51}"/>
              </a:ext>
            </a:extLst>
          </p:cNvPr>
          <p:cNvSpPr txBox="1"/>
          <p:nvPr/>
        </p:nvSpPr>
        <p:spPr>
          <a:xfrm rot="21420399">
            <a:off x="11945210" y="6921547"/>
            <a:ext cx="208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116,0м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83707C-F1CE-4AA2-964A-D226E8229EF2}"/>
              </a:ext>
            </a:extLst>
          </p:cNvPr>
          <p:cNvSpPr txBox="1"/>
          <p:nvPr/>
        </p:nvSpPr>
        <p:spPr>
          <a:xfrm rot="2198662">
            <a:off x="1794605" y="6243649"/>
            <a:ext cx="208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80,2м</a:t>
            </a:r>
          </a:p>
        </p:txBody>
      </p:sp>
      <p:cxnSp>
        <p:nvCxnSpPr>
          <p:cNvPr id="38" name="Пряма сполучна лінія 37">
            <a:extLst>
              <a:ext uri="{FF2B5EF4-FFF2-40B4-BE49-F238E27FC236}">
                <a16:creationId xmlns:a16="http://schemas.microsoft.com/office/drawing/2014/main" id="{13BE68F4-3D64-4FD0-9616-D4CA300E6A59}"/>
              </a:ext>
            </a:extLst>
          </p:cNvPr>
          <p:cNvCxnSpPr>
            <a:cxnSpLocks/>
          </p:cNvCxnSpPr>
          <p:nvPr/>
        </p:nvCxnSpPr>
        <p:spPr>
          <a:xfrm flipH="1">
            <a:off x="1144615" y="5117683"/>
            <a:ext cx="334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 сполучна лінія 38">
            <a:extLst>
              <a:ext uri="{FF2B5EF4-FFF2-40B4-BE49-F238E27FC236}">
                <a16:creationId xmlns:a16="http://schemas.microsoft.com/office/drawing/2014/main" id="{FD0AC171-D542-47C4-ACD8-48347ACE7344}"/>
              </a:ext>
            </a:extLst>
          </p:cNvPr>
          <p:cNvCxnSpPr>
            <a:cxnSpLocks/>
          </p:cNvCxnSpPr>
          <p:nvPr/>
        </p:nvCxnSpPr>
        <p:spPr>
          <a:xfrm flipH="1">
            <a:off x="1144615" y="4257290"/>
            <a:ext cx="34029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 сполучна лінія 39">
            <a:extLst>
              <a:ext uri="{FF2B5EF4-FFF2-40B4-BE49-F238E27FC236}">
                <a16:creationId xmlns:a16="http://schemas.microsoft.com/office/drawing/2014/main" id="{9D609922-6EA5-4AA8-9289-6119D2B9CFAE}"/>
              </a:ext>
            </a:extLst>
          </p:cNvPr>
          <p:cNvCxnSpPr>
            <a:cxnSpLocks/>
          </p:cNvCxnSpPr>
          <p:nvPr/>
        </p:nvCxnSpPr>
        <p:spPr>
          <a:xfrm flipV="1">
            <a:off x="1074223" y="5059429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 сполучна лінія 40">
            <a:extLst>
              <a:ext uri="{FF2B5EF4-FFF2-40B4-BE49-F238E27FC236}">
                <a16:creationId xmlns:a16="http://schemas.microsoft.com/office/drawing/2014/main" id="{C7AD40B9-28C7-4910-B6DB-017254DC70B5}"/>
              </a:ext>
            </a:extLst>
          </p:cNvPr>
          <p:cNvCxnSpPr>
            <a:cxnSpLocks/>
          </p:cNvCxnSpPr>
          <p:nvPr/>
        </p:nvCxnSpPr>
        <p:spPr>
          <a:xfrm flipV="1">
            <a:off x="1064927" y="4204838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F3E8061-B120-44F6-93A9-1142E62469E5}"/>
              </a:ext>
            </a:extLst>
          </p:cNvPr>
          <p:cNvSpPr txBox="1"/>
          <p:nvPr/>
        </p:nvSpPr>
        <p:spPr>
          <a:xfrm rot="16200000">
            <a:off x="-130668" y="4456609"/>
            <a:ext cx="208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6,18м</a:t>
            </a:r>
          </a:p>
        </p:txBody>
      </p:sp>
      <p:cxnSp>
        <p:nvCxnSpPr>
          <p:cNvPr id="44" name="Пряма сполучна лінія 43">
            <a:extLst>
              <a:ext uri="{FF2B5EF4-FFF2-40B4-BE49-F238E27FC236}">
                <a16:creationId xmlns:a16="http://schemas.microsoft.com/office/drawing/2014/main" id="{8E15E344-0031-4423-8DEF-EC01118E4801}"/>
              </a:ext>
            </a:extLst>
          </p:cNvPr>
          <p:cNvCxnSpPr/>
          <p:nvPr/>
        </p:nvCxnSpPr>
        <p:spPr>
          <a:xfrm>
            <a:off x="1479170" y="5114901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 сполучна лінія 45">
            <a:extLst>
              <a:ext uri="{FF2B5EF4-FFF2-40B4-BE49-F238E27FC236}">
                <a16:creationId xmlns:a16="http://schemas.microsoft.com/office/drawing/2014/main" id="{A3ECB96C-34C1-47B0-9C9E-66FAC138BB9B}"/>
              </a:ext>
            </a:extLst>
          </p:cNvPr>
          <p:cNvCxnSpPr>
            <a:cxnSpLocks/>
          </p:cNvCxnSpPr>
          <p:nvPr/>
        </p:nvCxnSpPr>
        <p:spPr>
          <a:xfrm>
            <a:off x="1144615" y="4256172"/>
            <a:ext cx="1" cy="85872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DF8CF4D-E8F3-48D7-9D95-20F7455C53DB}"/>
              </a:ext>
            </a:extLst>
          </p:cNvPr>
          <p:cNvSpPr txBox="1"/>
          <p:nvPr/>
        </p:nvSpPr>
        <p:spPr>
          <a:xfrm>
            <a:off x="20064545" y="1265544"/>
            <a:ext cx="932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u="sng" dirty="0">
                <a:latin typeface="ISOCPEUR" panose="020B0604020202020204" pitchFamily="34" charset="0"/>
              </a:rPr>
              <a:t>Параметри </a:t>
            </a:r>
            <a:r>
              <a:rPr lang="uk-UA" sz="2800" b="1" i="1" u="sng" dirty="0" err="1">
                <a:latin typeface="ISOCPEUR" panose="020B0604020202020204" pitchFamily="34" charset="0"/>
              </a:rPr>
              <a:t>грунтів</a:t>
            </a:r>
            <a:endParaRPr lang="uk-UA" sz="2800" b="1" i="1" u="sng" dirty="0">
              <a:latin typeface="ISOCPEUR" panose="020B0604020202020204" pitchFamily="34" charset="0"/>
            </a:endParaRPr>
          </a:p>
        </p:txBody>
      </p: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61C97E2A-9319-445B-BCED-B1556E3D7C4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111" t="20915" b="16114"/>
          <a:stretch/>
        </p:blipFill>
        <p:spPr>
          <a:xfrm>
            <a:off x="18420579" y="2195147"/>
            <a:ext cx="2706590" cy="720000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63BCFEC4-3C47-4AF7-8BF4-0DB1F7ABDEC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332" t="14161" r="6992" b="15473"/>
          <a:stretch/>
        </p:blipFill>
        <p:spPr>
          <a:xfrm>
            <a:off x="18868126" y="3331462"/>
            <a:ext cx="2706030" cy="72000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398D14AD-18A4-447F-9246-82C1C97023F7}"/>
              </a:ext>
            </a:extLst>
          </p:cNvPr>
          <p:cNvSpPr txBox="1"/>
          <p:nvPr/>
        </p:nvSpPr>
        <p:spPr>
          <a:xfrm>
            <a:off x="21127171" y="2244487"/>
            <a:ext cx="8837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- Глибистий </a:t>
            </a:r>
            <a:r>
              <a:rPr lang="uk-UA" sz="2800" i="1" dirty="0" err="1">
                <a:latin typeface="ISOCPEUR" panose="020B0604020202020204" pitchFamily="34" charset="0"/>
              </a:rPr>
              <a:t>грунт</a:t>
            </a:r>
            <a:r>
              <a:rPr lang="uk-UA" sz="2800" i="1" dirty="0">
                <a:latin typeface="ISOCPEUR" panose="020B0604020202020204" pitchFamily="34" charset="0"/>
              </a:rPr>
              <a:t> (</a:t>
            </a:r>
            <a:r>
              <a:rPr lang="uk-UA" sz="2800" i="1" dirty="0" err="1">
                <a:latin typeface="ISOCPEUR" panose="020B0604020202020204" pitchFamily="34" charset="0"/>
              </a:rPr>
              <a:t>дресвяний</a:t>
            </a:r>
            <a:r>
              <a:rPr lang="uk-UA" sz="2800" i="1" dirty="0">
                <a:latin typeface="ISOCPEUR" panose="020B0604020202020204" pitchFamily="34" charset="0"/>
              </a:rPr>
              <a:t> </a:t>
            </a:r>
            <a:r>
              <a:rPr lang="uk-UA" sz="2800" i="1" dirty="0" err="1">
                <a:latin typeface="ISOCPEUR" panose="020B0604020202020204" pitchFamily="34" charset="0"/>
              </a:rPr>
              <a:t>грунт</a:t>
            </a:r>
            <a:r>
              <a:rPr lang="uk-UA" sz="2800" i="1" dirty="0">
                <a:latin typeface="ISOCPEUR" panose="020B0604020202020204" pitchFamily="34" charset="0"/>
              </a:rPr>
              <a:t> вапняку з піщано-глинистим заповнювачем. Е=80 МПа, </a:t>
            </a:r>
            <a:r>
              <a:rPr lang="en-US" sz="2800" i="1" dirty="0">
                <a:latin typeface="ISOCPEUR" panose="020B0604020202020204" pitchFamily="34" charset="0"/>
              </a:rPr>
              <a:t>V=0,</a:t>
            </a:r>
            <a:r>
              <a:rPr lang="uk-UA" sz="2800" i="1" dirty="0">
                <a:latin typeface="ISOCPEUR" panose="020B0604020202020204" pitchFamily="34" charset="0"/>
              </a:rPr>
              <a:t>2</a:t>
            </a:r>
            <a:r>
              <a:rPr lang="en-US" sz="2800" i="1" dirty="0">
                <a:latin typeface="ISOCPEUR" panose="020B0604020202020204" pitchFamily="34" charset="0"/>
              </a:rPr>
              <a:t>5</a:t>
            </a:r>
            <a:r>
              <a:rPr lang="uk-UA" sz="2800" i="1" dirty="0">
                <a:latin typeface="ISOCPEUR" panose="020B0604020202020204" pitchFamily="34" charset="0"/>
              </a:rPr>
              <a:t>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2CB05D-5308-4FD4-BDB5-777DC11F97F4}"/>
              </a:ext>
            </a:extLst>
          </p:cNvPr>
          <p:cNvSpPr txBox="1"/>
          <p:nvPr/>
        </p:nvSpPr>
        <p:spPr>
          <a:xfrm>
            <a:off x="21381893" y="3372951"/>
            <a:ext cx="8893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- Великоуламковий </a:t>
            </a:r>
            <a:r>
              <a:rPr lang="uk-UA" sz="2800" i="1" dirty="0" err="1">
                <a:latin typeface="ISOCPEUR" panose="020B0604020202020204" pitchFamily="34" charset="0"/>
              </a:rPr>
              <a:t>грунт</a:t>
            </a:r>
            <a:r>
              <a:rPr lang="uk-UA" sz="2800" i="1" dirty="0">
                <a:latin typeface="ISOCPEUR" panose="020B0604020202020204" pitchFamily="34" charset="0"/>
              </a:rPr>
              <a:t> (вапняк </a:t>
            </a:r>
            <a:r>
              <a:rPr lang="uk-UA" sz="2800" i="1" dirty="0" err="1">
                <a:latin typeface="ISOCPEUR" panose="020B0604020202020204" pitchFamily="34" charset="0"/>
              </a:rPr>
              <a:t>сильновивітрюваний</a:t>
            </a:r>
            <a:r>
              <a:rPr lang="uk-UA" sz="2800" i="1" dirty="0">
                <a:latin typeface="ISOCPEUR" panose="020B0604020202020204" pitchFamily="34" charset="0"/>
              </a:rPr>
              <a:t>. Е=35 МПа, </a:t>
            </a:r>
            <a:r>
              <a:rPr lang="en-US" sz="2800" i="1" dirty="0">
                <a:latin typeface="ISOCPEUR" panose="020B0604020202020204" pitchFamily="34" charset="0"/>
              </a:rPr>
              <a:t>V=0,</a:t>
            </a:r>
            <a:r>
              <a:rPr lang="uk-UA" sz="2800" i="1" dirty="0">
                <a:latin typeface="ISOCPEUR" panose="020B0604020202020204" pitchFamily="34" charset="0"/>
              </a:rPr>
              <a:t>25)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1" name="Рукописні дані 80">
                <a:extLst>
                  <a:ext uri="{FF2B5EF4-FFF2-40B4-BE49-F238E27FC236}">
                    <a16:creationId xmlns:a16="http://schemas.microsoft.com/office/drawing/2014/main" id="{84A9B41C-978C-4674-BF76-2F0EC2D7E56D}"/>
                  </a:ext>
                </a:extLst>
              </p14:cNvPr>
              <p14:cNvContentPartPr/>
              <p14:nvPr/>
            </p14:nvContentPartPr>
            <p14:xfrm>
              <a:off x="12800455" y="6733212"/>
              <a:ext cx="360" cy="11159"/>
            </p14:xfrm>
          </p:contentPart>
        </mc:Choice>
        <mc:Fallback xmlns="">
          <p:pic>
            <p:nvPicPr>
              <p:cNvPr id="81" name="Рукописні дані 80">
                <a:extLst>
                  <a:ext uri="{FF2B5EF4-FFF2-40B4-BE49-F238E27FC236}">
                    <a16:creationId xmlns:a16="http://schemas.microsoft.com/office/drawing/2014/main" id="{84A9B41C-978C-4674-BF76-2F0EC2D7E56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791455" y="6724494"/>
                <a:ext cx="18000" cy="282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7" name="Рукописні дані 86">
                <a:extLst>
                  <a:ext uri="{FF2B5EF4-FFF2-40B4-BE49-F238E27FC236}">
                    <a16:creationId xmlns:a16="http://schemas.microsoft.com/office/drawing/2014/main" id="{2CCEA046-9903-466E-A260-A0CDBE84B6C7}"/>
                  </a:ext>
                </a:extLst>
              </p14:cNvPr>
              <p14:cNvContentPartPr/>
              <p14:nvPr/>
            </p14:nvContentPartPr>
            <p14:xfrm>
              <a:off x="20559175" y="19035851"/>
              <a:ext cx="360" cy="360"/>
            </p14:xfrm>
          </p:contentPart>
        </mc:Choice>
        <mc:Fallback xmlns="">
          <p:pic>
            <p:nvPicPr>
              <p:cNvPr id="87" name="Рукописні дані 86">
                <a:extLst>
                  <a:ext uri="{FF2B5EF4-FFF2-40B4-BE49-F238E27FC236}">
                    <a16:creationId xmlns:a16="http://schemas.microsoft.com/office/drawing/2014/main" id="{2CCEA046-9903-466E-A260-A0CDBE84B6C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0550175" y="1902685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90" name="TextBox 89">
            <a:extLst>
              <a:ext uri="{FF2B5EF4-FFF2-40B4-BE49-F238E27FC236}">
                <a16:creationId xmlns:a16="http://schemas.microsoft.com/office/drawing/2014/main" id="{34AD6D05-4D77-4AE1-95BD-3692A50089B8}"/>
              </a:ext>
            </a:extLst>
          </p:cNvPr>
          <p:cNvSpPr txBox="1"/>
          <p:nvPr/>
        </p:nvSpPr>
        <p:spPr>
          <a:xfrm>
            <a:off x="2430874" y="209700"/>
            <a:ext cx="26018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Задача №2:</a:t>
            </a:r>
            <a:r>
              <a:rPr lang="uk-UA" sz="2800" i="1" dirty="0">
                <a:latin typeface="ISOCPEUR" panose="020B0604020202020204" pitchFamily="34" charset="0"/>
              </a:rPr>
              <a:t> ‘’ДОСЛІДЖЕННЯ ЗМІНИ НДС ФУНДАМЕНТІВ ПРИ ВИКОРИСТАННІ ОБ’ЄМНИХ СКІНЧЕННИХ ЕЛЕМЕНТІВ БЕЗ ВРАХУВАННЯ ПОХИЛОГО ЗАЛЯГАННЯ ШАРІВ ГРУНТУ’’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BAC7BF0-C2F0-49B4-849D-CB315BC386B3}"/>
              </a:ext>
            </a:extLst>
          </p:cNvPr>
          <p:cNvSpPr txBox="1"/>
          <p:nvPr/>
        </p:nvSpPr>
        <p:spPr>
          <a:xfrm>
            <a:off x="6902399" y="7705232"/>
            <a:ext cx="7530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Ізополя</a:t>
            </a:r>
            <a:r>
              <a:rPr lang="uk-UA" sz="2800" i="1" dirty="0">
                <a:latin typeface="ISOCPEUR" panose="020B0604020202020204" pitchFamily="34" charset="0"/>
              </a:rPr>
              <a:t> переміщень по глибині в напрямку </a:t>
            </a:r>
            <a:r>
              <a:rPr lang="en-US" sz="2800" i="1" dirty="0">
                <a:latin typeface="ISOCPEUR" panose="020B0604020202020204" pitchFamily="34" charset="0"/>
              </a:rPr>
              <a:t>Z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85" name="Виноска: лінія 84">
            <a:extLst>
              <a:ext uri="{FF2B5EF4-FFF2-40B4-BE49-F238E27FC236}">
                <a16:creationId xmlns:a16="http://schemas.microsoft.com/office/drawing/2014/main" id="{0D9B7024-5CF9-4BDC-923B-CD0E01E4C0F1}"/>
              </a:ext>
            </a:extLst>
          </p:cNvPr>
          <p:cNvSpPr/>
          <p:nvPr/>
        </p:nvSpPr>
        <p:spPr>
          <a:xfrm>
            <a:off x="5839008" y="15542077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93750"/>
              <a:gd name="adj4" fmla="val -607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-9,57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0351CD5-2BF5-46A1-880B-5545321E3F96}"/>
              </a:ext>
            </a:extLst>
          </p:cNvPr>
          <p:cNvSpPr txBox="1"/>
          <p:nvPr/>
        </p:nvSpPr>
        <p:spPr>
          <a:xfrm>
            <a:off x="22534232" y="17219875"/>
            <a:ext cx="26643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000" i="1" dirty="0">
              <a:latin typeface="ISOCPEUR" panose="020B0604020202020204" pitchFamily="34" charset="0"/>
            </a:endParaRPr>
          </a:p>
          <a:p>
            <a:pPr algn="ctr"/>
            <a:r>
              <a:rPr lang="uk-UA" sz="2800" i="1" dirty="0">
                <a:latin typeface="ISOCPEUR" panose="020B0604020202020204" pitchFamily="34" charset="0"/>
              </a:rPr>
              <a:t>(</a:t>
            </a:r>
            <a:r>
              <a:rPr lang="uk-UA" sz="2800" i="1" dirty="0" err="1">
                <a:latin typeface="ISOCPEUR" panose="020B0604020202020204" pitchFamily="34" charset="0"/>
              </a:rPr>
              <a:t>Одновузловий</a:t>
            </a:r>
            <a:r>
              <a:rPr lang="uk-UA" sz="2800" i="1" dirty="0">
                <a:latin typeface="ISOCPEUR" panose="020B0604020202020204" pitchFamily="34" charset="0"/>
              </a:rPr>
              <a:t> скінченний елемент)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C1CD7F5-F417-4137-8677-3AB0C2D6450F}"/>
              </a:ext>
            </a:extLst>
          </p:cNvPr>
          <p:cNvSpPr txBox="1"/>
          <p:nvPr/>
        </p:nvSpPr>
        <p:spPr>
          <a:xfrm>
            <a:off x="25124399" y="17196599"/>
            <a:ext cx="47286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000" i="1" dirty="0">
              <a:latin typeface="ISOCPEUR" panose="020B0604020202020204" pitchFamily="34" charset="0"/>
            </a:endParaRPr>
          </a:p>
          <a:p>
            <a:pPr algn="ctr"/>
            <a:r>
              <a:rPr lang="uk-UA" sz="2800" i="1" dirty="0">
                <a:latin typeface="ISOCPEUR" panose="020B0604020202020204" pitchFamily="34" charset="0"/>
              </a:rPr>
              <a:t>(Фізично нелінійний скінченний елемент) </a:t>
            </a:r>
          </a:p>
        </p:txBody>
      </p:sp>
      <p:sp>
        <p:nvSpPr>
          <p:cNvPr id="83" name="Виноска: лінія 82">
            <a:extLst>
              <a:ext uri="{FF2B5EF4-FFF2-40B4-BE49-F238E27FC236}">
                <a16:creationId xmlns:a16="http://schemas.microsoft.com/office/drawing/2014/main" id="{83C24D7D-6305-4E45-B82D-CD896A7BAAC2}"/>
              </a:ext>
            </a:extLst>
          </p:cNvPr>
          <p:cNvSpPr/>
          <p:nvPr/>
        </p:nvSpPr>
        <p:spPr>
          <a:xfrm flipH="1">
            <a:off x="17873193" y="13664467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48750"/>
              <a:gd name="adj4" fmla="val -6267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-3,43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16BA17C-8E51-4142-A123-AB6ADF755395}"/>
              </a:ext>
            </a:extLst>
          </p:cNvPr>
          <p:cNvSpPr txBox="1"/>
          <p:nvPr/>
        </p:nvSpPr>
        <p:spPr>
          <a:xfrm>
            <a:off x="20798209" y="15435649"/>
            <a:ext cx="932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u="sng" dirty="0">
                <a:latin typeface="ISOCPEUR" panose="020B0604020202020204" pitchFamily="34" charset="0"/>
              </a:rPr>
              <a:t>ТИПИ ЕЛЕМЕНТІВ ГРУНТОВОГО МАСИВУ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685848-A150-4F63-B7D2-D3E326AA01E8}"/>
              </a:ext>
            </a:extLst>
          </p:cNvPr>
          <p:cNvSpPr txBox="1"/>
          <p:nvPr/>
        </p:nvSpPr>
        <p:spPr>
          <a:xfrm>
            <a:off x="1679594" y="19392055"/>
            <a:ext cx="2053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>
                <a:latin typeface="ISOCPEUR" panose="020B0604020202020204" pitchFamily="34" charset="0"/>
              </a:rPr>
              <a:t>Висновок: </a:t>
            </a:r>
            <a:r>
              <a:rPr lang="uk-UA" sz="2800" i="1" dirty="0">
                <a:latin typeface="ISOCPEUR" panose="020B0604020202020204" pitchFamily="34" charset="0"/>
              </a:rPr>
              <a:t>Оцінка переміщень фундаментів центрального ряду показала збіжність в межах 30% з результатами аналітичних розрахунків, в той час, як переміщення фундаментів крайнього ряду за результатами використання об’ємного </a:t>
            </a:r>
            <a:r>
              <a:rPr lang="uk-UA" sz="2800" i="1" dirty="0" err="1">
                <a:latin typeface="ISOCPEUR" panose="020B0604020202020204" pitchFamily="34" charset="0"/>
              </a:rPr>
              <a:t>грунтового</a:t>
            </a:r>
            <a:r>
              <a:rPr lang="uk-UA" sz="2800" i="1" dirty="0">
                <a:latin typeface="ISOCPEUR" panose="020B0604020202020204" pitchFamily="34" charset="0"/>
              </a:rPr>
              <a:t> масиву зросли більше ніж в 2-ва рази. Така різниця пояснюється врахуванням розподілу напружень в </a:t>
            </a:r>
            <a:r>
              <a:rPr lang="uk-UA" sz="2800" i="1" dirty="0" err="1">
                <a:latin typeface="ISOCPEUR" panose="020B0604020202020204" pitchFamily="34" charset="0"/>
              </a:rPr>
              <a:t>грунтовому</a:t>
            </a:r>
            <a:r>
              <a:rPr lang="uk-UA" sz="2800" i="1" dirty="0">
                <a:latin typeface="ISOCPEUR" panose="020B0604020202020204" pitchFamily="34" charset="0"/>
              </a:rPr>
              <a:t> масиві при числовому моделюванні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об’ємними скінченними елементами.</a:t>
            </a:r>
          </a:p>
        </p:txBody>
      </p:sp>
      <p:graphicFrame>
        <p:nvGraphicFramePr>
          <p:cNvPr id="54" name="Діаграма 53">
            <a:extLst>
              <a:ext uri="{FF2B5EF4-FFF2-40B4-BE49-F238E27FC236}">
                <a16:creationId xmlns:a16="http://schemas.microsoft.com/office/drawing/2014/main" id="{1EB1AB0D-6C0D-423C-9634-C5FBC889DB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802301"/>
              </p:ext>
            </p:extLst>
          </p:nvPr>
        </p:nvGraphicFramePr>
        <p:xfrm>
          <a:off x="20796548" y="4301357"/>
          <a:ext cx="8892000" cy="576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56" name="Діаграма 55">
            <a:extLst>
              <a:ext uri="{FF2B5EF4-FFF2-40B4-BE49-F238E27FC236}">
                <a16:creationId xmlns:a16="http://schemas.microsoft.com/office/drawing/2014/main" id="{3F8913F9-09C6-463E-B476-12501E1665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28696"/>
              </p:ext>
            </p:extLst>
          </p:nvPr>
        </p:nvGraphicFramePr>
        <p:xfrm>
          <a:off x="20925847" y="9885211"/>
          <a:ext cx="8892000" cy="576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676801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32F83A-A9C3-405D-B679-C36BA908A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357D0241-F71B-4804-94E8-2A8F41CA0281}"/>
              </a:ext>
            </a:extLst>
          </p:cNvPr>
          <p:cNvSpPr txBox="1"/>
          <p:nvPr/>
        </p:nvSpPr>
        <p:spPr>
          <a:xfrm>
            <a:off x="1040237" y="209700"/>
            <a:ext cx="28908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Задача №3:</a:t>
            </a:r>
            <a:r>
              <a:rPr lang="uk-UA" sz="2800" i="1" dirty="0">
                <a:latin typeface="ISOCPEUR" panose="020B0604020202020204" pitchFamily="34" charset="0"/>
              </a:rPr>
              <a:t> ‘’ВИЗНАЧЕННЯ ОСОБЛИВОСТІ РОЗПОДІЛУ ДЕФОРМАЦІЙ У ФУНДАМЕНТАХ ТА ФОРМУВАННЯ НАПРУЖЕНЬ У ФУНДАМЕНТАХ НЕГЛИБОКОГО ЗАКЛАДАННЯ ПРИ СТВОРЕННІ ДЕТАЛЬНОЇ СКІНЧЕННО-ЕЛЕМЕНТНОЇ МОДЕЛІ, ЯКА ВРАХОВУЄ НАХИЛ ШАРІВ ГРУНТУ’’</a:t>
            </a:r>
          </a:p>
        </p:txBody>
      </p:sp>
      <p:graphicFrame>
        <p:nvGraphicFramePr>
          <p:cNvPr id="137" name="Діаграма 136">
            <a:extLst>
              <a:ext uri="{FF2B5EF4-FFF2-40B4-BE49-F238E27FC236}">
                <a16:creationId xmlns:a16="http://schemas.microsoft.com/office/drawing/2014/main" id="{BB89BF7C-50BB-44B1-B46E-114A9165A3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911535"/>
              </p:ext>
            </p:extLst>
          </p:nvPr>
        </p:nvGraphicFramePr>
        <p:xfrm>
          <a:off x="803803" y="12901751"/>
          <a:ext cx="9154800" cy="79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5A339A0-DE36-45C1-A252-25C1F40C52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6" r="16017" b="11518"/>
          <a:stretch/>
        </p:blipFill>
        <p:spPr>
          <a:xfrm>
            <a:off x="16477407" y="7598105"/>
            <a:ext cx="13477329" cy="49248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BFA887B-5078-4322-8AE9-7466407CDD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" t="25837" r="7160" b="12608"/>
          <a:stretch/>
        </p:blipFill>
        <p:spPr>
          <a:xfrm>
            <a:off x="1801205" y="7965685"/>
            <a:ext cx="14630400" cy="420113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239422-E00C-4803-9F7C-2597F7BD23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5" r="15450" b="11607"/>
          <a:stretch/>
        </p:blipFill>
        <p:spPr>
          <a:xfrm>
            <a:off x="16386264" y="1748016"/>
            <a:ext cx="13644000" cy="49259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138914-8FA4-4299-B460-4E1D388F1B4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13034" r="901" b="9456"/>
          <a:stretch/>
        </p:blipFill>
        <p:spPr>
          <a:xfrm>
            <a:off x="1697757" y="1808646"/>
            <a:ext cx="14631770" cy="4543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D3BB86-0FF5-4640-85EC-E37D5DFFE8CC}"/>
              </a:ext>
            </a:extLst>
          </p:cNvPr>
          <p:cNvSpPr txBox="1"/>
          <p:nvPr/>
        </p:nvSpPr>
        <p:spPr>
          <a:xfrm>
            <a:off x="1563137" y="1045582"/>
            <a:ext cx="138265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Скінченно</a:t>
            </a:r>
            <a:r>
              <a:rPr lang="uk-UA" sz="2800" i="1" dirty="0">
                <a:latin typeface="ISOCPEUR" panose="020B0604020202020204" pitchFamily="34" charset="0"/>
              </a:rPr>
              <a:t>-елементна модель будинку досліджуваного фундаменту на масиві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з похилим нашаруванням </a:t>
            </a:r>
            <a:r>
              <a:rPr lang="uk-UA" sz="2800" i="1" dirty="0" err="1">
                <a:latin typeface="ISOCPEUR" panose="020B0604020202020204" pitchFamily="34" charset="0"/>
              </a:rPr>
              <a:t>грунтів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D5C6F0-EBD0-4749-B631-7B83DDC7BB16}"/>
              </a:ext>
            </a:extLst>
          </p:cNvPr>
          <p:cNvSpPr txBox="1"/>
          <p:nvPr/>
        </p:nvSpPr>
        <p:spPr>
          <a:xfrm>
            <a:off x="19620399" y="6771135"/>
            <a:ext cx="7896655" cy="527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Ізополя</a:t>
            </a:r>
            <a:r>
              <a:rPr lang="uk-UA" sz="2800" i="1" dirty="0">
                <a:latin typeface="ISOCPEUR" panose="020B0604020202020204" pitchFamily="34" charset="0"/>
              </a:rPr>
              <a:t> переміщень по напрямку </a:t>
            </a:r>
            <a:r>
              <a:rPr lang="en-US" sz="2800" i="1" dirty="0">
                <a:latin typeface="ISOCPEUR" panose="020B0604020202020204" pitchFamily="34" charset="0"/>
              </a:rPr>
              <a:t>Z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16" name="Виноска: лінія 15">
            <a:extLst>
              <a:ext uri="{FF2B5EF4-FFF2-40B4-BE49-F238E27FC236}">
                <a16:creationId xmlns:a16="http://schemas.microsoft.com/office/drawing/2014/main" id="{C3437D87-5559-423F-8BCE-C2E6BA1486B9}"/>
              </a:ext>
            </a:extLst>
          </p:cNvPr>
          <p:cNvSpPr/>
          <p:nvPr/>
        </p:nvSpPr>
        <p:spPr>
          <a:xfrm flipH="1">
            <a:off x="20939846" y="1132260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02499"/>
              <a:gd name="adj4" fmla="val -5412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-13,3</a:t>
            </a:r>
          </a:p>
        </p:txBody>
      </p:sp>
      <p:cxnSp>
        <p:nvCxnSpPr>
          <p:cNvPr id="18" name="Пряма сполучна лінія 17">
            <a:extLst>
              <a:ext uri="{FF2B5EF4-FFF2-40B4-BE49-F238E27FC236}">
                <a16:creationId xmlns:a16="http://schemas.microsoft.com/office/drawing/2014/main" id="{1B14F96A-8677-42CC-9AD6-D7102A11F6B3}"/>
              </a:ext>
            </a:extLst>
          </p:cNvPr>
          <p:cNvCxnSpPr/>
          <p:nvPr/>
        </p:nvCxnSpPr>
        <p:spPr>
          <a:xfrm>
            <a:off x="4153245" y="6239641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 сполучна лінія 18">
            <a:extLst>
              <a:ext uri="{FF2B5EF4-FFF2-40B4-BE49-F238E27FC236}">
                <a16:creationId xmlns:a16="http://schemas.microsoft.com/office/drawing/2014/main" id="{6E38E5EE-9A6D-4A47-B2F7-E5DEBE1BCA41}"/>
              </a:ext>
            </a:extLst>
          </p:cNvPr>
          <p:cNvCxnSpPr/>
          <p:nvPr/>
        </p:nvCxnSpPr>
        <p:spPr>
          <a:xfrm>
            <a:off x="16256374" y="5591459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 сполучна лінія 19">
            <a:extLst>
              <a:ext uri="{FF2B5EF4-FFF2-40B4-BE49-F238E27FC236}">
                <a16:creationId xmlns:a16="http://schemas.microsoft.com/office/drawing/2014/main" id="{2B7E12E0-1D29-49B0-AB0C-7F4ED98C78EE}"/>
              </a:ext>
            </a:extLst>
          </p:cNvPr>
          <p:cNvCxnSpPr/>
          <p:nvPr/>
        </p:nvCxnSpPr>
        <p:spPr>
          <a:xfrm>
            <a:off x="1801205" y="4680081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 сполучна лінія 21">
            <a:extLst>
              <a:ext uri="{FF2B5EF4-FFF2-40B4-BE49-F238E27FC236}">
                <a16:creationId xmlns:a16="http://schemas.microsoft.com/office/drawing/2014/main" id="{DE02C426-116F-4BD8-8A23-E2F202BA0F79}"/>
              </a:ext>
            </a:extLst>
          </p:cNvPr>
          <p:cNvCxnSpPr>
            <a:cxnSpLocks/>
          </p:cNvCxnSpPr>
          <p:nvPr/>
        </p:nvCxnSpPr>
        <p:spPr>
          <a:xfrm>
            <a:off x="1801207" y="5328263"/>
            <a:ext cx="2352040" cy="15595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 сполучна лінія 24">
            <a:extLst>
              <a:ext uri="{FF2B5EF4-FFF2-40B4-BE49-F238E27FC236}">
                <a16:creationId xmlns:a16="http://schemas.microsoft.com/office/drawing/2014/main" id="{01B1F50F-9286-4B4B-8E3B-DF6ACFA4EED2}"/>
              </a:ext>
            </a:extLst>
          </p:cNvPr>
          <p:cNvCxnSpPr>
            <a:cxnSpLocks/>
          </p:cNvCxnSpPr>
          <p:nvPr/>
        </p:nvCxnSpPr>
        <p:spPr>
          <a:xfrm flipV="1">
            <a:off x="4153250" y="6239646"/>
            <a:ext cx="12103129" cy="6481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 сполучна лінія 34">
            <a:extLst>
              <a:ext uri="{FF2B5EF4-FFF2-40B4-BE49-F238E27FC236}">
                <a16:creationId xmlns:a16="http://schemas.microsoft.com/office/drawing/2014/main" id="{AF0ECC87-2C5B-4CF9-BC66-94E0B5C148E7}"/>
              </a:ext>
            </a:extLst>
          </p:cNvPr>
          <p:cNvCxnSpPr>
            <a:cxnSpLocks/>
          </p:cNvCxnSpPr>
          <p:nvPr/>
        </p:nvCxnSpPr>
        <p:spPr>
          <a:xfrm flipH="1">
            <a:off x="4107440" y="6806866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 сполучна лінія 36">
            <a:extLst>
              <a:ext uri="{FF2B5EF4-FFF2-40B4-BE49-F238E27FC236}">
                <a16:creationId xmlns:a16="http://schemas.microsoft.com/office/drawing/2014/main" id="{FBF20729-2FEE-4AFF-AFEE-31419617D598}"/>
              </a:ext>
            </a:extLst>
          </p:cNvPr>
          <p:cNvCxnSpPr>
            <a:cxnSpLocks/>
          </p:cNvCxnSpPr>
          <p:nvPr/>
        </p:nvCxnSpPr>
        <p:spPr>
          <a:xfrm flipH="1">
            <a:off x="16195891" y="6168564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 сполучна лінія 37">
            <a:extLst>
              <a:ext uri="{FF2B5EF4-FFF2-40B4-BE49-F238E27FC236}">
                <a16:creationId xmlns:a16="http://schemas.microsoft.com/office/drawing/2014/main" id="{5880F77A-0913-443F-A0A9-0459ACD03291}"/>
              </a:ext>
            </a:extLst>
          </p:cNvPr>
          <p:cNvCxnSpPr>
            <a:cxnSpLocks/>
          </p:cNvCxnSpPr>
          <p:nvPr/>
        </p:nvCxnSpPr>
        <p:spPr>
          <a:xfrm flipH="1">
            <a:off x="1744468" y="5256806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68421DD-3328-4900-81FD-6C89B5B9E3BA}"/>
              </a:ext>
            </a:extLst>
          </p:cNvPr>
          <p:cNvSpPr txBox="1"/>
          <p:nvPr/>
        </p:nvSpPr>
        <p:spPr>
          <a:xfrm rot="21420399">
            <a:off x="9395656" y="6090233"/>
            <a:ext cx="208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116,0м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829D40-D781-4CF1-AE0D-B2377C2772B3}"/>
              </a:ext>
            </a:extLst>
          </p:cNvPr>
          <p:cNvSpPr txBox="1"/>
          <p:nvPr/>
        </p:nvSpPr>
        <p:spPr>
          <a:xfrm rot="2010326">
            <a:off x="1881450" y="5577873"/>
            <a:ext cx="2089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80,2м</a:t>
            </a:r>
          </a:p>
        </p:txBody>
      </p:sp>
      <p:cxnSp>
        <p:nvCxnSpPr>
          <p:cNvPr id="44" name="Пряма сполучна лінія 43">
            <a:extLst>
              <a:ext uri="{FF2B5EF4-FFF2-40B4-BE49-F238E27FC236}">
                <a16:creationId xmlns:a16="http://schemas.microsoft.com/office/drawing/2014/main" id="{FBC7554B-F722-4F88-A9F8-12B1899175AE}"/>
              </a:ext>
            </a:extLst>
          </p:cNvPr>
          <p:cNvCxnSpPr/>
          <p:nvPr/>
        </p:nvCxnSpPr>
        <p:spPr>
          <a:xfrm flipH="1">
            <a:off x="1356767" y="9823990"/>
            <a:ext cx="476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 сполучна лінія 45">
            <a:extLst>
              <a:ext uri="{FF2B5EF4-FFF2-40B4-BE49-F238E27FC236}">
                <a16:creationId xmlns:a16="http://schemas.microsoft.com/office/drawing/2014/main" id="{42E454F2-AAC8-4038-8BD7-7DDBBAB08F5E}"/>
              </a:ext>
            </a:extLst>
          </p:cNvPr>
          <p:cNvCxnSpPr>
            <a:cxnSpLocks/>
          </p:cNvCxnSpPr>
          <p:nvPr/>
        </p:nvCxnSpPr>
        <p:spPr>
          <a:xfrm flipV="1">
            <a:off x="1372205" y="9823990"/>
            <a:ext cx="0" cy="6549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 сполучна лінія 52">
            <a:extLst>
              <a:ext uri="{FF2B5EF4-FFF2-40B4-BE49-F238E27FC236}">
                <a16:creationId xmlns:a16="http://schemas.microsoft.com/office/drawing/2014/main" id="{E675F42D-2723-49D9-ACCE-DF61A1BA39E5}"/>
              </a:ext>
            </a:extLst>
          </p:cNvPr>
          <p:cNvCxnSpPr>
            <a:cxnSpLocks/>
          </p:cNvCxnSpPr>
          <p:nvPr/>
        </p:nvCxnSpPr>
        <p:spPr>
          <a:xfrm flipV="1">
            <a:off x="1284589" y="9771538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9A9D12C-B49B-4EEF-A19C-7D6BF06933C2}"/>
              </a:ext>
            </a:extLst>
          </p:cNvPr>
          <p:cNvSpPr txBox="1"/>
          <p:nvPr/>
        </p:nvSpPr>
        <p:spPr>
          <a:xfrm rot="16200000">
            <a:off x="53593" y="9901394"/>
            <a:ext cx="2089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6,18м</a:t>
            </a:r>
          </a:p>
        </p:txBody>
      </p:sp>
      <p:sp>
        <p:nvSpPr>
          <p:cNvPr id="61" name="Виноска: лінія 60">
            <a:extLst>
              <a:ext uri="{FF2B5EF4-FFF2-40B4-BE49-F238E27FC236}">
                <a16:creationId xmlns:a16="http://schemas.microsoft.com/office/drawing/2014/main" id="{9C7EBD18-628A-41EC-92DD-5051B98699E7}"/>
              </a:ext>
            </a:extLst>
          </p:cNvPr>
          <p:cNvSpPr/>
          <p:nvPr/>
        </p:nvSpPr>
        <p:spPr>
          <a:xfrm>
            <a:off x="17915840" y="986686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34999"/>
              <a:gd name="adj4" fmla="val -449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-8,34</a:t>
            </a:r>
          </a:p>
        </p:txBody>
      </p:sp>
      <p:sp>
        <p:nvSpPr>
          <p:cNvPr id="62" name="Виноска: лінія 61">
            <a:extLst>
              <a:ext uri="{FF2B5EF4-FFF2-40B4-BE49-F238E27FC236}">
                <a16:creationId xmlns:a16="http://schemas.microsoft.com/office/drawing/2014/main" id="{F18D8C2A-BD8E-49BD-92BC-89AB133771A1}"/>
              </a:ext>
            </a:extLst>
          </p:cNvPr>
          <p:cNvSpPr/>
          <p:nvPr/>
        </p:nvSpPr>
        <p:spPr>
          <a:xfrm flipH="1">
            <a:off x="20703790" y="8454835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07500"/>
              <a:gd name="adj4" fmla="val -7385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-7,11</a:t>
            </a:r>
          </a:p>
        </p:txBody>
      </p:sp>
      <p:sp>
        <p:nvSpPr>
          <p:cNvPr id="64" name="Виноска: лінія 63">
            <a:extLst>
              <a:ext uri="{FF2B5EF4-FFF2-40B4-BE49-F238E27FC236}">
                <a16:creationId xmlns:a16="http://schemas.microsoft.com/office/drawing/2014/main" id="{01085C87-67A0-4F61-A1C4-CFC5CCF04726}"/>
              </a:ext>
            </a:extLst>
          </p:cNvPr>
          <p:cNvSpPr/>
          <p:nvPr/>
        </p:nvSpPr>
        <p:spPr>
          <a:xfrm>
            <a:off x="17978508" y="11675175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-3,43</a:t>
            </a:r>
          </a:p>
        </p:txBody>
      </p:sp>
      <p:sp>
        <p:nvSpPr>
          <p:cNvPr id="67" name="Виноска: лінія 66">
            <a:extLst>
              <a:ext uri="{FF2B5EF4-FFF2-40B4-BE49-F238E27FC236}">
                <a16:creationId xmlns:a16="http://schemas.microsoft.com/office/drawing/2014/main" id="{94D7BABB-F78C-47B3-9F3C-01731159015A}"/>
              </a:ext>
            </a:extLst>
          </p:cNvPr>
          <p:cNvSpPr/>
          <p:nvPr/>
        </p:nvSpPr>
        <p:spPr>
          <a:xfrm flipH="1">
            <a:off x="28087928" y="11511400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3125"/>
              <a:gd name="adj4" fmla="val -528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-4,66</a:t>
            </a:r>
          </a:p>
        </p:txBody>
      </p:sp>
      <p:sp>
        <p:nvSpPr>
          <p:cNvPr id="71" name="Виноска: лінія 70">
            <a:extLst>
              <a:ext uri="{FF2B5EF4-FFF2-40B4-BE49-F238E27FC236}">
                <a16:creationId xmlns:a16="http://schemas.microsoft.com/office/drawing/2014/main" id="{AAB0CB72-BBA6-460E-8CAF-B60FFE23BC38}"/>
              </a:ext>
            </a:extLst>
          </p:cNvPr>
          <p:cNvSpPr/>
          <p:nvPr/>
        </p:nvSpPr>
        <p:spPr>
          <a:xfrm>
            <a:off x="27080971" y="884657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68A3E59-25CA-4E10-99FC-B641BEA02604}"/>
              </a:ext>
            </a:extLst>
          </p:cNvPr>
          <p:cNvSpPr txBox="1"/>
          <p:nvPr/>
        </p:nvSpPr>
        <p:spPr>
          <a:xfrm>
            <a:off x="235975" y="20203973"/>
            <a:ext cx="7742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Різниця між результатами склала 17,02%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20D203-8292-45B6-9CBD-F0BABC0BAAB9}"/>
              </a:ext>
            </a:extLst>
          </p:cNvPr>
          <p:cNvSpPr txBox="1"/>
          <p:nvPr/>
        </p:nvSpPr>
        <p:spPr>
          <a:xfrm>
            <a:off x="1325069" y="6968181"/>
            <a:ext cx="15431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Скінченно</a:t>
            </a:r>
            <a:r>
              <a:rPr lang="uk-UA" sz="2800" i="1" dirty="0">
                <a:latin typeface="ISOCPEUR" panose="020B0604020202020204" pitchFamily="34" charset="0"/>
              </a:rPr>
              <a:t>-елементна модель будинку досліджуваного фундаменту на масиві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з горизонтальним нашаруванням </a:t>
            </a:r>
            <a:r>
              <a:rPr lang="uk-UA" sz="2800" i="1" dirty="0" err="1">
                <a:latin typeface="ISOCPEUR" panose="020B0604020202020204" pitchFamily="34" charset="0"/>
              </a:rPr>
              <a:t>грунтів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cxnSp>
        <p:nvCxnSpPr>
          <p:cNvPr id="42" name="Пряма сполучна лінія 41">
            <a:extLst>
              <a:ext uri="{FF2B5EF4-FFF2-40B4-BE49-F238E27FC236}">
                <a16:creationId xmlns:a16="http://schemas.microsoft.com/office/drawing/2014/main" id="{336182CB-1AAA-4B65-8681-078B1922649A}"/>
              </a:ext>
            </a:extLst>
          </p:cNvPr>
          <p:cNvCxnSpPr>
            <a:cxnSpLocks/>
          </p:cNvCxnSpPr>
          <p:nvPr/>
        </p:nvCxnSpPr>
        <p:spPr>
          <a:xfrm>
            <a:off x="4014240" y="12107627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 сполучна лінія 44">
            <a:extLst>
              <a:ext uri="{FF2B5EF4-FFF2-40B4-BE49-F238E27FC236}">
                <a16:creationId xmlns:a16="http://schemas.microsoft.com/office/drawing/2014/main" id="{F5917CEC-2B07-45C8-BCA4-F0CAF0ECBFF2}"/>
              </a:ext>
            </a:extLst>
          </p:cNvPr>
          <p:cNvCxnSpPr>
            <a:cxnSpLocks/>
          </p:cNvCxnSpPr>
          <p:nvPr/>
        </p:nvCxnSpPr>
        <p:spPr>
          <a:xfrm>
            <a:off x="16386264" y="11515081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 сполучна лінія 47">
            <a:extLst>
              <a:ext uri="{FF2B5EF4-FFF2-40B4-BE49-F238E27FC236}">
                <a16:creationId xmlns:a16="http://schemas.microsoft.com/office/drawing/2014/main" id="{AF391AA7-1BD1-4301-BF75-3488D55A7FE7}"/>
              </a:ext>
            </a:extLst>
          </p:cNvPr>
          <p:cNvCxnSpPr>
            <a:cxnSpLocks/>
          </p:cNvCxnSpPr>
          <p:nvPr/>
        </p:nvCxnSpPr>
        <p:spPr>
          <a:xfrm>
            <a:off x="1832904" y="11121944"/>
            <a:ext cx="2181336" cy="16338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Пряма сполучна лінія 48">
            <a:extLst>
              <a:ext uri="{FF2B5EF4-FFF2-40B4-BE49-F238E27FC236}">
                <a16:creationId xmlns:a16="http://schemas.microsoft.com/office/drawing/2014/main" id="{4CFA6123-4B7D-445F-9111-5E9296EA0D82}"/>
              </a:ext>
            </a:extLst>
          </p:cNvPr>
          <p:cNvCxnSpPr>
            <a:cxnSpLocks/>
          </p:cNvCxnSpPr>
          <p:nvPr/>
        </p:nvCxnSpPr>
        <p:spPr>
          <a:xfrm flipV="1">
            <a:off x="4014240" y="12154574"/>
            <a:ext cx="12382960" cy="5971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 сполучна лінія 49">
            <a:extLst>
              <a:ext uri="{FF2B5EF4-FFF2-40B4-BE49-F238E27FC236}">
                <a16:creationId xmlns:a16="http://schemas.microsoft.com/office/drawing/2014/main" id="{31C2F75A-5924-4832-8F15-1FC658D133A2}"/>
              </a:ext>
            </a:extLst>
          </p:cNvPr>
          <p:cNvCxnSpPr>
            <a:cxnSpLocks/>
          </p:cNvCxnSpPr>
          <p:nvPr/>
        </p:nvCxnSpPr>
        <p:spPr>
          <a:xfrm flipH="1">
            <a:off x="3968438" y="12674854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 сполучна лінія 50">
            <a:extLst>
              <a:ext uri="{FF2B5EF4-FFF2-40B4-BE49-F238E27FC236}">
                <a16:creationId xmlns:a16="http://schemas.microsoft.com/office/drawing/2014/main" id="{8D7C7C1E-B979-4B3C-9530-C2AF3F3E5F69}"/>
              </a:ext>
            </a:extLst>
          </p:cNvPr>
          <p:cNvCxnSpPr>
            <a:cxnSpLocks/>
          </p:cNvCxnSpPr>
          <p:nvPr/>
        </p:nvCxnSpPr>
        <p:spPr>
          <a:xfrm flipH="1">
            <a:off x="16329527" y="12095433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 сполучна лінія 51">
            <a:extLst>
              <a:ext uri="{FF2B5EF4-FFF2-40B4-BE49-F238E27FC236}">
                <a16:creationId xmlns:a16="http://schemas.microsoft.com/office/drawing/2014/main" id="{B1F609FE-7084-4EBA-80C7-FEB98D4F70DC}"/>
              </a:ext>
            </a:extLst>
          </p:cNvPr>
          <p:cNvCxnSpPr>
            <a:cxnSpLocks/>
          </p:cNvCxnSpPr>
          <p:nvPr/>
        </p:nvCxnSpPr>
        <p:spPr>
          <a:xfrm flipH="1">
            <a:off x="1776166" y="11056679"/>
            <a:ext cx="113476" cy="1421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9800B647-EC87-4709-8EC6-09C424420ED8}"/>
              </a:ext>
            </a:extLst>
          </p:cNvPr>
          <p:cNvSpPr txBox="1"/>
          <p:nvPr/>
        </p:nvSpPr>
        <p:spPr>
          <a:xfrm rot="21416951">
            <a:off x="9302248" y="11964350"/>
            <a:ext cx="1592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116,0м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DCA0A19-7EC2-4E99-8ADE-50744B039D5B}"/>
              </a:ext>
            </a:extLst>
          </p:cNvPr>
          <p:cNvSpPr txBox="1"/>
          <p:nvPr/>
        </p:nvSpPr>
        <p:spPr>
          <a:xfrm rot="2201233">
            <a:off x="2298010" y="11385932"/>
            <a:ext cx="112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80,2м</a:t>
            </a:r>
          </a:p>
        </p:txBody>
      </p:sp>
      <p:cxnSp>
        <p:nvCxnSpPr>
          <p:cNvPr id="72" name="Пряма сполучна лінія 71">
            <a:extLst>
              <a:ext uri="{FF2B5EF4-FFF2-40B4-BE49-F238E27FC236}">
                <a16:creationId xmlns:a16="http://schemas.microsoft.com/office/drawing/2014/main" id="{B0FBABDB-4A98-42D6-8DD2-3B2C610E1F47}"/>
              </a:ext>
            </a:extLst>
          </p:cNvPr>
          <p:cNvCxnSpPr/>
          <p:nvPr/>
        </p:nvCxnSpPr>
        <p:spPr>
          <a:xfrm>
            <a:off x="1832904" y="10480696"/>
            <a:ext cx="0" cy="64818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Виноска: лінія 75">
            <a:extLst>
              <a:ext uri="{FF2B5EF4-FFF2-40B4-BE49-F238E27FC236}">
                <a16:creationId xmlns:a16="http://schemas.microsoft.com/office/drawing/2014/main" id="{234A5C86-80E6-45BE-B6A2-672089A7A52A}"/>
              </a:ext>
            </a:extLst>
          </p:cNvPr>
          <p:cNvSpPr/>
          <p:nvPr/>
        </p:nvSpPr>
        <p:spPr>
          <a:xfrm>
            <a:off x="26860808" y="7277927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73829"/>
              <a:gd name="adj4" fmla="val -627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-5,89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9E49DEC-161E-4161-88AF-DD8A74586BC6}"/>
              </a:ext>
            </a:extLst>
          </p:cNvPr>
          <p:cNvSpPr txBox="1"/>
          <p:nvPr/>
        </p:nvSpPr>
        <p:spPr>
          <a:xfrm>
            <a:off x="19759752" y="1089023"/>
            <a:ext cx="7896655" cy="527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 err="1">
                <a:latin typeface="ISOCPEUR" panose="020B0604020202020204" pitchFamily="34" charset="0"/>
              </a:rPr>
              <a:t>Ізополя</a:t>
            </a:r>
            <a:r>
              <a:rPr lang="uk-UA" sz="2800" i="1" dirty="0">
                <a:latin typeface="ISOCPEUR" panose="020B0604020202020204" pitchFamily="34" charset="0"/>
              </a:rPr>
              <a:t> переміщень по напрямку </a:t>
            </a:r>
            <a:r>
              <a:rPr lang="en-US" sz="2800" i="1" dirty="0">
                <a:latin typeface="ISOCPEUR" panose="020B0604020202020204" pitchFamily="34" charset="0"/>
              </a:rPr>
              <a:t>Z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sp>
        <p:nvSpPr>
          <p:cNvPr id="80" name="Виноска: лінія 79">
            <a:extLst>
              <a:ext uri="{FF2B5EF4-FFF2-40B4-BE49-F238E27FC236}">
                <a16:creationId xmlns:a16="http://schemas.microsoft.com/office/drawing/2014/main" id="{7A50C184-4539-4A83-9CB2-3202E216CAC8}"/>
              </a:ext>
            </a:extLst>
          </p:cNvPr>
          <p:cNvSpPr/>
          <p:nvPr/>
        </p:nvSpPr>
        <p:spPr>
          <a:xfrm flipH="1">
            <a:off x="17786373" y="5433119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88749"/>
              <a:gd name="adj4" fmla="val -5938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-13,3</a:t>
            </a:r>
          </a:p>
        </p:txBody>
      </p:sp>
      <p:sp>
        <p:nvSpPr>
          <p:cNvPr id="81" name="Виноска: лінія 80">
            <a:extLst>
              <a:ext uri="{FF2B5EF4-FFF2-40B4-BE49-F238E27FC236}">
                <a16:creationId xmlns:a16="http://schemas.microsoft.com/office/drawing/2014/main" id="{FF008091-CBC8-4F52-95BC-505924636866}"/>
              </a:ext>
            </a:extLst>
          </p:cNvPr>
          <p:cNvSpPr/>
          <p:nvPr/>
        </p:nvSpPr>
        <p:spPr>
          <a:xfrm>
            <a:off x="20950275" y="561688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42500"/>
              <a:gd name="adj4" fmla="val -567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-7,13</a:t>
            </a:r>
          </a:p>
        </p:txBody>
      </p:sp>
      <p:sp>
        <p:nvSpPr>
          <p:cNvPr id="82" name="Виноска: лінія 81">
            <a:extLst>
              <a:ext uri="{FF2B5EF4-FFF2-40B4-BE49-F238E27FC236}">
                <a16:creationId xmlns:a16="http://schemas.microsoft.com/office/drawing/2014/main" id="{FA068E87-AE1C-4CD2-85C0-6F8940969CE3}"/>
              </a:ext>
            </a:extLst>
          </p:cNvPr>
          <p:cNvSpPr/>
          <p:nvPr/>
        </p:nvSpPr>
        <p:spPr>
          <a:xfrm flipH="1">
            <a:off x="28046574" y="574900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3125"/>
              <a:gd name="adj4" fmla="val -528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-4,66</a:t>
            </a:r>
          </a:p>
        </p:txBody>
      </p:sp>
      <p:sp>
        <p:nvSpPr>
          <p:cNvPr id="83" name="Виноска: лінія 82">
            <a:extLst>
              <a:ext uri="{FF2B5EF4-FFF2-40B4-BE49-F238E27FC236}">
                <a16:creationId xmlns:a16="http://schemas.microsoft.com/office/drawing/2014/main" id="{4E2B0D00-F6CC-47DD-95D2-F9431B659086}"/>
              </a:ext>
            </a:extLst>
          </p:cNvPr>
          <p:cNvSpPr/>
          <p:nvPr/>
        </p:nvSpPr>
        <p:spPr>
          <a:xfrm>
            <a:off x="17816157" y="1336584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3125"/>
              <a:gd name="adj4" fmla="val -528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-3,43</a:t>
            </a:r>
          </a:p>
        </p:txBody>
      </p:sp>
      <p:sp>
        <p:nvSpPr>
          <p:cNvPr id="84" name="Виноска: лінія 83">
            <a:extLst>
              <a:ext uri="{FF2B5EF4-FFF2-40B4-BE49-F238E27FC236}">
                <a16:creationId xmlns:a16="http://schemas.microsoft.com/office/drawing/2014/main" id="{DCE61485-E214-4DA8-9D04-CDF71B8A386C}"/>
              </a:ext>
            </a:extLst>
          </p:cNvPr>
          <p:cNvSpPr/>
          <p:nvPr/>
        </p:nvSpPr>
        <p:spPr>
          <a:xfrm>
            <a:off x="27075020" y="2737121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163125"/>
              <a:gd name="adj4" fmla="val -528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-7,13</a:t>
            </a:r>
          </a:p>
        </p:txBody>
      </p:sp>
      <p:sp>
        <p:nvSpPr>
          <p:cNvPr id="85" name="Виноска: лінія 84">
            <a:extLst>
              <a:ext uri="{FF2B5EF4-FFF2-40B4-BE49-F238E27FC236}">
                <a16:creationId xmlns:a16="http://schemas.microsoft.com/office/drawing/2014/main" id="{BFFDD090-8643-4AFD-BECC-F524E90532BC}"/>
              </a:ext>
            </a:extLst>
          </p:cNvPr>
          <p:cNvSpPr/>
          <p:nvPr/>
        </p:nvSpPr>
        <p:spPr>
          <a:xfrm flipH="1">
            <a:off x="20553766" y="402223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18836"/>
              <a:gd name="adj4" fmla="val -9328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-8,36</a:t>
            </a:r>
          </a:p>
        </p:txBody>
      </p:sp>
      <p:sp>
        <p:nvSpPr>
          <p:cNvPr id="86" name="Виноска: лінія 85">
            <a:extLst>
              <a:ext uri="{FF2B5EF4-FFF2-40B4-BE49-F238E27FC236}">
                <a16:creationId xmlns:a16="http://schemas.microsoft.com/office/drawing/2014/main" id="{6B4F3E37-CE59-4664-B9C7-2F059443A9A3}"/>
              </a:ext>
            </a:extLst>
          </p:cNvPr>
          <p:cNvSpPr/>
          <p:nvPr/>
        </p:nvSpPr>
        <p:spPr>
          <a:xfrm flipH="1">
            <a:off x="20950275" y="2311718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64723"/>
              <a:gd name="adj4" fmla="val -453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-5,9</a:t>
            </a:r>
          </a:p>
        </p:txBody>
      </p:sp>
      <p:sp>
        <p:nvSpPr>
          <p:cNvPr id="87" name="Виноска: лінія 86">
            <a:extLst>
              <a:ext uri="{FF2B5EF4-FFF2-40B4-BE49-F238E27FC236}">
                <a16:creationId xmlns:a16="http://schemas.microsoft.com/office/drawing/2014/main" id="{20B15F5A-58FF-461C-9AC1-74C965CC33A9}"/>
              </a:ext>
            </a:extLst>
          </p:cNvPr>
          <p:cNvSpPr/>
          <p:nvPr/>
        </p:nvSpPr>
        <p:spPr>
          <a:xfrm flipH="1">
            <a:off x="22261618" y="4063187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07500"/>
              <a:gd name="adj4" fmla="val -7385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-10,8</a:t>
            </a:r>
          </a:p>
        </p:txBody>
      </p:sp>
      <p:sp>
        <p:nvSpPr>
          <p:cNvPr id="69" name="Виноска: лінія 68">
            <a:extLst>
              <a:ext uri="{FF2B5EF4-FFF2-40B4-BE49-F238E27FC236}">
                <a16:creationId xmlns:a16="http://schemas.microsoft.com/office/drawing/2014/main" id="{7C946612-70DE-4E60-B9C7-6CED4B90B29A}"/>
              </a:ext>
            </a:extLst>
          </p:cNvPr>
          <p:cNvSpPr/>
          <p:nvPr/>
        </p:nvSpPr>
        <p:spPr>
          <a:xfrm>
            <a:off x="17769892" y="3964890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64406"/>
              <a:gd name="adj4" fmla="val -2882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-8,36</a:t>
            </a:r>
          </a:p>
        </p:txBody>
      </p:sp>
      <p:cxnSp>
        <p:nvCxnSpPr>
          <p:cNvPr id="95" name="Пряма сполучна лінія 94">
            <a:extLst>
              <a:ext uri="{FF2B5EF4-FFF2-40B4-BE49-F238E27FC236}">
                <a16:creationId xmlns:a16="http://schemas.microsoft.com/office/drawing/2014/main" id="{5D7930C0-D1C0-4E18-AFC5-08027D9AB519}"/>
              </a:ext>
            </a:extLst>
          </p:cNvPr>
          <p:cNvCxnSpPr/>
          <p:nvPr/>
        </p:nvCxnSpPr>
        <p:spPr>
          <a:xfrm flipH="1">
            <a:off x="1356767" y="10484724"/>
            <a:ext cx="476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Пряма сполучна лінія 95">
            <a:extLst>
              <a:ext uri="{FF2B5EF4-FFF2-40B4-BE49-F238E27FC236}">
                <a16:creationId xmlns:a16="http://schemas.microsoft.com/office/drawing/2014/main" id="{C5F73F65-6DAC-44E2-8009-532918614CC0}"/>
              </a:ext>
            </a:extLst>
          </p:cNvPr>
          <p:cNvCxnSpPr>
            <a:cxnSpLocks/>
          </p:cNvCxnSpPr>
          <p:nvPr/>
        </p:nvCxnSpPr>
        <p:spPr>
          <a:xfrm flipV="1">
            <a:off x="1300030" y="10426470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Пряма сполучна лінія 96">
            <a:extLst>
              <a:ext uri="{FF2B5EF4-FFF2-40B4-BE49-F238E27FC236}">
                <a16:creationId xmlns:a16="http://schemas.microsoft.com/office/drawing/2014/main" id="{4A632479-562C-44DF-AFAD-AECE09392785}"/>
              </a:ext>
            </a:extLst>
          </p:cNvPr>
          <p:cNvCxnSpPr/>
          <p:nvPr/>
        </p:nvCxnSpPr>
        <p:spPr>
          <a:xfrm flipH="1">
            <a:off x="1325069" y="4680081"/>
            <a:ext cx="476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Пряма сполучна лінія 97">
            <a:extLst>
              <a:ext uri="{FF2B5EF4-FFF2-40B4-BE49-F238E27FC236}">
                <a16:creationId xmlns:a16="http://schemas.microsoft.com/office/drawing/2014/main" id="{9D2B299C-24D1-4FCD-8C80-D81969FC18F6}"/>
              </a:ext>
            </a:extLst>
          </p:cNvPr>
          <p:cNvCxnSpPr/>
          <p:nvPr/>
        </p:nvCxnSpPr>
        <p:spPr>
          <a:xfrm flipH="1">
            <a:off x="1325069" y="3826642"/>
            <a:ext cx="4761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Пряма сполучна лінія 98">
            <a:extLst>
              <a:ext uri="{FF2B5EF4-FFF2-40B4-BE49-F238E27FC236}">
                <a16:creationId xmlns:a16="http://schemas.microsoft.com/office/drawing/2014/main" id="{2F2D83ED-1707-4462-B9A5-CEBA423A2E54}"/>
              </a:ext>
            </a:extLst>
          </p:cNvPr>
          <p:cNvCxnSpPr>
            <a:cxnSpLocks/>
          </p:cNvCxnSpPr>
          <p:nvPr/>
        </p:nvCxnSpPr>
        <p:spPr>
          <a:xfrm flipV="1">
            <a:off x="1340507" y="3826641"/>
            <a:ext cx="0" cy="8534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Пряма сполучна лінія 99">
            <a:extLst>
              <a:ext uri="{FF2B5EF4-FFF2-40B4-BE49-F238E27FC236}">
                <a16:creationId xmlns:a16="http://schemas.microsoft.com/office/drawing/2014/main" id="{7A4EB037-BA3E-4D1C-9B05-DCC373305C7B}"/>
              </a:ext>
            </a:extLst>
          </p:cNvPr>
          <p:cNvCxnSpPr>
            <a:cxnSpLocks/>
          </p:cNvCxnSpPr>
          <p:nvPr/>
        </p:nvCxnSpPr>
        <p:spPr>
          <a:xfrm flipV="1">
            <a:off x="1268332" y="4621827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1" name="Пряма сполучна лінія 100">
            <a:extLst>
              <a:ext uri="{FF2B5EF4-FFF2-40B4-BE49-F238E27FC236}">
                <a16:creationId xmlns:a16="http://schemas.microsoft.com/office/drawing/2014/main" id="{CC83EE36-DC10-494E-B57D-7BCD5DC3A25C}"/>
              </a:ext>
            </a:extLst>
          </p:cNvPr>
          <p:cNvCxnSpPr>
            <a:cxnSpLocks/>
          </p:cNvCxnSpPr>
          <p:nvPr/>
        </p:nvCxnSpPr>
        <p:spPr>
          <a:xfrm flipV="1">
            <a:off x="1252891" y="3774190"/>
            <a:ext cx="144351" cy="1049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311D89E5-8125-48FD-BA28-52A686B5719D}"/>
              </a:ext>
            </a:extLst>
          </p:cNvPr>
          <p:cNvSpPr txBox="1"/>
          <p:nvPr/>
        </p:nvSpPr>
        <p:spPr>
          <a:xfrm rot="16200000">
            <a:off x="5664" y="4040848"/>
            <a:ext cx="2089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atin typeface="ISOCPEUR" panose="020B0604020202020204" pitchFamily="34" charset="0"/>
              </a:rPr>
              <a:t>8,1м</a:t>
            </a:r>
          </a:p>
        </p:txBody>
      </p:sp>
      <p:sp>
        <p:nvSpPr>
          <p:cNvPr id="103" name="Виноска: лінія 102">
            <a:extLst>
              <a:ext uri="{FF2B5EF4-FFF2-40B4-BE49-F238E27FC236}">
                <a16:creationId xmlns:a16="http://schemas.microsoft.com/office/drawing/2014/main" id="{97CA5145-B6EE-4D23-B075-5A552F7F6FB5}"/>
              </a:ext>
            </a:extLst>
          </p:cNvPr>
          <p:cNvSpPr/>
          <p:nvPr/>
        </p:nvSpPr>
        <p:spPr>
          <a:xfrm>
            <a:off x="22419415" y="9959803"/>
            <a:ext cx="772160" cy="406401"/>
          </a:xfrm>
          <a:prstGeom prst="borderCallout1">
            <a:avLst>
              <a:gd name="adj1" fmla="val 18750"/>
              <a:gd name="adj2" fmla="val -8333"/>
              <a:gd name="adj3" fmla="val -134999"/>
              <a:gd name="adj4" fmla="val -449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799" i="1" dirty="0">
                <a:latin typeface="ISOCPEUR" panose="020B0604020202020204" pitchFamily="34" charset="0"/>
              </a:rPr>
              <a:t>-10,8</a:t>
            </a:r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C3CA84F3-2678-46B0-A072-62E3AF7119B5}"/>
              </a:ext>
            </a:extLst>
          </p:cNvPr>
          <p:cNvSpPr/>
          <p:nvPr/>
        </p:nvSpPr>
        <p:spPr>
          <a:xfrm>
            <a:off x="21452894" y="2581349"/>
            <a:ext cx="4510372" cy="3281238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и</a:t>
            </a:r>
          </a:p>
        </p:txBody>
      </p:sp>
      <p:sp>
        <p:nvSpPr>
          <p:cNvPr id="104" name="Овал 103">
            <a:extLst>
              <a:ext uri="{FF2B5EF4-FFF2-40B4-BE49-F238E27FC236}">
                <a16:creationId xmlns:a16="http://schemas.microsoft.com/office/drawing/2014/main" id="{0325DDC6-4588-4774-8101-67B5D2FC2E36}"/>
              </a:ext>
            </a:extLst>
          </p:cNvPr>
          <p:cNvSpPr/>
          <p:nvPr/>
        </p:nvSpPr>
        <p:spPr>
          <a:xfrm>
            <a:off x="21452894" y="8414225"/>
            <a:ext cx="4510372" cy="3281238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и</a:t>
            </a:r>
          </a:p>
        </p:txBody>
      </p:sp>
      <p:graphicFrame>
        <p:nvGraphicFramePr>
          <p:cNvPr id="139" name="Діаграма 138">
            <a:extLst>
              <a:ext uri="{FF2B5EF4-FFF2-40B4-BE49-F238E27FC236}">
                <a16:creationId xmlns:a16="http://schemas.microsoft.com/office/drawing/2014/main" id="{6532617F-F959-4E4B-8194-30C7790497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912252"/>
              </p:ext>
            </p:extLst>
          </p:nvPr>
        </p:nvGraphicFramePr>
        <p:xfrm>
          <a:off x="10560205" y="12762247"/>
          <a:ext cx="9154800" cy="79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D59ADD32-D1A2-464A-9050-911A15ED93DE}"/>
              </a:ext>
            </a:extLst>
          </p:cNvPr>
          <p:cNvSpPr txBox="1"/>
          <p:nvPr/>
        </p:nvSpPr>
        <p:spPr>
          <a:xfrm>
            <a:off x="10116159" y="20159977"/>
            <a:ext cx="7742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Різниця між результатами склала 22,59%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8DF8DD3-52F5-4D95-878A-6AE4942DC6D4}"/>
              </a:ext>
            </a:extLst>
          </p:cNvPr>
          <p:cNvSpPr txBox="1"/>
          <p:nvPr/>
        </p:nvSpPr>
        <p:spPr>
          <a:xfrm>
            <a:off x="20426030" y="16830622"/>
            <a:ext cx="913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>
                <a:latin typeface="ISOCPEUR" panose="020B0604020202020204" pitchFamily="34" charset="0"/>
              </a:rPr>
              <a:t>Висновок: </a:t>
            </a:r>
            <a:r>
              <a:rPr lang="uk-UA" sz="2800" i="1" dirty="0">
                <a:latin typeface="ISOCPEUR" panose="020B0604020202020204" pitchFamily="34" charset="0"/>
              </a:rPr>
              <a:t>Отримано, що при використанні </a:t>
            </a:r>
            <a:r>
              <a:rPr lang="uk-UA" sz="2800" i="1" dirty="0" err="1">
                <a:latin typeface="ISOCPEUR" panose="020B0604020202020204" pitchFamily="34" charset="0"/>
              </a:rPr>
              <a:t>скінченно</a:t>
            </a:r>
            <a:r>
              <a:rPr lang="uk-UA" sz="2800" i="1" dirty="0">
                <a:latin typeface="ISOCPEUR" panose="020B0604020202020204" pitchFamily="34" charset="0"/>
              </a:rPr>
              <a:t>-елементної моделі на масиві 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з похилим нашаруванням </a:t>
            </a:r>
            <a:r>
              <a:rPr lang="uk-UA" sz="2800" i="1" dirty="0" err="1">
                <a:latin typeface="ISOCPEUR" panose="020B0604020202020204" pitchFamily="34" charset="0"/>
              </a:rPr>
              <a:t>грунтів</a:t>
            </a:r>
            <a:r>
              <a:rPr lang="uk-UA" sz="2800" i="1" dirty="0">
                <a:latin typeface="ISOCPEUR" panose="020B0604020202020204" pitchFamily="34" charset="0"/>
              </a:rPr>
              <a:t>, змінюється характер розподілу навантажень в центральній частині фундаментів.</a:t>
            </a:r>
          </a:p>
        </p:txBody>
      </p:sp>
    </p:spTree>
    <p:extLst>
      <p:ext uri="{BB962C8B-B14F-4D97-AF65-F5344CB8AC3E}">
        <p14:creationId xmlns:p14="http://schemas.microsoft.com/office/powerpoint/2010/main" val="367187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F9CEA1-8EF2-463B-A8A3-B5C98C58F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" y="0"/>
            <a:ext cx="30268585" cy="21383625"/>
          </a:xfrm>
          <a:prstGeom prst="rect">
            <a:avLst/>
          </a:prstGeom>
        </p:spPr>
      </p:pic>
      <p:graphicFrame>
        <p:nvGraphicFramePr>
          <p:cNvPr id="62" name="Діаграма 61">
            <a:extLst>
              <a:ext uri="{FF2B5EF4-FFF2-40B4-BE49-F238E27FC236}">
                <a16:creationId xmlns:a16="http://schemas.microsoft.com/office/drawing/2014/main" id="{B36BA4E9-56EC-477D-9952-DD9329CBD2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730793"/>
              </p:ext>
            </p:extLst>
          </p:nvPr>
        </p:nvGraphicFramePr>
        <p:xfrm>
          <a:off x="15137607" y="7109677"/>
          <a:ext cx="14549914" cy="9755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Діаграма 35">
            <a:extLst>
              <a:ext uri="{FF2B5EF4-FFF2-40B4-BE49-F238E27FC236}">
                <a16:creationId xmlns:a16="http://schemas.microsoft.com/office/drawing/2014/main" id="{3568BF0C-40B7-4ACB-B697-07CFD89547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85033"/>
              </p:ext>
            </p:extLst>
          </p:nvPr>
        </p:nvGraphicFramePr>
        <p:xfrm>
          <a:off x="221314" y="8227873"/>
          <a:ext cx="15033463" cy="8719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4F160661-A168-4DAF-BF66-44B8C52A1D80}"/>
              </a:ext>
            </a:extLst>
          </p:cNvPr>
          <p:cNvSpPr txBox="1"/>
          <p:nvPr/>
        </p:nvSpPr>
        <p:spPr>
          <a:xfrm>
            <a:off x="5875782" y="830848"/>
            <a:ext cx="18623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Графіки максимальних напружень під фундаментами </a:t>
            </a:r>
            <a:r>
              <a:rPr lang="uk-UA" sz="2800" b="1" i="1" dirty="0">
                <a:latin typeface="ISOCPEUR" panose="020B0604020202020204" pitchFamily="34" charset="0"/>
              </a:rPr>
              <a:t>середнього</a:t>
            </a:r>
            <a:r>
              <a:rPr lang="uk-UA" sz="2800" i="1" dirty="0">
                <a:latin typeface="ISOCPEUR" panose="020B0604020202020204" pitchFamily="34" charset="0"/>
              </a:rPr>
              <a:t> та </a:t>
            </a:r>
            <a:r>
              <a:rPr lang="uk-UA" sz="2800" b="1" i="1" dirty="0">
                <a:latin typeface="ISOCPEUR" panose="020B0604020202020204" pitchFamily="34" charset="0"/>
              </a:rPr>
              <a:t>крайнього</a:t>
            </a:r>
            <a:r>
              <a:rPr lang="uk-UA" sz="2800" i="1" dirty="0">
                <a:latin typeface="ISOCPEUR" panose="020B0604020202020204" pitchFamily="34" charset="0"/>
              </a:rPr>
              <a:t> ряду по напрямку </a:t>
            </a:r>
            <a:r>
              <a:rPr lang="en-US" sz="2800" i="1" dirty="0">
                <a:latin typeface="ISOCPEUR" panose="020B0604020202020204" pitchFamily="34" charset="0"/>
              </a:rPr>
              <a:t>Rz</a:t>
            </a:r>
            <a:r>
              <a:rPr lang="uk-UA" sz="2800" i="1" dirty="0">
                <a:latin typeface="ISOCPEUR" panose="020B0604020202020204" pitchFamily="34" charset="0"/>
              </a:rPr>
              <a:t> для будівлі розташованої на коефіцієнтах жорсткості та на масиві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із горизонтальним та похилим нашаруванням </a:t>
            </a:r>
            <a:r>
              <a:rPr lang="uk-UA" sz="2800" i="1" dirty="0" err="1">
                <a:latin typeface="ISOCPEUR" panose="020B0604020202020204" pitchFamily="34" charset="0"/>
              </a:rPr>
              <a:t>грунтів</a:t>
            </a:r>
            <a:endParaRPr lang="uk-UA" sz="2800" i="1" dirty="0">
              <a:latin typeface="ISOCPEUR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0D5D66-70D9-4CF6-A4B1-48C12B7359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91" t="11676" r="16268" b="15778"/>
          <a:stretch/>
        </p:blipFill>
        <p:spPr>
          <a:xfrm>
            <a:off x="2125451" y="2612430"/>
            <a:ext cx="11894511" cy="4680000"/>
          </a:xfrm>
          <a:prstGeom prst="rect">
            <a:avLst/>
          </a:prstGeom>
        </p:spPr>
      </p:pic>
      <p:cxnSp>
        <p:nvCxnSpPr>
          <p:cNvPr id="33" name="Пряма сполучна лінія 32">
            <a:extLst>
              <a:ext uri="{FF2B5EF4-FFF2-40B4-BE49-F238E27FC236}">
                <a16:creationId xmlns:a16="http://schemas.microsoft.com/office/drawing/2014/main" id="{68C6338B-7FA6-481A-BE14-5EF5EDE53C9A}"/>
              </a:ext>
            </a:extLst>
          </p:cNvPr>
          <p:cNvCxnSpPr>
            <a:cxnSpLocks/>
          </p:cNvCxnSpPr>
          <p:nvPr/>
        </p:nvCxnSpPr>
        <p:spPr>
          <a:xfrm>
            <a:off x="1483585" y="4229597"/>
            <a:ext cx="13274831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 сполучна лінія 37">
            <a:extLst>
              <a:ext uri="{FF2B5EF4-FFF2-40B4-BE49-F238E27FC236}">
                <a16:creationId xmlns:a16="http://schemas.microsoft.com/office/drawing/2014/main" id="{71E2A6F2-7D5F-4F85-8141-BC2549030415}"/>
              </a:ext>
            </a:extLst>
          </p:cNvPr>
          <p:cNvCxnSpPr>
            <a:cxnSpLocks/>
          </p:cNvCxnSpPr>
          <p:nvPr/>
        </p:nvCxnSpPr>
        <p:spPr>
          <a:xfrm>
            <a:off x="2469388" y="4229597"/>
            <a:ext cx="0" cy="93644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 сполучна лінія 39">
            <a:extLst>
              <a:ext uri="{FF2B5EF4-FFF2-40B4-BE49-F238E27FC236}">
                <a16:creationId xmlns:a16="http://schemas.microsoft.com/office/drawing/2014/main" id="{F334304F-7355-4EC4-A483-1AE796ED30A7}"/>
              </a:ext>
            </a:extLst>
          </p:cNvPr>
          <p:cNvCxnSpPr>
            <a:cxnSpLocks/>
          </p:cNvCxnSpPr>
          <p:nvPr/>
        </p:nvCxnSpPr>
        <p:spPr>
          <a:xfrm>
            <a:off x="3855212" y="4229597"/>
            <a:ext cx="0" cy="7230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 сполучна лінія 40">
            <a:extLst>
              <a:ext uri="{FF2B5EF4-FFF2-40B4-BE49-F238E27FC236}">
                <a16:creationId xmlns:a16="http://schemas.microsoft.com/office/drawing/2014/main" id="{E4134FEB-C2F1-4FD8-B0C4-99CFDC13487B}"/>
              </a:ext>
            </a:extLst>
          </p:cNvPr>
          <p:cNvCxnSpPr>
            <a:cxnSpLocks/>
          </p:cNvCxnSpPr>
          <p:nvPr/>
        </p:nvCxnSpPr>
        <p:spPr>
          <a:xfrm>
            <a:off x="5276850" y="4229597"/>
            <a:ext cx="0" cy="5760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 сполучна лінія 41">
            <a:extLst>
              <a:ext uri="{FF2B5EF4-FFF2-40B4-BE49-F238E27FC236}">
                <a16:creationId xmlns:a16="http://schemas.microsoft.com/office/drawing/2014/main" id="{4E957D42-C554-43CD-8232-608F603F300D}"/>
              </a:ext>
            </a:extLst>
          </p:cNvPr>
          <p:cNvCxnSpPr>
            <a:cxnSpLocks/>
          </p:cNvCxnSpPr>
          <p:nvPr/>
        </p:nvCxnSpPr>
        <p:spPr>
          <a:xfrm>
            <a:off x="6671818" y="4229597"/>
            <a:ext cx="0" cy="66065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 сполучна лінія 42">
            <a:extLst>
              <a:ext uri="{FF2B5EF4-FFF2-40B4-BE49-F238E27FC236}">
                <a16:creationId xmlns:a16="http://schemas.microsoft.com/office/drawing/2014/main" id="{1C052394-D525-4B99-BAF4-C3BDF1BEF3DB}"/>
              </a:ext>
            </a:extLst>
          </p:cNvPr>
          <p:cNvCxnSpPr>
            <a:cxnSpLocks/>
          </p:cNvCxnSpPr>
          <p:nvPr/>
        </p:nvCxnSpPr>
        <p:spPr>
          <a:xfrm>
            <a:off x="8072706" y="4229597"/>
            <a:ext cx="0" cy="87396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сполучна лінія 43">
            <a:extLst>
              <a:ext uri="{FF2B5EF4-FFF2-40B4-BE49-F238E27FC236}">
                <a16:creationId xmlns:a16="http://schemas.microsoft.com/office/drawing/2014/main" id="{AD17CC2D-9CC5-4A7A-A72A-64E79F985784}"/>
              </a:ext>
            </a:extLst>
          </p:cNvPr>
          <p:cNvCxnSpPr>
            <a:cxnSpLocks/>
          </p:cNvCxnSpPr>
          <p:nvPr/>
        </p:nvCxnSpPr>
        <p:spPr>
          <a:xfrm>
            <a:off x="9503378" y="4229597"/>
            <a:ext cx="0" cy="10080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 сполучна лінія 44">
            <a:extLst>
              <a:ext uri="{FF2B5EF4-FFF2-40B4-BE49-F238E27FC236}">
                <a16:creationId xmlns:a16="http://schemas.microsoft.com/office/drawing/2014/main" id="{5F007D80-0060-4D8D-B66D-13F6CE052002}"/>
              </a:ext>
            </a:extLst>
          </p:cNvPr>
          <p:cNvCxnSpPr>
            <a:cxnSpLocks/>
          </p:cNvCxnSpPr>
          <p:nvPr/>
        </p:nvCxnSpPr>
        <p:spPr>
          <a:xfrm>
            <a:off x="10895298" y="4229597"/>
            <a:ext cx="0" cy="11520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сполучна лінія 45">
            <a:extLst>
              <a:ext uri="{FF2B5EF4-FFF2-40B4-BE49-F238E27FC236}">
                <a16:creationId xmlns:a16="http://schemas.microsoft.com/office/drawing/2014/main" id="{91AF8234-42B8-4C06-89D9-B6B7A22A8907}"/>
              </a:ext>
            </a:extLst>
          </p:cNvPr>
          <p:cNvCxnSpPr>
            <a:cxnSpLocks/>
          </p:cNvCxnSpPr>
          <p:nvPr/>
        </p:nvCxnSpPr>
        <p:spPr>
          <a:xfrm>
            <a:off x="12274518" y="4229597"/>
            <a:ext cx="0" cy="86558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 сполучна лінія 46">
            <a:extLst>
              <a:ext uri="{FF2B5EF4-FFF2-40B4-BE49-F238E27FC236}">
                <a16:creationId xmlns:a16="http://schemas.microsoft.com/office/drawing/2014/main" id="{FA97C833-FFE3-40C1-BBA2-365AF5126984}"/>
              </a:ext>
            </a:extLst>
          </p:cNvPr>
          <p:cNvCxnSpPr>
            <a:cxnSpLocks/>
          </p:cNvCxnSpPr>
          <p:nvPr/>
        </p:nvCxnSpPr>
        <p:spPr>
          <a:xfrm>
            <a:off x="13704538" y="4229597"/>
            <a:ext cx="0" cy="115209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C70AAEC9-D3B7-4387-8188-1208F2B8C108}"/>
              </a:ext>
            </a:extLst>
          </p:cNvPr>
          <p:cNvSpPr txBox="1"/>
          <p:nvPr/>
        </p:nvSpPr>
        <p:spPr>
          <a:xfrm>
            <a:off x="791944" y="1530112"/>
            <a:ext cx="378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Вісь отримання даних</a:t>
            </a:r>
          </a:p>
        </p:txBody>
      </p:sp>
      <p:sp>
        <p:nvSpPr>
          <p:cNvPr id="68" name="Виноска: лінія 67">
            <a:extLst>
              <a:ext uri="{FF2B5EF4-FFF2-40B4-BE49-F238E27FC236}">
                <a16:creationId xmlns:a16="http://schemas.microsoft.com/office/drawing/2014/main" id="{F73462F6-ACFE-49D2-8CFB-A95CB064AF9C}"/>
              </a:ext>
            </a:extLst>
          </p:cNvPr>
          <p:cNvSpPr/>
          <p:nvPr/>
        </p:nvSpPr>
        <p:spPr>
          <a:xfrm flipH="1">
            <a:off x="965852" y="1276352"/>
            <a:ext cx="3434080" cy="954107"/>
          </a:xfrm>
          <a:prstGeom prst="borderCallout1">
            <a:avLst>
              <a:gd name="adj1" fmla="val 18750"/>
              <a:gd name="adj2" fmla="val -8333"/>
              <a:gd name="adj3" fmla="val 301719"/>
              <a:gd name="adj4" fmla="val -437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AA3A8921-FCBF-4DAC-A7F5-11895AF309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91" t="11676" r="16268" b="15778"/>
          <a:stretch/>
        </p:blipFill>
        <p:spPr>
          <a:xfrm>
            <a:off x="16658500" y="2579795"/>
            <a:ext cx="11894511" cy="4680000"/>
          </a:xfrm>
          <a:prstGeom prst="rect">
            <a:avLst/>
          </a:prstGeom>
        </p:spPr>
      </p:pic>
      <p:cxnSp>
        <p:nvCxnSpPr>
          <p:cNvPr id="37" name="Пряма сполучна лінія 36">
            <a:extLst>
              <a:ext uri="{FF2B5EF4-FFF2-40B4-BE49-F238E27FC236}">
                <a16:creationId xmlns:a16="http://schemas.microsoft.com/office/drawing/2014/main" id="{231A2A13-507A-419C-8927-1CBD499ECD54}"/>
              </a:ext>
            </a:extLst>
          </p:cNvPr>
          <p:cNvCxnSpPr>
            <a:cxnSpLocks/>
          </p:cNvCxnSpPr>
          <p:nvPr/>
        </p:nvCxnSpPr>
        <p:spPr>
          <a:xfrm>
            <a:off x="16136545" y="2876754"/>
            <a:ext cx="12881187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 сполучна лінія 38">
            <a:extLst>
              <a:ext uri="{FF2B5EF4-FFF2-40B4-BE49-F238E27FC236}">
                <a16:creationId xmlns:a16="http://schemas.microsoft.com/office/drawing/2014/main" id="{0600090A-F7FD-4567-B80C-DF834A321937}"/>
              </a:ext>
            </a:extLst>
          </p:cNvPr>
          <p:cNvCxnSpPr>
            <a:cxnSpLocks/>
          </p:cNvCxnSpPr>
          <p:nvPr/>
        </p:nvCxnSpPr>
        <p:spPr>
          <a:xfrm>
            <a:off x="16843501" y="2876754"/>
            <a:ext cx="0" cy="102479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 сполучна лінія 47">
            <a:extLst>
              <a:ext uri="{FF2B5EF4-FFF2-40B4-BE49-F238E27FC236}">
                <a16:creationId xmlns:a16="http://schemas.microsoft.com/office/drawing/2014/main" id="{2105305B-5CEC-4B7F-86B0-3A09696CC33C}"/>
              </a:ext>
            </a:extLst>
          </p:cNvPr>
          <p:cNvCxnSpPr>
            <a:cxnSpLocks/>
          </p:cNvCxnSpPr>
          <p:nvPr/>
        </p:nvCxnSpPr>
        <p:spPr>
          <a:xfrm>
            <a:off x="18266872" y="2876754"/>
            <a:ext cx="0" cy="72934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 сполучна лінія 48">
            <a:extLst>
              <a:ext uri="{FF2B5EF4-FFF2-40B4-BE49-F238E27FC236}">
                <a16:creationId xmlns:a16="http://schemas.microsoft.com/office/drawing/2014/main" id="{2CF75A64-8DEF-4F2E-95DC-614F13EAC60B}"/>
              </a:ext>
            </a:extLst>
          </p:cNvPr>
          <p:cNvCxnSpPr>
            <a:cxnSpLocks/>
          </p:cNvCxnSpPr>
          <p:nvPr/>
        </p:nvCxnSpPr>
        <p:spPr>
          <a:xfrm>
            <a:off x="19708322" y="2876754"/>
            <a:ext cx="0" cy="57338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 сполучна лінія 49">
            <a:extLst>
              <a:ext uri="{FF2B5EF4-FFF2-40B4-BE49-F238E27FC236}">
                <a16:creationId xmlns:a16="http://schemas.microsoft.com/office/drawing/2014/main" id="{BD89C512-561E-44E9-A904-E79BA2984993}"/>
              </a:ext>
            </a:extLst>
          </p:cNvPr>
          <p:cNvCxnSpPr>
            <a:cxnSpLocks/>
          </p:cNvCxnSpPr>
          <p:nvPr/>
        </p:nvCxnSpPr>
        <p:spPr>
          <a:xfrm>
            <a:off x="21130722" y="2876754"/>
            <a:ext cx="0" cy="59116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 сполучна лінія 50">
            <a:extLst>
              <a:ext uri="{FF2B5EF4-FFF2-40B4-BE49-F238E27FC236}">
                <a16:creationId xmlns:a16="http://schemas.microsoft.com/office/drawing/2014/main" id="{C630C822-6938-49FC-8110-F7F7E07C72B5}"/>
              </a:ext>
            </a:extLst>
          </p:cNvPr>
          <p:cNvCxnSpPr>
            <a:cxnSpLocks/>
          </p:cNvCxnSpPr>
          <p:nvPr/>
        </p:nvCxnSpPr>
        <p:spPr>
          <a:xfrm>
            <a:off x="22562588" y="2876754"/>
            <a:ext cx="0" cy="102479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 сполучна лінія 51">
            <a:extLst>
              <a:ext uri="{FF2B5EF4-FFF2-40B4-BE49-F238E27FC236}">
                <a16:creationId xmlns:a16="http://schemas.microsoft.com/office/drawing/2014/main" id="{968613D1-4AA2-4CFB-B2E0-F603A9AB5774}"/>
              </a:ext>
            </a:extLst>
          </p:cNvPr>
          <p:cNvCxnSpPr>
            <a:cxnSpLocks/>
          </p:cNvCxnSpPr>
          <p:nvPr/>
        </p:nvCxnSpPr>
        <p:spPr>
          <a:xfrm>
            <a:off x="23975998" y="2876754"/>
            <a:ext cx="0" cy="117485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 сполучна лінія 52">
            <a:extLst>
              <a:ext uri="{FF2B5EF4-FFF2-40B4-BE49-F238E27FC236}">
                <a16:creationId xmlns:a16="http://schemas.microsoft.com/office/drawing/2014/main" id="{913D84EA-3454-4816-81FD-A634839775ED}"/>
              </a:ext>
            </a:extLst>
          </p:cNvPr>
          <p:cNvCxnSpPr>
            <a:cxnSpLocks/>
          </p:cNvCxnSpPr>
          <p:nvPr/>
        </p:nvCxnSpPr>
        <p:spPr>
          <a:xfrm>
            <a:off x="25424579" y="2876754"/>
            <a:ext cx="0" cy="117485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 сполучна лінія 53">
            <a:extLst>
              <a:ext uri="{FF2B5EF4-FFF2-40B4-BE49-F238E27FC236}">
                <a16:creationId xmlns:a16="http://schemas.microsoft.com/office/drawing/2014/main" id="{1E7F3148-DFDA-486F-B88B-964151F486A8}"/>
              </a:ext>
            </a:extLst>
          </p:cNvPr>
          <p:cNvCxnSpPr>
            <a:cxnSpLocks/>
          </p:cNvCxnSpPr>
          <p:nvPr/>
        </p:nvCxnSpPr>
        <p:spPr>
          <a:xfrm>
            <a:off x="26830958" y="2876754"/>
            <a:ext cx="0" cy="117485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 сполучна лінія 54">
            <a:extLst>
              <a:ext uri="{FF2B5EF4-FFF2-40B4-BE49-F238E27FC236}">
                <a16:creationId xmlns:a16="http://schemas.microsoft.com/office/drawing/2014/main" id="{6F68A3CD-8B72-42B2-A442-06B007CA6021}"/>
              </a:ext>
            </a:extLst>
          </p:cNvPr>
          <p:cNvCxnSpPr>
            <a:cxnSpLocks/>
          </p:cNvCxnSpPr>
          <p:nvPr/>
        </p:nvCxnSpPr>
        <p:spPr>
          <a:xfrm>
            <a:off x="28239008" y="2876754"/>
            <a:ext cx="0" cy="117485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4A3E95D-A047-410D-89B4-272E68A04D82}"/>
              </a:ext>
            </a:extLst>
          </p:cNvPr>
          <p:cNvSpPr txBox="1"/>
          <p:nvPr/>
        </p:nvSpPr>
        <p:spPr>
          <a:xfrm>
            <a:off x="1034335" y="19665096"/>
            <a:ext cx="22220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>
                <a:latin typeface="ISOCPEUR" panose="020B0604020202020204" pitchFamily="34" charset="0"/>
              </a:rPr>
              <a:t>Висновок: </a:t>
            </a:r>
            <a:r>
              <a:rPr lang="uk-UA" sz="2800" i="1" dirty="0">
                <a:latin typeface="ISOCPEUR" panose="020B0604020202020204" pitchFamily="34" charset="0"/>
              </a:rPr>
              <a:t>Отримано, що моделювання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за допомогою коефіцієнтів жорсткості може призвести до недооцінки напружень під підошвою фундаментів до 3-х разів.</a:t>
            </a:r>
          </a:p>
          <a:p>
            <a:pPr algn="just"/>
            <a:r>
              <a:rPr lang="uk-UA" sz="2800" i="1" dirty="0">
                <a:latin typeface="ISOCPEUR" panose="020B0604020202020204" pitchFamily="34" charset="0"/>
              </a:rPr>
              <a:t>Виявлено, що наявність похилих шарів </a:t>
            </a:r>
            <a:r>
              <a:rPr lang="uk-UA" sz="2800" i="1" dirty="0" err="1">
                <a:latin typeface="ISOCPEUR" panose="020B0604020202020204" pitchFamily="34" charset="0"/>
              </a:rPr>
              <a:t>грунту</a:t>
            </a:r>
            <a:r>
              <a:rPr lang="uk-UA" sz="2800" i="1" dirty="0">
                <a:latin typeface="ISOCPEUR" panose="020B0604020202020204" pitchFamily="34" charset="0"/>
              </a:rPr>
              <a:t> призводить до зміни розподілу напружень між фундаментами.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43D7EAC-B30D-4F60-A382-9DB8CA1D4EB7}"/>
              </a:ext>
            </a:extLst>
          </p:cNvPr>
          <p:cNvSpPr txBox="1"/>
          <p:nvPr/>
        </p:nvSpPr>
        <p:spPr>
          <a:xfrm>
            <a:off x="15187421" y="16233813"/>
            <a:ext cx="61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20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3C24838-C9D4-48BE-838C-51AC002350A5}"/>
              </a:ext>
            </a:extLst>
          </p:cNvPr>
          <p:cNvSpPr txBox="1"/>
          <p:nvPr/>
        </p:nvSpPr>
        <p:spPr>
          <a:xfrm>
            <a:off x="15213306" y="14981262"/>
            <a:ext cx="61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40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0FB7405-A227-4414-A941-054325026495}"/>
              </a:ext>
            </a:extLst>
          </p:cNvPr>
          <p:cNvSpPr txBox="1"/>
          <p:nvPr/>
        </p:nvSpPr>
        <p:spPr>
          <a:xfrm>
            <a:off x="15234042" y="13874941"/>
            <a:ext cx="61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60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51CD5A9-A960-4022-B051-98D9FD570907}"/>
              </a:ext>
            </a:extLst>
          </p:cNvPr>
          <p:cNvSpPr txBox="1"/>
          <p:nvPr/>
        </p:nvSpPr>
        <p:spPr>
          <a:xfrm>
            <a:off x="15222400" y="12707630"/>
            <a:ext cx="61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80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F0B6783-5A21-41E8-A258-27166492806F}"/>
              </a:ext>
            </a:extLst>
          </p:cNvPr>
          <p:cNvSpPr txBox="1"/>
          <p:nvPr/>
        </p:nvSpPr>
        <p:spPr>
          <a:xfrm>
            <a:off x="15223701" y="11516069"/>
            <a:ext cx="818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100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FA7CB25-4F8A-4F79-8B25-3572CA6E1AED}"/>
              </a:ext>
            </a:extLst>
          </p:cNvPr>
          <p:cNvSpPr txBox="1"/>
          <p:nvPr/>
        </p:nvSpPr>
        <p:spPr>
          <a:xfrm>
            <a:off x="15223701" y="10324508"/>
            <a:ext cx="818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120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55DC059-1872-4C3F-A442-7B2BA3B2A6C1}"/>
              </a:ext>
            </a:extLst>
          </p:cNvPr>
          <p:cNvSpPr txBox="1"/>
          <p:nvPr/>
        </p:nvSpPr>
        <p:spPr>
          <a:xfrm>
            <a:off x="15236957" y="9145072"/>
            <a:ext cx="818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140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1823760-E15B-4D0E-91CD-6A5BA8A4D9FC}"/>
              </a:ext>
            </a:extLst>
          </p:cNvPr>
          <p:cNvSpPr txBox="1"/>
          <p:nvPr/>
        </p:nvSpPr>
        <p:spPr>
          <a:xfrm>
            <a:off x="15245867" y="7977761"/>
            <a:ext cx="818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160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E39FDD3-6949-4C19-A27C-7C942D2BD7C1}"/>
              </a:ext>
            </a:extLst>
          </p:cNvPr>
          <p:cNvSpPr txBox="1"/>
          <p:nvPr/>
        </p:nvSpPr>
        <p:spPr>
          <a:xfrm>
            <a:off x="995223" y="16341785"/>
            <a:ext cx="61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50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FAA2B39-F5A6-46C1-AA12-C74990AA1611}"/>
              </a:ext>
            </a:extLst>
          </p:cNvPr>
          <p:cNvSpPr txBox="1"/>
          <p:nvPr/>
        </p:nvSpPr>
        <p:spPr>
          <a:xfrm>
            <a:off x="971513" y="14961980"/>
            <a:ext cx="63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100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F6994A9-5C4D-4BA8-89FD-64548E4F2241}"/>
              </a:ext>
            </a:extLst>
          </p:cNvPr>
          <p:cNvSpPr txBox="1"/>
          <p:nvPr/>
        </p:nvSpPr>
        <p:spPr>
          <a:xfrm>
            <a:off x="951295" y="13554118"/>
            <a:ext cx="63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150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ED826B9-256F-496E-B444-9F93EA251AC7}"/>
              </a:ext>
            </a:extLst>
          </p:cNvPr>
          <p:cNvSpPr txBox="1"/>
          <p:nvPr/>
        </p:nvSpPr>
        <p:spPr>
          <a:xfrm>
            <a:off x="951294" y="12146256"/>
            <a:ext cx="730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200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C4C227-C8B4-46B3-888A-7F2B88B83C9A}"/>
              </a:ext>
            </a:extLst>
          </p:cNvPr>
          <p:cNvSpPr txBox="1"/>
          <p:nvPr/>
        </p:nvSpPr>
        <p:spPr>
          <a:xfrm>
            <a:off x="985245" y="10719454"/>
            <a:ext cx="763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250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FE010A5-5865-419A-91E0-97AB1776A1DF}"/>
              </a:ext>
            </a:extLst>
          </p:cNvPr>
          <p:cNvSpPr txBox="1"/>
          <p:nvPr/>
        </p:nvSpPr>
        <p:spPr>
          <a:xfrm>
            <a:off x="1015069" y="9311592"/>
            <a:ext cx="763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300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DF4D8E4-0686-4D1F-8B5E-FD5A253DFF70}"/>
              </a:ext>
            </a:extLst>
          </p:cNvPr>
          <p:cNvSpPr txBox="1"/>
          <p:nvPr/>
        </p:nvSpPr>
        <p:spPr>
          <a:xfrm>
            <a:off x="15300205" y="7221807"/>
            <a:ext cx="818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err="1">
                <a:latin typeface="ISOCPEUR" panose="020B0604020202020204" pitchFamily="34" charset="0"/>
              </a:rPr>
              <a:t>Кн</a:t>
            </a:r>
            <a:r>
              <a:rPr lang="uk-UA" sz="2000" b="1" i="1" dirty="0">
                <a:latin typeface="ISOCPEUR" panose="020B0604020202020204" pitchFamily="34" charset="0"/>
              </a:rPr>
              <a:t>/м2</a:t>
            </a:r>
          </a:p>
        </p:txBody>
      </p:sp>
      <p:cxnSp>
        <p:nvCxnSpPr>
          <p:cNvPr id="87" name="Пряма сполучна лінія 86">
            <a:extLst>
              <a:ext uri="{FF2B5EF4-FFF2-40B4-BE49-F238E27FC236}">
                <a16:creationId xmlns:a16="http://schemas.microsoft.com/office/drawing/2014/main" id="{1777D7BF-BA79-4A2A-92E7-403DBBAF86F8}"/>
              </a:ext>
            </a:extLst>
          </p:cNvPr>
          <p:cNvCxnSpPr/>
          <p:nvPr/>
        </p:nvCxnSpPr>
        <p:spPr>
          <a:xfrm>
            <a:off x="1681651" y="18230127"/>
            <a:ext cx="111942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Блок-схема: вузол 87">
            <a:extLst>
              <a:ext uri="{FF2B5EF4-FFF2-40B4-BE49-F238E27FC236}">
                <a16:creationId xmlns:a16="http://schemas.microsoft.com/office/drawing/2014/main" id="{1F9B50A2-3E60-441F-B4F2-1140190B4D67}"/>
              </a:ext>
            </a:extLst>
          </p:cNvPr>
          <p:cNvSpPr/>
          <p:nvPr/>
        </p:nvSpPr>
        <p:spPr>
          <a:xfrm>
            <a:off x="2119827" y="18106662"/>
            <a:ext cx="243069" cy="246928"/>
          </a:xfrm>
          <a:prstGeom prst="flowChartConnector">
            <a:avLst/>
          </a:prstGeom>
          <a:solidFill>
            <a:schemeClr val="tx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89" name="Пряма сполучна лінія 88">
            <a:extLst>
              <a:ext uri="{FF2B5EF4-FFF2-40B4-BE49-F238E27FC236}">
                <a16:creationId xmlns:a16="http://schemas.microsoft.com/office/drawing/2014/main" id="{C2EC8BF0-D985-4E80-AFAD-9EF428AFA8FE}"/>
              </a:ext>
            </a:extLst>
          </p:cNvPr>
          <p:cNvCxnSpPr/>
          <p:nvPr/>
        </p:nvCxnSpPr>
        <p:spPr>
          <a:xfrm>
            <a:off x="7969871" y="18269773"/>
            <a:ext cx="1119422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Блок-схема: вузол 89">
            <a:extLst>
              <a:ext uri="{FF2B5EF4-FFF2-40B4-BE49-F238E27FC236}">
                <a16:creationId xmlns:a16="http://schemas.microsoft.com/office/drawing/2014/main" id="{336FDC60-C413-4DA4-9378-64C208B55F96}"/>
              </a:ext>
            </a:extLst>
          </p:cNvPr>
          <p:cNvSpPr/>
          <p:nvPr/>
        </p:nvSpPr>
        <p:spPr>
          <a:xfrm>
            <a:off x="8408047" y="18146308"/>
            <a:ext cx="243069" cy="24692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91" name="Пряма сполучна лінія 90">
            <a:extLst>
              <a:ext uri="{FF2B5EF4-FFF2-40B4-BE49-F238E27FC236}">
                <a16:creationId xmlns:a16="http://schemas.microsoft.com/office/drawing/2014/main" id="{C525F531-DAC4-42FB-86E6-0BFE782855FB}"/>
              </a:ext>
            </a:extLst>
          </p:cNvPr>
          <p:cNvCxnSpPr/>
          <p:nvPr/>
        </p:nvCxnSpPr>
        <p:spPr>
          <a:xfrm>
            <a:off x="15873624" y="18270676"/>
            <a:ext cx="111942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Блок-схема: вузол 91">
            <a:extLst>
              <a:ext uri="{FF2B5EF4-FFF2-40B4-BE49-F238E27FC236}">
                <a16:creationId xmlns:a16="http://schemas.microsoft.com/office/drawing/2014/main" id="{3620E4D2-0815-41B5-AFB9-B695D319525D}"/>
              </a:ext>
            </a:extLst>
          </p:cNvPr>
          <p:cNvSpPr/>
          <p:nvPr/>
        </p:nvSpPr>
        <p:spPr>
          <a:xfrm>
            <a:off x="16311800" y="18147211"/>
            <a:ext cx="243069" cy="24692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8DBC00-3845-4E28-88E9-EE87F1AC2AB9}"/>
              </a:ext>
            </a:extLst>
          </p:cNvPr>
          <p:cNvSpPr txBox="1"/>
          <p:nvPr/>
        </p:nvSpPr>
        <p:spPr>
          <a:xfrm>
            <a:off x="16860374" y="17984103"/>
            <a:ext cx="4961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- Похиле нашарування шарів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3389781-7C9D-4E25-8EF5-D5E98E8C5470}"/>
              </a:ext>
            </a:extLst>
          </p:cNvPr>
          <p:cNvSpPr txBox="1"/>
          <p:nvPr/>
        </p:nvSpPr>
        <p:spPr>
          <a:xfrm>
            <a:off x="8496007" y="17979672"/>
            <a:ext cx="7128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- Горизонтальне нашарування шарів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88C5B26-3D27-4CF3-BEE2-07AAC72A3EE4}"/>
              </a:ext>
            </a:extLst>
          </p:cNvPr>
          <p:cNvSpPr txBox="1"/>
          <p:nvPr/>
        </p:nvSpPr>
        <p:spPr>
          <a:xfrm>
            <a:off x="1316472" y="17944823"/>
            <a:ext cx="7128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latin typeface="ISOCPEUR" panose="020B0604020202020204" pitchFamily="34" charset="0"/>
              </a:rPr>
              <a:t>- Коефіцієнти жорсткості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D344869-B6CE-4D3D-AFDA-C04F3A35550F}"/>
              </a:ext>
            </a:extLst>
          </p:cNvPr>
          <p:cNvSpPr txBox="1"/>
          <p:nvPr/>
        </p:nvSpPr>
        <p:spPr>
          <a:xfrm>
            <a:off x="6810806" y="17078524"/>
            <a:ext cx="932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u="sng" dirty="0">
                <a:latin typeface="ISOCPEUR" panose="020B0604020202020204" pitchFamily="34" charset="0"/>
              </a:rPr>
              <a:t>УМОВНІ ПОЗНАЧЕННЯ </a:t>
            </a:r>
          </a:p>
        </p:txBody>
      </p:sp>
    </p:spTree>
    <p:extLst>
      <p:ext uri="{BB962C8B-B14F-4D97-AF65-F5344CB8AC3E}">
        <p14:creationId xmlns:p14="http://schemas.microsoft.com/office/powerpoint/2010/main" val="136234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6D00DD-750D-47A3-9B81-FF0CA9CB5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" y="0"/>
            <a:ext cx="30268585" cy="213836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641E6B-42DD-4295-953E-03A7EB48695E}"/>
              </a:ext>
            </a:extLst>
          </p:cNvPr>
          <p:cNvSpPr txBox="1"/>
          <p:nvPr/>
        </p:nvSpPr>
        <p:spPr>
          <a:xfrm>
            <a:off x="11299678" y="619324"/>
            <a:ext cx="9325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u="sng" dirty="0">
                <a:latin typeface="ISOCPEUR" panose="020B0604020202020204" pitchFamily="34" charset="0"/>
              </a:rPr>
              <a:t>ВИСНОВКИ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598754-68C1-4AF4-85D6-448C4D6835E3}"/>
              </a:ext>
            </a:extLst>
          </p:cNvPr>
          <p:cNvSpPr txBox="1"/>
          <p:nvPr/>
        </p:nvSpPr>
        <p:spPr>
          <a:xfrm>
            <a:off x="1256008" y="2180660"/>
            <a:ext cx="28392720" cy="13388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uk-UA" sz="5400" i="1" dirty="0">
                <a:latin typeface="ISOCPEUR" panose="020B0604020202020204" pitchFamily="34" charset="0"/>
              </a:rPr>
              <a:t>Отримано, що використання </a:t>
            </a:r>
            <a:r>
              <a:rPr lang="uk-UA" sz="5400" i="1" dirty="0" err="1">
                <a:latin typeface="ISOCPEUR" panose="020B0604020202020204" pitchFamily="34" charset="0"/>
              </a:rPr>
              <a:t>одновузлових</a:t>
            </a:r>
            <a:r>
              <a:rPr lang="uk-UA" sz="5400" i="1" dirty="0">
                <a:latin typeface="ISOCPEUR" panose="020B0604020202020204" pitchFamily="34" charset="0"/>
              </a:rPr>
              <a:t> скінченних елементів ґрунтової основи показало недооцінку переміщень стовпчастих фундаментів крайнього та середнього рядів на 30-35% у порівнянні з аналітичним методом.</a:t>
            </a:r>
          </a:p>
          <a:p>
            <a:pPr marL="514350" indent="-514350" algn="just">
              <a:buAutoNum type="arabicPeriod"/>
            </a:pPr>
            <a:endParaRPr lang="uk-UA" sz="5400" i="1" dirty="0">
              <a:latin typeface="ISOCPEUR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uk-UA" sz="5400" i="1" dirty="0">
                <a:latin typeface="ISOCPEUR" panose="020B0604020202020204" pitchFamily="34" charset="0"/>
              </a:rPr>
              <a:t>Виявлено, що переміщення фундаментів центрального ряду при моделюванні </a:t>
            </a:r>
            <a:r>
              <a:rPr lang="uk-UA" sz="5400" i="1" dirty="0" err="1">
                <a:latin typeface="ISOCPEUR" panose="020B0604020202020204" pitchFamily="34" charset="0"/>
              </a:rPr>
              <a:t>грунту</a:t>
            </a:r>
            <a:r>
              <a:rPr lang="uk-UA" sz="5400" i="1" dirty="0">
                <a:latin typeface="ISOCPEUR" panose="020B0604020202020204" pitchFamily="34" charset="0"/>
              </a:rPr>
              <a:t> об’ємними скінченними елементами мають збіжність в межах 30% з результатами аналітичних розрахунків, в той час, як переміщення фундаментів крайнього ряду при використанні об’ємних елементів ґрунтового масиву зросли більше ніж в 2-ва рази. Така різниця пояснюється врахуванням розподілу напружень в ґрунтовому масиві при числовому моделюванні ґрунту об’ємними скінченними елементами.</a:t>
            </a:r>
          </a:p>
          <a:p>
            <a:pPr marL="514350" indent="-514350" algn="just">
              <a:buAutoNum type="arabicPeriod"/>
            </a:pPr>
            <a:endParaRPr lang="uk-UA" sz="5400" i="1" dirty="0">
              <a:latin typeface="ISOCPEUR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uk-UA" sz="5400" i="1" dirty="0">
                <a:latin typeface="ISOCPEUR" panose="020B0604020202020204" pitchFamily="34" charset="0"/>
              </a:rPr>
              <a:t>Отримано, що моделювання ґрунту за допомогою коефіцієнтів жорсткості може призвести до недооцінки напружень під підошвою фундаментів до 3-х разів.</a:t>
            </a:r>
          </a:p>
          <a:p>
            <a:pPr marL="514350" indent="-514350" algn="just">
              <a:buAutoNum type="arabicPeriod"/>
            </a:pPr>
            <a:endParaRPr lang="uk-UA" sz="5400" i="1" dirty="0">
              <a:latin typeface="ISOCPEUR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uk-UA" sz="5400" i="1" dirty="0">
                <a:latin typeface="ISOCPEUR" panose="020B0604020202020204" pitchFamily="34" charset="0"/>
              </a:rPr>
              <a:t>Виявлено, що наявність похилих шарів ґрунту призводить до зміни розподілу напружень між фундаментами.</a:t>
            </a:r>
          </a:p>
        </p:txBody>
      </p:sp>
    </p:spTree>
    <p:extLst>
      <p:ext uri="{BB962C8B-B14F-4D97-AF65-F5344CB8AC3E}">
        <p14:creationId xmlns:p14="http://schemas.microsoft.com/office/powerpoint/2010/main" val="232249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B5500F-3A8E-4936-A57B-D9C664ECD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449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9223</TotalTime>
  <Words>1143</Words>
  <Application>Microsoft Office PowerPoint</Application>
  <PresentationFormat>Довільний</PresentationFormat>
  <Paragraphs>363</Paragraphs>
  <Slides>13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ISOCPEUR</vt:lpstr>
      <vt:lpstr>Тема Office</vt:lpstr>
      <vt:lpstr>Equation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Olexiy Zhuchenko</dc:creator>
  <cp:lastModifiedBy>Olexiy Zhuchenko</cp:lastModifiedBy>
  <cp:revision>163</cp:revision>
  <dcterms:created xsi:type="dcterms:W3CDTF">2023-11-21T12:08:21Z</dcterms:created>
  <dcterms:modified xsi:type="dcterms:W3CDTF">2023-12-18T19:11:24Z</dcterms:modified>
</cp:coreProperties>
</file>