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7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73" autoAdjust="0"/>
    <p:restoredTop sz="94660"/>
  </p:normalViewPr>
  <p:slideViewPr>
    <p:cSldViewPr snapToGrid="0">
      <p:cViewPr varScale="1">
        <p:scale>
          <a:sx n="78" d="100"/>
          <a:sy n="78" d="100"/>
        </p:scale>
        <p:origin x="126" y="5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D98B59-1CB7-497B-BC3B-FB672FDDD19E}" type="datetimeFigureOut">
              <a:rPr lang="ru-RU" smtClean="0"/>
              <a:t>03.12.2024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53567E-4C40-4503-B15F-CFF173CCA3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215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3567E-4C40-4503-B15F-CFF173CCA3A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6298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3567E-4C40-4503-B15F-CFF173CCA3A9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4129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3567E-4C40-4503-B15F-CFF173CCA3A9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39121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3567E-4C40-4503-B15F-CFF173CCA3A9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9514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3567E-4C40-4503-B15F-CFF173CCA3A9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2798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3567E-4C40-4503-B15F-CFF173CCA3A9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0878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3567E-4C40-4503-B15F-CFF173CCA3A9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9220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3567E-4C40-4503-B15F-CFF173CCA3A9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3997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3567E-4C40-4503-B15F-CFF173CCA3A9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2830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3567E-4C40-4503-B15F-CFF173CCA3A9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5112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3567E-4C40-4503-B15F-CFF173CCA3A9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5121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3567E-4C40-4503-B15F-CFF173CCA3A9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603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3567E-4C40-4503-B15F-CFF173CCA3A9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1205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3567E-4C40-4503-B15F-CFF173CCA3A9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741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3567E-4C40-4503-B15F-CFF173CCA3A9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255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3567E-4C40-4503-B15F-CFF173CCA3A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1375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3567E-4C40-4503-B15F-CFF173CCA3A9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5862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3567E-4C40-4503-B15F-CFF173CCA3A9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3639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3567E-4C40-4503-B15F-CFF173CCA3A9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36462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3567E-4C40-4503-B15F-CFF173CCA3A9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009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547A89-3826-9C64-8E03-C324B9FBBF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CA1A538-9953-56EF-CDE8-311B3CDF0D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CA9E7C1-9FE2-1244-AD89-C4A34B4A6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F8A2C-EC98-4CE5-8817-CD1FE01B954A}" type="datetimeFigureOut">
              <a:rPr lang="ru-RU" smtClean="0"/>
              <a:t>03.12.2024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D0B65B8-7921-9711-AD71-C7BE35F1F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6AD42A2-3C46-6996-7507-A02AAD0CE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F0661-A634-4C73-936D-4152CDE72E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559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120947-D46A-4CCF-127D-AD6F3A9BB9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CF6F54D-1177-BF46-3C8E-2AD1C99DB4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7162200-4B9B-B7E1-1D66-D9D657C2F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F8A2C-EC98-4CE5-8817-CD1FE01B954A}" type="datetimeFigureOut">
              <a:rPr lang="ru-RU" smtClean="0"/>
              <a:t>03.12.2024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7542083-C298-C961-04F2-0BA8E8CA6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3539A81-C8A6-FF0B-139A-5A8D84685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F0661-A634-4C73-936D-4152CDE72E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7977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BB9F728-5DC1-E061-5C90-21FC41A1C9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8E9F484-6A38-F375-A269-456DE89849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451F538-0CCE-18C6-0C30-7C3C13432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F8A2C-EC98-4CE5-8817-CD1FE01B954A}" type="datetimeFigureOut">
              <a:rPr lang="ru-RU" smtClean="0"/>
              <a:t>03.12.2024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ABF6CB6-C895-D542-8F03-5CE48B3FB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DF925D7-BE06-495D-6487-974790EEC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F0661-A634-4C73-936D-4152CDE72E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399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8EC8F5-6AF6-7533-9F4E-33A2BC263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AF5F7E8-5222-A8A8-36A1-05305219F0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A9978A6-FD38-ACF1-B6F4-A95F59548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F8A2C-EC98-4CE5-8817-CD1FE01B954A}" type="datetimeFigureOut">
              <a:rPr lang="ru-RU" smtClean="0"/>
              <a:t>03.12.2024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7807661-2585-C19D-20E0-97E636BA6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16995B8-B1C3-74A5-CE10-8E65BB96B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F0661-A634-4C73-936D-4152CDE72E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395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3991B9-0955-C46D-0CB9-1ED691B401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3FD78F6-3F69-0FA0-BB24-C7FA86988C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B06D3F1-9F8D-2A65-030F-F3F005A429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F8A2C-EC98-4CE5-8817-CD1FE01B954A}" type="datetimeFigureOut">
              <a:rPr lang="ru-RU" smtClean="0"/>
              <a:t>03.12.2024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AC6CEFE-4363-78F2-7F1E-D1325C78B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75F79C0-A4A2-D42E-96E2-DD5C9C6A5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F0661-A634-4C73-936D-4152CDE72E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6025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E5B4CB-5AAC-DDD6-450C-9119B067F5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EEEAC61-5410-B783-D382-B067BD0855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44B0BEB-EB2E-EDB7-2E6F-5ECCB63EB0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AB9BB85-BDDC-EA99-A8D3-25AAEE948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F8A2C-EC98-4CE5-8817-CD1FE01B954A}" type="datetimeFigureOut">
              <a:rPr lang="ru-RU" smtClean="0"/>
              <a:t>03.12.2024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DD61B10-7B98-ED78-252C-DFA83428E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C58905D-ED6F-9E50-F09C-987FEB14D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F0661-A634-4C73-936D-4152CDE72E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713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2077F9-58FB-C280-E3EB-C78CE705DF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4B5FBB0-5A15-62B2-6E7F-6663DA070D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2F2536A-E402-6D3A-17CD-252D5B33ED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D14AB8E-B514-5380-91C5-816B3AE0B1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F717729-9324-6FAC-5B03-CA3D01CBAE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E4F65C9-6510-4A73-5FD6-1F9594011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F8A2C-EC98-4CE5-8817-CD1FE01B954A}" type="datetimeFigureOut">
              <a:rPr lang="ru-RU" smtClean="0"/>
              <a:t>03.12.2024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B80DC7B-DE26-30FF-F905-25D41B1D0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6218410-0F69-3C85-54BF-18BEF5B4E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F0661-A634-4C73-936D-4152CDE72E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642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ED48B8-20C1-557F-8431-3FF5FE3D3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71F97C4-04FF-6D10-9E42-DB22CB494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F8A2C-EC98-4CE5-8817-CD1FE01B954A}" type="datetimeFigureOut">
              <a:rPr lang="ru-RU" smtClean="0"/>
              <a:t>03.12.2024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D56F65A-2043-CC74-4FFF-4ABF50217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AE7C918-9123-E4E1-C840-38C793A29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F0661-A634-4C73-936D-4152CDE72E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3599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1BE8148-A22F-29F4-3A23-20EE16D7A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F8A2C-EC98-4CE5-8817-CD1FE01B954A}" type="datetimeFigureOut">
              <a:rPr lang="ru-RU" smtClean="0"/>
              <a:t>03.12.2024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E0E9A92-AB42-E8C0-DC69-8A7BE5ECC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C687496-819B-0B54-2B00-FF6EF40D0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F0661-A634-4C73-936D-4152CDE72E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038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00E163-2D04-E40E-CE2F-FF2DAA8B39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9E56691-830A-9547-234C-42FD0DDC5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097AA88-C6B7-7D7E-4BB0-3411379ECA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F1B040A-C971-C297-CB85-69F7A61E3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F8A2C-EC98-4CE5-8817-CD1FE01B954A}" type="datetimeFigureOut">
              <a:rPr lang="ru-RU" smtClean="0"/>
              <a:t>03.12.2024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2681F0F-68AA-42AF-8A2E-B2966781F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C982AB1-08B2-29A1-11FB-363906E2F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F0661-A634-4C73-936D-4152CDE72E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218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C41CF4-41C7-421E-9429-42AAC46466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8C00A73-6AEF-5840-9B4C-A3BD855441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05ED193-C53E-EC78-5BA2-7580C8A6C8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5F0C39D-9928-298C-6EB8-60EE5EB484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F8A2C-EC98-4CE5-8817-CD1FE01B954A}" type="datetimeFigureOut">
              <a:rPr lang="ru-RU" smtClean="0"/>
              <a:t>03.12.2024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7BC6508-B740-764E-58EB-36F1B45DE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34C5CAD-85ED-0D9B-BF08-F66E2389F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F0661-A634-4C73-936D-4152CDE72E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685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AF749C-0C27-E0FF-C9FF-67B60A1FE1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87BBFD2-C290-F435-D01B-5EE404F5FD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64A486C-B91C-5187-F94A-808C58C25D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F8A2C-EC98-4CE5-8817-CD1FE01B954A}" type="datetimeFigureOut">
              <a:rPr lang="ru-RU" smtClean="0"/>
              <a:t>03.12.2024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348448F-A3E4-0C41-09CE-C7ED93E1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D6B118B-297E-511C-B198-74B0F9F465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F0661-A634-4C73-936D-4152CDE72E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926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EE6E38F5-BA39-10B6-C7BA-7B653CD6AA9C}"/>
              </a:ext>
            </a:extLst>
          </p:cNvPr>
          <p:cNvSpPr txBox="1"/>
          <p:nvPr/>
        </p:nvSpPr>
        <p:spPr>
          <a:xfrm>
            <a:off x="382557" y="120039"/>
            <a:ext cx="11271378" cy="13333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rtl="0">
              <a:lnSpc>
                <a:spcPct val="150000"/>
              </a:lnSpc>
            </a:pPr>
            <a:r>
              <a:rPr lang="uk-UA" sz="2800" b="1" i="0" u="none" strike="noStrike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МІНІСТЕРСТВО ОСВІТИ І НАУКИ УКРАЇНИ </a:t>
            </a:r>
          </a:p>
          <a:p>
            <a:pPr marR="0" algn="ctr" rtl="0">
              <a:lnSpc>
                <a:spcPct val="150000"/>
              </a:lnSpc>
            </a:pPr>
            <a:r>
              <a:rPr lang="uk-UA" sz="2800" b="1" i="0" u="none" strike="noStrike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Київський національний університет будівництва і архітектури</a:t>
            </a:r>
          </a:p>
          <a:p>
            <a:pPr marR="0" algn="ctr" rtl="0">
              <a:lnSpc>
                <a:spcPct val="150000"/>
              </a:lnSpc>
            </a:pPr>
            <a:r>
              <a:rPr lang="uk-UA" sz="2800" b="1" i="0" u="none" strike="noStrike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Кафедра теплогазопостачання і вентиляції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6A0C39E-27EE-4A32-C4F9-CDFB78581998}"/>
              </a:ext>
            </a:extLst>
          </p:cNvPr>
          <p:cNvSpPr txBox="1"/>
          <p:nvPr/>
        </p:nvSpPr>
        <p:spPr>
          <a:xfrm>
            <a:off x="1537996" y="2384171"/>
            <a:ext cx="9116008" cy="1883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uk-UA" sz="2000" b="1" dirty="0">
                <a:latin typeface="Times New Roman" panose="02020603050405020304" pitchFamily="18" charset="0"/>
              </a:rPr>
              <a:t>Кваліфікаційна випускна робота магістра</a:t>
            </a:r>
          </a:p>
          <a:p>
            <a:pPr algn="ctr">
              <a:lnSpc>
                <a:spcPct val="150000"/>
              </a:lnSpc>
            </a:pPr>
            <a:r>
              <a:rPr lang="uk-UA" sz="2000" b="1" dirty="0">
                <a:latin typeface="Times New Roman" panose="02020603050405020304" pitchFamily="18" charset="0"/>
              </a:rPr>
              <a:t> Бердника Василя Юрійовича</a:t>
            </a:r>
          </a:p>
          <a:p>
            <a:pPr algn="ctr">
              <a:lnSpc>
                <a:spcPct val="150000"/>
              </a:lnSpc>
            </a:pPr>
            <a:r>
              <a:rPr lang="uk-UA" sz="2000" b="1" dirty="0">
                <a:latin typeface="Times New Roman" panose="02020603050405020304" pitchFamily="18" charset="0"/>
              </a:rPr>
              <a:t>На тему: Модернізація системи забезпечення мікроклімату підприємства з вирощування шампіньйонів</a:t>
            </a:r>
            <a:endParaRPr lang="uk-UA" b="1" dirty="0">
              <a:latin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F2B619C-B473-A57A-1902-1CA2AB803217}"/>
              </a:ext>
            </a:extLst>
          </p:cNvPr>
          <p:cNvSpPr txBox="1"/>
          <p:nvPr/>
        </p:nvSpPr>
        <p:spPr>
          <a:xfrm>
            <a:off x="3076770" y="4798969"/>
            <a:ext cx="6365809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Керівник: </a:t>
            </a:r>
            <a:r>
              <a:rPr lang="uk-UA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к.т.н</a:t>
            </a: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доц. Москвітіна А.С.</a:t>
            </a:r>
          </a:p>
          <a:p>
            <a:pPr algn="ctr"/>
            <a:endParaRPr lang="uk-UA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uk-UA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uk-UA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uk-UA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Київ 2024</a:t>
            </a:r>
          </a:p>
        </p:txBody>
      </p:sp>
    </p:spTree>
    <p:extLst>
      <p:ext uri="{BB962C8B-B14F-4D97-AF65-F5344CB8AC3E}">
        <p14:creationId xmlns:p14="http://schemas.microsoft.com/office/powerpoint/2010/main" val="38358131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3DCAAED-1C8D-0B9D-0232-2E4D296855B4}"/>
              </a:ext>
            </a:extLst>
          </p:cNvPr>
          <p:cNvSpPr txBox="1"/>
          <p:nvPr/>
        </p:nvSpPr>
        <p:spPr>
          <a:xfrm>
            <a:off x="11178072" y="0"/>
            <a:ext cx="1013928" cy="92333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5400" dirty="0">
                <a:ln w="0">
                  <a:solidFill>
                    <a:srgbClr val="0070C0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9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750D8B-D579-4610-5B5E-7A50EA97A52A}"/>
              </a:ext>
            </a:extLst>
          </p:cNvPr>
          <p:cNvSpPr txBox="1"/>
          <p:nvPr/>
        </p:nvSpPr>
        <p:spPr>
          <a:xfrm>
            <a:off x="221674" y="-29275"/>
            <a:ext cx="1095639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uk-UA" sz="36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Тепло-, </a:t>
            </a:r>
            <a:r>
              <a:rPr lang="uk-UA" sz="3600" kern="1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холодопостачання</a:t>
            </a:r>
            <a:r>
              <a:rPr lang="uk-UA" sz="36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центрального кондиціонера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13" t="71468" r="49364" b="6237"/>
          <a:stretch/>
        </p:blipFill>
        <p:spPr>
          <a:xfrm>
            <a:off x="545234" y="556260"/>
            <a:ext cx="10309279" cy="38537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23" t="66063" r="23666" b="18299"/>
          <a:stretch/>
        </p:blipFill>
        <p:spPr>
          <a:xfrm>
            <a:off x="3320602" y="4085919"/>
            <a:ext cx="6450294" cy="272844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23" t="82283" r="24562" b="2172"/>
          <a:stretch/>
        </p:blipFill>
        <p:spPr>
          <a:xfrm>
            <a:off x="7268416" y="1202590"/>
            <a:ext cx="4773692" cy="2904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5292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3DCAAED-1C8D-0B9D-0232-2E4D296855B4}"/>
              </a:ext>
            </a:extLst>
          </p:cNvPr>
          <p:cNvSpPr txBox="1"/>
          <p:nvPr/>
        </p:nvSpPr>
        <p:spPr>
          <a:xfrm>
            <a:off x="11178072" y="0"/>
            <a:ext cx="1013928" cy="92333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5400" dirty="0">
                <a:ln w="0">
                  <a:solidFill>
                    <a:srgbClr val="0070C0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750D8B-D579-4610-5B5E-7A50EA97A52A}"/>
              </a:ext>
            </a:extLst>
          </p:cNvPr>
          <p:cNvSpPr txBox="1"/>
          <p:nvPr/>
        </p:nvSpPr>
        <p:spPr>
          <a:xfrm>
            <a:off x="475655" y="0"/>
            <a:ext cx="989666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uk-UA" sz="36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План траси теплових мереж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2" t="6262" r="33835" b="1590"/>
          <a:stretch/>
        </p:blipFill>
        <p:spPr>
          <a:xfrm>
            <a:off x="0" y="538480"/>
            <a:ext cx="5892800" cy="631952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38F3F57-563B-E541-8BAE-A7EA8B31B0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3218" y="1066800"/>
            <a:ext cx="4476618" cy="5021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3660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3DCAAED-1C8D-0B9D-0232-2E4D296855B4}"/>
              </a:ext>
            </a:extLst>
          </p:cNvPr>
          <p:cNvSpPr txBox="1"/>
          <p:nvPr/>
        </p:nvSpPr>
        <p:spPr>
          <a:xfrm>
            <a:off x="11178072" y="0"/>
            <a:ext cx="1013928" cy="92333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5400" dirty="0">
                <a:ln w="0">
                  <a:solidFill>
                    <a:srgbClr val="0070C0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750D8B-D579-4610-5B5E-7A50EA97A52A}"/>
              </a:ext>
            </a:extLst>
          </p:cNvPr>
          <p:cNvSpPr txBox="1"/>
          <p:nvPr/>
        </p:nvSpPr>
        <p:spPr>
          <a:xfrm>
            <a:off x="4774580" y="1243963"/>
            <a:ext cx="97753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uk-UA" sz="36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Графік витрат теплоти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36" t="9298" r="7472" b="59260"/>
          <a:stretch/>
        </p:blipFill>
        <p:spPr>
          <a:xfrm>
            <a:off x="152400" y="2488"/>
            <a:ext cx="6980487" cy="32995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13" t="52085" r="32655" b="17188"/>
          <a:stretch/>
        </p:blipFill>
        <p:spPr>
          <a:xfrm>
            <a:off x="81280" y="3622633"/>
            <a:ext cx="8392160" cy="31830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A750D8B-D579-4610-5B5E-7A50EA97A52A}"/>
              </a:ext>
            </a:extLst>
          </p:cNvPr>
          <p:cNvSpPr txBox="1"/>
          <p:nvPr/>
        </p:nvSpPr>
        <p:spPr>
          <a:xfrm>
            <a:off x="4855860" y="3897144"/>
            <a:ext cx="97753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uk-UA" sz="36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П’єзометричний графік</a:t>
            </a:r>
          </a:p>
        </p:txBody>
      </p:sp>
    </p:spTree>
    <p:extLst>
      <p:ext uri="{BB962C8B-B14F-4D97-AF65-F5344CB8AC3E}">
        <p14:creationId xmlns:p14="http://schemas.microsoft.com/office/powerpoint/2010/main" val="41228102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3DCAAED-1C8D-0B9D-0232-2E4D296855B4}"/>
              </a:ext>
            </a:extLst>
          </p:cNvPr>
          <p:cNvSpPr txBox="1"/>
          <p:nvPr/>
        </p:nvSpPr>
        <p:spPr>
          <a:xfrm>
            <a:off x="11178072" y="0"/>
            <a:ext cx="1013928" cy="92333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5400" dirty="0">
                <a:ln w="0">
                  <a:solidFill>
                    <a:srgbClr val="0070C0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750D8B-D579-4610-5B5E-7A50EA97A52A}"/>
              </a:ext>
            </a:extLst>
          </p:cNvPr>
          <p:cNvSpPr txBox="1"/>
          <p:nvPr/>
        </p:nvSpPr>
        <p:spPr>
          <a:xfrm>
            <a:off x="730900" y="-27992"/>
            <a:ext cx="97753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uk-UA" sz="3600" kern="1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Поздовжний</a:t>
            </a:r>
            <a:r>
              <a:rPr lang="uk-UA" sz="36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профіль теплових мереж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8" t="13482" r="913" b="28000"/>
          <a:stretch/>
        </p:blipFill>
        <p:spPr>
          <a:xfrm>
            <a:off x="1" y="618339"/>
            <a:ext cx="10830560" cy="46602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01" t="73926" r="27033" b="6222"/>
          <a:stretch/>
        </p:blipFill>
        <p:spPr>
          <a:xfrm>
            <a:off x="5449857" y="5278547"/>
            <a:ext cx="6742143" cy="1579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1255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3DCAAED-1C8D-0B9D-0232-2E4D296855B4}"/>
              </a:ext>
            </a:extLst>
          </p:cNvPr>
          <p:cNvSpPr txBox="1"/>
          <p:nvPr/>
        </p:nvSpPr>
        <p:spPr>
          <a:xfrm>
            <a:off x="11178072" y="0"/>
            <a:ext cx="1013928" cy="92333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5400" dirty="0">
                <a:ln w="0">
                  <a:solidFill>
                    <a:srgbClr val="0070C0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750D8B-D579-4610-5B5E-7A50EA97A52A}"/>
              </a:ext>
            </a:extLst>
          </p:cNvPr>
          <p:cNvSpPr txBox="1"/>
          <p:nvPr/>
        </p:nvSpPr>
        <p:spPr>
          <a:xfrm>
            <a:off x="730900" y="-27992"/>
            <a:ext cx="1044717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uk-UA" sz="36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Тепломеханічна та аксонометричні схеми котельної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72" t="61378" r="19962" b="16148"/>
          <a:stretch/>
        </p:blipFill>
        <p:spPr>
          <a:xfrm>
            <a:off x="284480" y="548639"/>
            <a:ext cx="6150252" cy="30740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06" t="60742" r="57221" b="5482"/>
          <a:stretch/>
        </p:blipFill>
        <p:spPr>
          <a:xfrm>
            <a:off x="6434732" y="995861"/>
            <a:ext cx="5757268" cy="415397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84480" y="3441680"/>
            <a:ext cx="52628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/>
              <a:t>1.	Трубопровід гарячої води</a:t>
            </a:r>
          </a:p>
          <a:p>
            <a:r>
              <a:rPr lang="uk-UA" dirty="0"/>
              <a:t>2.	Впуск гарячої води з теплообмінника</a:t>
            </a:r>
          </a:p>
          <a:p>
            <a:r>
              <a:rPr lang="uk-UA" dirty="0"/>
              <a:t>3.	Комплект теплообмінника </a:t>
            </a:r>
            <a:r>
              <a:rPr lang="uk-UA" dirty="0" err="1"/>
              <a:t>Vitotrans</a:t>
            </a:r>
            <a:r>
              <a:rPr lang="uk-UA" dirty="0"/>
              <a:t> 222</a:t>
            </a:r>
          </a:p>
          <a:p>
            <a:r>
              <a:rPr lang="uk-UA" dirty="0"/>
              <a:t>4.             Типу DHF-20/1-F з резервуаром DM=300л</a:t>
            </a:r>
          </a:p>
          <a:p>
            <a:r>
              <a:rPr lang="uk-UA" dirty="0"/>
              <a:t>5.	Насос ТМ</a:t>
            </a:r>
          </a:p>
          <a:p>
            <a:r>
              <a:rPr lang="uk-UA" dirty="0"/>
              <a:t>6.	До/від систем опалення та  ГВП</a:t>
            </a:r>
          </a:p>
          <a:p>
            <a:r>
              <a:rPr lang="uk-UA" dirty="0"/>
              <a:t>7.	Подача теплоносія з котла</a:t>
            </a:r>
          </a:p>
          <a:p>
            <a:r>
              <a:rPr lang="uk-UA" dirty="0"/>
              <a:t>8.	Повернення теплоносія в котел</a:t>
            </a:r>
          </a:p>
          <a:p>
            <a:r>
              <a:rPr lang="uk-UA" dirty="0"/>
              <a:t>9.	Під'єднання димоходу</a:t>
            </a:r>
          </a:p>
          <a:p>
            <a:r>
              <a:rPr lang="uk-UA" dirty="0"/>
              <a:t>10.	Термометр</a:t>
            </a:r>
          </a:p>
          <a:p>
            <a:r>
              <a:rPr lang="uk-UA" dirty="0"/>
              <a:t>11.	</a:t>
            </a:r>
            <a:r>
              <a:rPr lang="uk-UA" dirty="0" err="1"/>
              <a:t>Трьохходовий</a:t>
            </a:r>
            <a:r>
              <a:rPr lang="uk-UA" dirty="0"/>
              <a:t> клапан</a:t>
            </a:r>
          </a:p>
          <a:p>
            <a:r>
              <a:rPr lang="uk-UA" dirty="0"/>
              <a:t>12.	Запірний клапан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821680" y="5149840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/>
              <a:t>13.	Лічильник</a:t>
            </a:r>
          </a:p>
          <a:p>
            <a:r>
              <a:rPr lang="uk-UA" dirty="0"/>
              <a:t>14.	Насос подачі холодної води на теплообмінник ГВП</a:t>
            </a:r>
          </a:p>
          <a:p>
            <a:r>
              <a:rPr lang="uk-UA" dirty="0"/>
              <a:t>15.	Труба ХВП</a:t>
            </a:r>
          </a:p>
          <a:p>
            <a:r>
              <a:rPr lang="uk-UA" dirty="0"/>
              <a:t>16.	Буферна ємність для ГВП</a:t>
            </a:r>
          </a:p>
          <a:p>
            <a:r>
              <a:rPr lang="uk-UA" dirty="0"/>
              <a:t>17.     З'єднувальні </a:t>
            </a:r>
            <a:r>
              <a:rPr lang="uk-UA" dirty="0" err="1"/>
              <a:t>патрібки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8877528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3DCAAED-1C8D-0B9D-0232-2E4D296855B4}"/>
              </a:ext>
            </a:extLst>
          </p:cNvPr>
          <p:cNvSpPr txBox="1"/>
          <p:nvPr/>
        </p:nvSpPr>
        <p:spPr>
          <a:xfrm>
            <a:off x="11178072" y="0"/>
            <a:ext cx="1013928" cy="92333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5400" dirty="0">
                <a:ln w="0">
                  <a:solidFill>
                    <a:srgbClr val="0070C0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14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3" t="5834" r="59944" b="50998"/>
          <a:stretch/>
        </p:blipFill>
        <p:spPr>
          <a:xfrm>
            <a:off x="0" y="75585"/>
            <a:ext cx="4460240" cy="45762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4" t="48706" r="56593" b="1128"/>
          <a:stretch/>
        </p:blipFill>
        <p:spPr>
          <a:xfrm>
            <a:off x="6891482" y="533295"/>
            <a:ext cx="4139735" cy="390467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4522023"/>
            <a:ext cx="64312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600" dirty="0"/>
              <a:t>1.	Модуль нагріву МН-80 "Бернард"</a:t>
            </a:r>
          </a:p>
          <a:p>
            <a:r>
              <a:rPr lang="uk-UA" sz="1600" dirty="0"/>
              <a:t>2.	Модуль гарячої води МГВ-2П</a:t>
            </a:r>
          </a:p>
          <a:p>
            <a:r>
              <a:rPr lang="uk-UA" sz="1600" dirty="0"/>
              <a:t>3.	Компенсатор об'єму V=600л</a:t>
            </a:r>
          </a:p>
          <a:p>
            <a:r>
              <a:rPr lang="uk-UA" sz="1600" dirty="0"/>
              <a:t>4.	Автоматичний пристрій пом'якшення води Типу DHF-20/1-F з резервуаром DM=300л</a:t>
            </a:r>
          </a:p>
          <a:p>
            <a:r>
              <a:rPr lang="uk-UA" sz="1600" dirty="0"/>
              <a:t>5.	Водомірний вузол з водоміром</a:t>
            </a:r>
          </a:p>
          <a:p>
            <a:r>
              <a:rPr lang="uk-UA" sz="1600" dirty="0"/>
              <a:t>6.	Трап Т 0 100</a:t>
            </a:r>
          </a:p>
          <a:p>
            <a:r>
              <a:rPr lang="uk-UA" sz="1600" dirty="0"/>
              <a:t>7.	Швидкодіючий електричний клапан EV665/NA</a:t>
            </a:r>
          </a:p>
          <a:p>
            <a:r>
              <a:rPr lang="uk-UA" sz="1600" dirty="0"/>
              <a:t>8.	Вузол обліку газу з лічильником ЛГ-К-80-Ех 0 80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560538" y="4614514"/>
            <a:ext cx="577831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600" dirty="0"/>
              <a:t>9.	Газосигналізатор "Лелека"</a:t>
            </a:r>
          </a:p>
          <a:p>
            <a:r>
              <a:rPr lang="uk-UA" sz="1600" dirty="0"/>
              <a:t>10.	Вузол обліку газу з лічильником РЛ-2,5</a:t>
            </a:r>
          </a:p>
          <a:p>
            <a:r>
              <a:rPr lang="uk-UA" sz="1600" dirty="0"/>
              <a:t>11.	Газовий конвектор КОГ-5</a:t>
            </a:r>
          </a:p>
          <a:p>
            <a:r>
              <a:rPr lang="uk-UA" sz="1600" dirty="0"/>
              <a:t>12.	Вогнегасники порошкові ОП-9б</a:t>
            </a:r>
          </a:p>
          <a:p>
            <a:r>
              <a:rPr lang="uk-UA" sz="1600" dirty="0"/>
              <a:t>13.	</a:t>
            </a:r>
            <a:r>
              <a:rPr lang="uk-UA" sz="1600" dirty="0" err="1"/>
              <a:t>Повітроприпливний</a:t>
            </a:r>
            <a:r>
              <a:rPr lang="uk-UA" sz="1600" dirty="0"/>
              <a:t> отвір </a:t>
            </a:r>
            <a:r>
              <a:rPr lang="uk-UA" sz="1600" dirty="0" err="1"/>
              <a:t>Fж.с</a:t>
            </a:r>
            <a:r>
              <a:rPr lang="uk-UA" sz="1600" dirty="0"/>
              <a:t>.=0,408м2</a:t>
            </a:r>
          </a:p>
          <a:p>
            <a:r>
              <a:rPr lang="uk-UA" sz="1600" dirty="0"/>
              <a:t>з </a:t>
            </a:r>
            <a:r>
              <a:rPr lang="uk-UA" sz="1600" dirty="0" err="1"/>
              <a:t>повітровідбивним</a:t>
            </a:r>
            <a:r>
              <a:rPr lang="uk-UA" sz="1600" dirty="0"/>
              <a:t> щитом</a:t>
            </a:r>
          </a:p>
          <a:p>
            <a:r>
              <a:rPr lang="uk-UA" sz="1600" dirty="0"/>
              <a:t>14.	Вентиляційна труба 0200</a:t>
            </a:r>
          </a:p>
          <a:p>
            <a:r>
              <a:rPr lang="uk-UA" sz="1600" dirty="0"/>
              <a:t>15.	Вентиляційна труба 0350</a:t>
            </a:r>
          </a:p>
          <a:p>
            <a:r>
              <a:rPr lang="uk-UA" sz="1600" dirty="0"/>
              <a:t>16.	Газохід з нержавіючої сталі перетином 150х490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750D8B-D579-4610-5B5E-7A50EA97A52A}"/>
              </a:ext>
            </a:extLst>
          </p:cNvPr>
          <p:cNvSpPr txBox="1"/>
          <p:nvPr/>
        </p:nvSpPr>
        <p:spPr>
          <a:xfrm>
            <a:off x="2563485" y="-20122"/>
            <a:ext cx="97753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uk-UA" sz="3600" kern="100" dirty="0">
                <a:ea typeface="Calibri" panose="020F0502020204030204" pitchFamily="34" charset="0"/>
                <a:cs typeface="Times New Roman" panose="02020603050405020304" pitchFamily="18" charset="0"/>
              </a:rPr>
              <a:t>Розміщення обладнання в котельній</a:t>
            </a:r>
          </a:p>
        </p:txBody>
      </p:sp>
    </p:spTree>
    <p:extLst>
      <p:ext uri="{BB962C8B-B14F-4D97-AF65-F5344CB8AC3E}">
        <p14:creationId xmlns:p14="http://schemas.microsoft.com/office/powerpoint/2010/main" val="3023316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3DCAAED-1C8D-0B9D-0232-2E4D296855B4}"/>
              </a:ext>
            </a:extLst>
          </p:cNvPr>
          <p:cNvSpPr txBox="1"/>
          <p:nvPr/>
        </p:nvSpPr>
        <p:spPr>
          <a:xfrm>
            <a:off x="11178072" y="0"/>
            <a:ext cx="1013928" cy="92333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5400" dirty="0">
                <a:ln w="0">
                  <a:solidFill>
                    <a:srgbClr val="0070C0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750D8B-D579-4610-5B5E-7A50EA97A52A}"/>
              </a:ext>
            </a:extLst>
          </p:cNvPr>
          <p:cNvSpPr txBox="1"/>
          <p:nvPr/>
        </p:nvSpPr>
        <p:spPr>
          <a:xfrm>
            <a:off x="730900" y="-27992"/>
            <a:ext cx="97753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uk-UA" sz="3600" kern="100" dirty="0">
                <a:ea typeface="Calibri" panose="020F0502020204030204" pitchFamily="34" charset="0"/>
                <a:cs typeface="Times New Roman" panose="02020603050405020304" pitchFamily="18" charset="0"/>
              </a:rPr>
              <a:t>Розміщення обладнання в котельній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72" t="9813" r="16317" b="45185"/>
          <a:stretch/>
        </p:blipFill>
        <p:spPr>
          <a:xfrm>
            <a:off x="62511" y="1046480"/>
            <a:ext cx="12129489" cy="5362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1628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3DCAAED-1C8D-0B9D-0232-2E4D296855B4}"/>
              </a:ext>
            </a:extLst>
          </p:cNvPr>
          <p:cNvSpPr txBox="1"/>
          <p:nvPr/>
        </p:nvSpPr>
        <p:spPr>
          <a:xfrm>
            <a:off x="11178072" y="0"/>
            <a:ext cx="1013928" cy="92333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5400" dirty="0">
                <a:ln w="0">
                  <a:solidFill>
                    <a:srgbClr val="0070C0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43D14B-EFB3-44B4-AC05-BD2932E7374E}"/>
              </a:ext>
            </a:extLst>
          </p:cNvPr>
          <p:cNvSpPr txBox="1"/>
          <p:nvPr/>
        </p:nvSpPr>
        <p:spPr>
          <a:xfrm>
            <a:off x="0" y="0"/>
            <a:ext cx="111780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uk-UA" dirty="0"/>
              <a:t>Енергетичний баланс після модернізації</a:t>
            </a:r>
            <a:endParaRPr lang="uk-UA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30436"/>
            <a:ext cx="4997787" cy="250971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A43D14B-EFB3-44B4-AC05-BD2932E7374E}"/>
              </a:ext>
            </a:extLst>
          </p:cNvPr>
          <p:cNvSpPr txBox="1"/>
          <p:nvPr/>
        </p:nvSpPr>
        <p:spPr>
          <a:xfrm>
            <a:off x="137237" y="405075"/>
            <a:ext cx="51186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uk-UA" dirty="0"/>
              <a:t>Енергетичний</a:t>
            </a:r>
            <a:r>
              <a:rPr lang="ru-RU" dirty="0"/>
              <a:t> баланс  для холодного </a:t>
            </a:r>
            <a:r>
              <a:rPr lang="uk-UA" dirty="0"/>
              <a:t>періоду</a:t>
            </a:r>
            <a:r>
              <a:rPr lang="ru-RU" dirty="0"/>
              <a:t> </a:t>
            </a:r>
            <a:endParaRPr lang="ru-RU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A43D14B-EFB3-44B4-AC05-BD2932E7374E}"/>
              </a:ext>
            </a:extLst>
          </p:cNvPr>
          <p:cNvSpPr txBox="1"/>
          <p:nvPr/>
        </p:nvSpPr>
        <p:spPr>
          <a:xfrm>
            <a:off x="0" y="3521538"/>
            <a:ext cx="51186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uk-UA" dirty="0"/>
              <a:t>Енергетичний баланс для теплого періоду </a:t>
            </a:r>
            <a:endParaRPr lang="uk-UA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65" b="7895"/>
          <a:stretch/>
        </p:blipFill>
        <p:spPr>
          <a:xfrm>
            <a:off x="137237" y="3890870"/>
            <a:ext cx="5105323" cy="282489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1" t="8603" r="10626"/>
          <a:stretch/>
        </p:blipFill>
        <p:spPr>
          <a:xfrm>
            <a:off x="5397032" y="825302"/>
            <a:ext cx="4915368" cy="32499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A43D14B-EFB3-44B4-AC05-BD2932E7374E}"/>
              </a:ext>
            </a:extLst>
          </p:cNvPr>
          <p:cNvSpPr txBox="1"/>
          <p:nvPr/>
        </p:nvSpPr>
        <p:spPr>
          <a:xfrm>
            <a:off x="5406207" y="419736"/>
            <a:ext cx="51186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uk-UA" dirty="0"/>
              <a:t>Енергетичний баланс  для перехідного періоду</a:t>
            </a:r>
            <a:endParaRPr lang="uk-UA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786" r="16472" b="9558"/>
          <a:stretch/>
        </p:blipFill>
        <p:spPr>
          <a:xfrm>
            <a:off x="8607389" y="4385923"/>
            <a:ext cx="3063005" cy="1940736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C89FBB75-8855-E2AE-2904-E48016E0873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697"/>
          <a:stretch/>
        </p:blipFill>
        <p:spPr>
          <a:xfrm>
            <a:off x="5406207" y="4191566"/>
            <a:ext cx="3364155" cy="2246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5210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3DCAAED-1C8D-0B9D-0232-2E4D296855B4}"/>
              </a:ext>
            </a:extLst>
          </p:cNvPr>
          <p:cNvSpPr txBox="1"/>
          <p:nvPr/>
        </p:nvSpPr>
        <p:spPr>
          <a:xfrm>
            <a:off x="11178072" y="0"/>
            <a:ext cx="1013928" cy="92333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5400" dirty="0">
                <a:ln w="0">
                  <a:solidFill>
                    <a:srgbClr val="0070C0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17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750D8B-D579-4610-5B5E-7A50EA97A52A}"/>
              </a:ext>
            </a:extLst>
          </p:cNvPr>
          <p:cNvSpPr txBox="1"/>
          <p:nvPr/>
        </p:nvSpPr>
        <p:spPr>
          <a:xfrm>
            <a:off x="730900" y="-27992"/>
            <a:ext cx="97753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uk-UA" sz="36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Енергоспоживання підприємства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7880913"/>
              </p:ext>
            </p:extLst>
          </p:nvPr>
        </p:nvGraphicFramePr>
        <p:xfrm>
          <a:off x="0" y="709779"/>
          <a:ext cx="11106956" cy="606676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3765">
                  <a:extLst>
                    <a:ext uri="{9D8B030D-6E8A-4147-A177-3AD203B41FA5}">
                      <a16:colId xmlns:a16="http://schemas.microsoft.com/office/drawing/2014/main" val="1575322772"/>
                    </a:ext>
                  </a:extLst>
                </a:gridCol>
                <a:gridCol w="3859417">
                  <a:extLst>
                    <a:ext uri="{9D8B030D-6E8A-4147-A177-3AD203B41FA5}">
                      <a16:colId xmlns:a16="http://schemas.microsoft.com/office/drawing/2014/main" val="3344723882"/>
                    </a:ext>
                  </a:extLst>
                </a:gridCol>
                <a:gridCol w="2394880">
                  <a:extLst>
                    <a:ext uri="{9D8B030D-6E8A-4147-A177-3AD203B41FA5}">
                      <a16:colId xmlns:a16="http://schemas.microsoft.com/office/drawing/2014/main" val="4087568800"/>
                    </a:ext>
                  </a:extLst>
                </a:gridCol>
                <a:gridCol w="2658882">
                  <a:extLst>
                    <a:ext uri="{9D8B030D-6E8A-4147-A177-3AD203B41FA5}">
                      <a16:colId xmlns:a16="http://schemas.microsoft.com/office/drawing/2014/main" val="3738656122"/>
                    </a:ext>
                  </a:extLst>
                </a:gridCol>
                <a:gridCol w="1320012">
                  <a:extLst>
                    <a:ext uri="{9D8B030D-6E8A-4147-A177-3AD203B41FA5}">
                      <a16:colId xmlns:a16="http://schemas.microsoft.com/office/drawing/2014/main" val="3644846131"/>
                    </a:ext>
                  </a:extLst>
                </a:gridCol>
              </a:tblGrid>
              <a:tr h="664092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effectLst/>
                        </a:rPr>
                        <a:t>№ П/П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343" marR="2343" marT="2343" marB="0" anchor="ctr"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effectLst/>
                        </a:rPr>
                        <a:t>НАЙМЕНУВАННЯ ПОКАЗНИКА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343" marR="2343" marT="2343" marB="0" anchor="ctr"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>
                          <a:effectLst/>
                        </a:rPr>
                        <a:t>ОДИНИЦЯ ВИМІРУ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343" marR="2343" marT="234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ЗНАЧЕННЯ ПОКАЗНИКА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343" marR="2343" marT="234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ЗНАЧЕННЯ ПОКАЗНИКА</a:t>
                      </a:r>
                      <a:endParaRPr lang="ru-RU" sz="16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343" marR="2343" marT="2343" marB="0" anchor="ctr"/>
                </a:tc>
                <a:extLst>
                  <a:ext uri="{0D108BD9-81ED-4DB2-BD59-A6C34878D82A}">
                    <a16:rowId xmlns:a16="http://schemas.microsoft.com/office/drawing/2014/main" val="1802878450"/>
                  </a:ext>
                </a:extLst>
              </a:tr>
              <a:tr h="224619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ДО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343" marR="2343" marT="234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>
                          <a:solidFill>
                            <a:srgbClr val="00B050"/>
                          </a:solidFill>
                          <a:effectLst/>
                        </a:rPr>
                        <a:t>ПІСЛЯ</a:t>
                      </a:r>
                      <a:endParaRPr lang="ru-RU" sz="1600" b="1" i="0" u="none" strike="noStrike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343" marR="2343" marT="2343" marB="0" anchor="ctr"/>
                </a:tc>
                <a:extLst>
                  <a:ext uri="{0D108BD9-81ED-4DB2-BD59-A6C34878D82A}">
                    <a16:rowId xmlns:a16="http://schemas.microsoft.com/office/drawing/2014/main" val="2614575148"/>
                  </a:ext>
                </a:extLst>
              </a:tr>
              <a:tr h="83662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>
                          <a:effectLst/>
                        </a:rPr>
                        <a:t>1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343" marR="2343" marT="234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err="1">
                          <a:effectLst/>
                        </a:rPr>
                        <a:t>Питома</a:t>
                      </a:r>
                      <a:r>
                        <a:rPr lang="ru-RU" sz="1600" u="none" strike="noStrike" dirty="0">
                          <a:effectLst/>
                        </a:rPr>
                        <a:t> </a:t>
                      </a:r>
                      <a:r>
                        <a:rPr lang="ru-RU" sz="1600" u="none" strike="noStrike" dirty="0" err="1">
                          <a:effectLst/>
                        </a:rPr>
                        <a:t>енергопотреба</a:t>
                      </a:r>
                      <a:r>
                        <a:rPr lang="ru-RU" sz="1600" u="none" strike="noStrike" dirty="0">
                          <a:effectLst/>
                        </a:rPr>
                        <a:t> на </a:t>
                      </a:r>
                      <a:r>
                        <a:rPr lang="ru-RU" sz="1600" u="none" strike="noStrike" dirty="0" err="1">
                          <a:effectLst/>
                        </a:rPr>
                        <a:t>опалення</a:t>
                      </a:r>
                      <a:r>
                        <a:rPr lang="ru-RU" sz="1600" u="none" strike="noStrike" dirty="0">
                          <a:effectLst/>
                        </a:rPr>
                        <a:t>, </a:t>
                      </a:r>
                      <a:r>
                        <a:rPr lang="ru-RU" sz="1600" u="none" strike="noStrike" dirty="0" err="1">
                          <a:effectLst/>
                        </a:rPr>
                        <a:t>охолодження</a:t>
                      </a:r>
                      <a:r>
                        <a:rPr lang="ru-RU" sz="1600" u="none" strike="noStrike" dirty="0">
                          <a:effectLst/>
                        </a:rPr>
                        <a:t>, </a:t>
                      </a:r>
                      <a:r>
                        <a:rPr lang="ru-RU" sz="1600" u="none" strike="noStrike" dirty="0" err="1">
                          <a:effectLst/>
                        </a:rPr>
                        <a:t>гаряче</a:t>
                      </a:r>
                      <a:r>
                        <a:rPr lang="ru-RU" sz="1600" u="none" strike="noStrike" dirty="0">
                          <a:effectLst/>
                        </a:rPr>
                        <a:t> </a:t>
                      </a:r>
                      <a:r>
                        <a:rPr lang="ru-RU" sz="1600" u="none" strike="noStrike" dirty="0" err="1">
                          <a:effectLst/>
                        </a:rPr>
                        <a:t>водопостачання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343" marR="2343" marT="234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effectLst/>
                        </a:rPr>
                        <a:t>кВт х год/м</a:t>
                      </a:r>
                      <a:r>
                        <a:rPr lang="ru-RU" sz="1600" u="none" strike="noStrike" baseline="30000" dirty="0">
                          <a:effectLst/>
                        </a:rPr>
                        <a:t>3 </a:t>
                      </a:r>
                      <a:r>
                        <a:rPr lang="ru-RU" sz="1600" u="none" strike="noStrike" dirty="0">
                          <a:effectLst/>
                        </a:rPr>
                        <a:t>за </a:t>
                      </a:r>
                      <a:r>
                        <a:rPr lang="ru-RU" sz="1600" u="none" strike="noStrike" dirty="0" err="1">
                          <a:effectLst/>
                        </a:rPr>
                        <a:t>рік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343" marR="2343" marT="234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955,296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343" marR="2343" marT="234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385,2</a:t>
                      </a:r>
                      <a:endParaRPr lang="ru-RU" sz="16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343" marR="2343" marT="2343" marB="0" anchor="ctr"/>
                </a:tc>
                <a:extLst>
                  <a:ext uri="{0D108BD9-81ED-4DB2-BD59-A6C34878D82A}">
                    <a16:rowId xmlns:a16="http://schemas.microsoft.com/office/drawing/2014/main" val="1083115517"/>
                  </a:ext>
                </a:extLst>
              </a:tr>
              <a:tr h="41994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>
                          <a:effectLst/>
                        </a:rPr>
                        <a:t>2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343" marR="2343" marT="234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>
                          <a:effectLst/>
                        </a:rPr>
                        <a:t>Питоме енергоспоживання опалення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343" marR="2343" marT="234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>
                          <a:effectLst/>
                        </a:rPr>
                        <a:t>кВт х год/м</a:t>
                      </a:r>
                      <a:r>
                        <a:rPr lang="ru-RU" sz="1600" u="none" strike="noStrike" baseline="30000">
                          <a:effectLst/>
                        </a:rPr>
                        <a:t>3 </a:t>
                      </a:r>
                      <a:r>
                        <a:rPr lang="ru-RU" sz="1600" u="none" strike="noStrike">
                          <a:effectLst/>
                        </a:rPr>
                        <a:t>за рік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343" marR="2343" marT="234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441,114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343" marR="2343" marT="234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198,7</a:t>
                      </a:r>
                      <a:endParaRPr lang="ru-RU" sz="16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343" marR="2343" marT="2343" marB="0" anchor="ctr"/>
                </a:tc>
                <a:extLst>
                  <a:ext uri="{0D108BD9-81ED-4DB2-BD59-A6C34878D82A}">
                    <a16:rowId xmlns:a16="http://schemas.microsoft.com/office/drawing/2014/main" val="1693845345"/>
                  </a:ext>
                </a:extLst>
              </a:tr>
              <a:tr h="459005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>
                          <a:effectLst/>
                        </a:rPr>
                        <a:t>3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343" marR="2343" marT="234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>
                          <a:effectLst/>
                        </a:rPr>
                        <a:t>Питоме енергоспоживання охолодження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343" marR="2343" marT="234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>
                          <a:effectLst/>
                        </a:rPr>
                        <a:t>кВт х год/м</a:t>
                      </a:r>
                      <a:r>
                        <a:rPr lang="ru-RU" sz="1600" u="none" strike="noStrike" baseline="30000">
                          <a:effectLst/>
                        </a:rPr>
                        <a:t>3 </a:t>
                      </a:r>
                      <a:r>
                        <a:rPr lang="ru-RU" sz="1600" u="none" strike="noStrike">
                          <a:effectLst/>
                        </a:rPr>
                        <a:t>за рік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343" marR="2343" marT="234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508,0926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343" marR="2343" marT="234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182,52</a:t>
                      </a:r>
                      <a:endParaRPr lang="ru-RU" sz="16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343" marR="2343" marT="2343" marB="0" anchor="ctr"/>
                </a:tc>
                <a:extLst>
                  <a:ext uri="{0D108BD9-81ED-4DB2-BD59-A6C34878D82A}">
                    <a16:rowId xmlns:a16="http://schemas.microsoft.com/office/drawing/2014/main" val="1690173084"/>
                  </a:ext>
                </a:extLst>
              </a:tr>
              <a:tr h="628284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>
                          <a:effectLst/>
                        </a:rPr>
                        <a:t>4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343" marR="2343" marT="234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>
                          <a:effectLst/>
                        </a:rPr>
                        <a:t>Питоме енергоспоживання гарячого водопостачання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343" marR="2343" marT="234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>
                          <a:effectLst/>
                        </a:rPr>
                        <a:t>кВт х год/м</a:t>
                      </a:r>
                      <a:r>
                        <a:rPr lang="ru-RU" sz="1600" u="none" strike="noStrike" baseline="30000">
                          <a:effectLst/>
                        </a:rPr>
                        <a:t>3 </a:t>
                      </a:r>
                      <a:r>
                        <a:rPr lang="ru-RU" sz="1600" u="none" strike="noStrike">
                          <a:effectLst/>
                        </a:rPr>
                        <a:t>за рік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343" marR="2343" marT="234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6,0894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343" marR="2343" marT="234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3,89</a:t>
                      </a:r>
                      <a:endParaRPr lang="ru-RU" sz="16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343" marR="2343" marT="2343" marB="0" anchor="ctr"/>
                </a:tc>
                <a:extLst>
                  <a:ext uri="{0D108BD9-81ED-4DB2-BD59-A6C34878D82A}">
                    <a16:rowId xmlns:a16="http://schemas.microsoft.com/office/drawing/2014/main" val="1221511039"/>
                  </a:ext>
                </a:extLst>
              </a:tr>
              <a:tr h="524114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>
                          <a:effectLst/>
                        </a:rPr>
                        <a:t>5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343" marR="2343" marT="234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>
                          <a:effectLst/>
                        </a:rPr>
                        <a:t>Питоме енергоспоживання системи вентиляції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343" marR="2343" marT="234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>
                          <a:effectLst/>
                        </a:rPr>
                        <a:t>кВт х год/м</a:t>
                      </a:r>
                      <a:r>
                        <a:rPr lang="ru-RU" sz="1600" u="none" strike="noStrike" baseline="30000">
                          <a:effectLst/>
                        </a:rPr>
                        <a:t>3 </a:t>
                      </a:r>
                      <a:r>
                        <a:rPr lang="ru-RU" sz="1600" u="none" strike="noStrike">
                          <a:effectLst/>
                        </a:rPr>
                        <a:t>за рік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343" marR="2343" marT="234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131,998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343" marR="2343" marT="234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42,58</a:t>
                      </a:r>
                      <a:endParaRPr lang="ru-RU" sz="16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343" marR="2343" marT="2343" marB="0" anchor="ctr"/>
                </a:tc>
                <a:extLst>
                  <a:ext uri="{0D108BD9-81ED-4DB2-BD59-A6C34878D82A}">
                    <a16:rowId xmlns:a16="http://schemas.microsoft.com/office/drawing/2014/main" val="3349132845"/>
                  </a:ext>
                </a:extLst>
              </a:tr>
              <a:tr h="459005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>
                          <a:effectLst/>
                        </a:rPr>
                        <a:t>6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343" marR="2343" marT="234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>
                          <a:effectLst/>
                        </a:rPr>
                        <a:t>Питоме енергоспоживання освітлення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343" marR="2343" marT="234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>
                          <a:effectLst/>
                        </a:rPr>
                        <a:t>кВт х год/м</a:t>
                      </a:r>
                      <a:r>
                        <a:rPr lang="ru-RU" sz="1600" u="none" strike="noStrike" baseline="30000">
                          <a:effectLst/>
                        </a:rPr>
                        <a:t>3 </a:t>
                      </a:r>
                      <a:r>
                        <a:rPr lang="ru-RU" sz="1600" u="none" strike="noStrike">
                          <a:effectLst/>
                        </a:rPr>
                        <a:t>за рік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343" marR="2343" marT="234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385,938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343" marR="2343" marT="234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102,1</a:t>
                      </a:r>
                      <a:endParaRPr lang="ru-RU" sz="16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343" marR="2343" marT="2343" marB="0" anchor="ctr"/>
                </a:tc>
                <a:extLst>
                  <a:ext uri="{0D108BD9-81ED-4DB2-BD59-A6C34878D82A}">
                    <a16:rowId xmlns:a16="http://schemas.microsoft.com/office/drawing/2014/main" val="2095638591"/>
                  </a:ext>
                </a:extLst>
              </a:tr>
              <a:tr h="102869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>
                          <a:effectLst/>
                        </a:rPr>
                        <a:t>7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343" marR="2343" marT="234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>
                          <a:effectLst/>
                        </a:rPr>
                        <a:t>Питоме споживання первинної енергії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343" marR="2343" marT="234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>
                          <a:effectLst/>
                        </a:rPr>
                        <a:t>кВт х год/м</a:t>
                      </a:r>
                      <a:r>
                        <a:rPr lang="ru-RU" sz="1600" u="none" strike="noStrike" baseline="30000">
                          <a:effectLst/>
                        </a:rPr>
                        <a:t>3 </a:t>
                      </a:r>
                      <a:r>
                        <a:rPr lang="ru-RU" sz="1600" u="none" strike="noStrike">
                          <a:effectLst/>
                        </a:rPr>
                        <a:t>за рік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343" marR="2343" marT="234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2834,816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343" marR="2343" marT="234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1590,15</a:t>
                      </a:r>
                      <a:endParaRPr lang="ru-RU" sz="16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343" marR="2343" marT="2343" marB="0" anchor="ctr"/>
                </a:tc>
                <a:extLst>
                  <a:ext uri="{0D108BD9-81ED-4DB2-BD59-A6C34878D82A}">
                    <a16:rowId xmlns:a16="http://schemas.microsoft.com/office/drawing/2014/main" val="3048206883"/>
                  </a:ext>
                </a:extLst>
              </a:tr>
              <a:tr h="80081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>
                          <a:effectLst/>
                        </a:rPr>
                        <a:t>8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343" marR="2343" marT="234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>
                          <a:effectLst/>
                        </a:rPr>
                        <a:t>Питомі викиди парникових газів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343" marR="2343" marT="234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>
                          <a:effectLst/>
                        </a:rPr>
                        <a:t>кВт х год/м</a:t>
                      </a:r>
                      <a:r>
                        <a:rPr lang="ru-RU" sz="1600" u="none" strike="noStrike" baseline="30000">
                          <a:effectLst/>
                        </a:rPr>
                        <a:t>3 </a:t>
                      </a:r>
                      <a:r>
                        <a:rPr lang="ru-RU" sz="1600" u="none" strike="noStrike">
                          <a:effectLst/>
                        </a:rPr>
                        <a:t>за рік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343" marR="2343" marT="234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198,94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343" marR="2343" marT="234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97,836</a:t>
                      </a:r>
                      <a:endParaRPr lang="ru-RU" sz="16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343" marR="2343" marT="2343" marB="0" anchor="ctr"/>
                </a:tc>
                <a:extLst>
                  <a:ext uri="{0D108BD9-81ED-4DB2-BD59-A6C34878D82A}">
                    <a16:rowId xmlns:a16="http://schemas.microsoft.com/office/drawing/2014/main" val="24236455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38036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3DCAAED-1C8D-0B9D-0232-2E4D296855B4}"/>
              </a:ext>
            </a:extLst>
          </p:cNvPr>
          <p:cNvSpPr txBox="1"/>
          <p:nvPr/>
        </p:nvSpPr>
        <p:spPr>
          <a:xfrm>
            <a:off x="11178072" y="0"/>
            <a:ext cx="1013928" cy="92333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5400" dirty="0">
                <a:ln w="0">
                  <a:solidFill>
                    <a:srgbClr val="0070C0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18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750D8B-D579-4610-5B5E-7A50EA97A52A}"/>
              </a:ext>
            </a:extLst>
          </p:cNvPr>
          <p:cNvSpPr txBox="1"/>
          <p:nvPr/>
        </p:nvSpPr>
        <p:spPr>
          <a:xfrm>
            <a:off x="730900" y="0"/>
            <a:ext cx="97753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uk-UA" sz="3600" kern="100" dirty="0">
                <a:ea typeface="Calibri" panose="020F0502020204030204" pitchFamily="34" charset="0"/>
                <a:cs typeface="Times New Roman" panose="02020603050405020304" pitchFamily="18" charset="0"/>
              </a:rPr>
              <a:t>Енергоспоживання підприємства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2018966"/>
              </p:ext>
            </p:extLst>
          </p:nvPr>
        </p:nvGraphicFramePr>
        <p:xfrm>
          <a:off x="0" y="1045249"/>
          <a:ext cx="12110720" cy="53364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03085">
                  <a:extLst>
                    <a:ext uri="{9D8B030D-6E8A-4147-A177-3AD203B41FA5}">
                      <a16:colId xmlns:a16="http://schemas.microsoft.com/office/drawing/2014/main" val="2676333929"/>
                    </a:ext>
                  </a:extLst>
                </a:gridCol>
                <a:gridCol w="2101177">
                  <a:extLst>
                    <a:ext uri="{9D8B030D-6E8A-4147-A177-3AD203B41FA5}">
                      <a16:colId xmlns:a16="http://schemas.microsoft.com/office/drawing/2014/main" val="2479273287"/>
                    </a:ext>
                  </a:extLst>
                </a:gridCol>
                <a:gridCol w="2332803">
                  <a:extLst>
                    <a:ext uri="{9D8B030D-6E8A-4147-A177-3AD203B41FA5}">
                      <a16:colId xmlns:a16="http://schemas.microsoft.com/office/drawing/2014/main" val="1338717446"/>
                    </a:ext>
                  </a:extLst>
                </a:gridCol>
                <a:gridCol w="2332803">
                  <a:extLst>
                    <a:ext uri="{9D8B030D-6E8A-4147-A177-3AD203B41FA5}">
                      <a16:colId xmlns:a16="http://schemas.microsoft.com/office/drawing/2014/main" val="4260418875"/>
                    </a:ext>
                  </a:extLst>
                </a:gridCol>
                <a:gridCol w="1240852">
                  <a:extLst>
                    <a:ext uri="{9D8B030D-6E8A-4147-A177-3AD203B41FA5}">
                      <a16:colId xmlns:a16="http://schemas.microsoft.com/office/drawing/2014/main" val="3309480239"/>
                    </a:ext>
                  </a:extLst>
                </a:gridCol>
              </a:tblGrid>
              <a:tr h="574905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2000" u="none" strike="noStrike">
                          <a:effectLst/>
                        </a:rPr>
                        <a:t> 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15" marR="3115" marT="3115" marB="0" anchor="ctr"/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ru-RU" sz="2000" u="none" strike="noStrike">
                          <a:effectLst/>
                        </a:rPr>
                        <a:t>ОБСЯГ СПОЖИВАННЯ ЗА РІК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15" marR="3115" marT="3115" marB="0"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8854188"/>
                  </a:ext>
                </a:extLst>
              </a:tr>
              <a:tr h="563633"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ru-RU" sz="2000" u="none" strike="noStrike">
                          <a:effectLst/>
                        </a:rPr>
                        <a:t>ВИД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15" marR="3115" marT="3115" marB="0" anchor="ctr"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До </a:t>
                      </a:r>
                      <a:r>
                        <a:rPr lang="ru-RU" sz="2000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модернізації</a:t>
                      </a:r>
                      <a:endParaRPr lang="ru-RU" sz="20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15" marR="3115" marT="3115" marB="0"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2000" u="none" strike="noStrike" dirty="0" err="1">
                          <a:solidFill>
                            <a:srgbClr val="00B050"/>
                          </a:solidFill>
                          <a:effectLst/>
                        </a:rPr>
                        <a:t>Після</a:t>
                      </a:r>
                      <a:r>
                        <a:rPr lang="ru-RU" sz="20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 </a:t>
                      </a:r>
                      <a:r>
                        <a:rPr lang="ru-RU" sz="2000" u="none" strike="noStrike" dirty="0" err="1">
                          <a:solidFill>
                            <a:srgbClr val="00B050"/>
                          </a:solidFill>
                          <a:effectLst/>
                        </a:rPr>
                        <a:t>модернізації</a:t>
                      </a:r>
                      <a:endParaRPr lang="ru-RU" sz="20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15" marR="3115" marT="3115" marB="0"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3387621"/>
                  </a:ext>
                </a:extLst>
              </a:tr>
              <a:tr h="417088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тис. кВт х год</a:t>
                      </a:r>
                      <a:endParaRPr lang="ru-RU" sz="20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15" marR="3115" marT="311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u="none" strike="noStrike">
                          <a:solidFill>
                            <a:srgbClr val="FF0000"/>
                          </a:solidFill>
                          <a:effectLst/>
                        </a:rPr>
                        <a:t>кВтхгод/ м</a:t>
                      </a:r>
                      <a:r>
                        <a:rPr lang="ru-RU" sz="2000" u="none" strike="noStrike" baseline="30000">
                          <a:solidFill>
                            <a:srgbClr val="FF0000"/>
                          </a:solidFill>
                          <a:effectLst/>
                        </a:rPr>
                        <a:t>3</a:t>
                      </a:r>
                      <a:endParaRPr lang="ru-RU" sz="20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15" marR="3115" marT="311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тис. кВт х год</a:t>
                      </a:r>
                      <a:endParaRPr lang="ru-RU" sz="20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15" marR="3115" marT="311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u="none" strike="noStrike">
                          <a:solidFill>
                            <a:srgbClr val="00B050"/>
                          </a:solidFill>
                          <a:effectLst/>
                        </a:rPr>
                        <a:t>кВтхгод/м</a:t>
                      </a:r>
                      <a:r>
                        <a:rPr lang="ru-RU" sz="2000" u="none" strike="noStrike" baseline="30000">
                          <a:solidFill>
                            <a:srgbClr val="00B050"/>
                          </a:solidFill>
                          <a:effectLst/>
                        </a:rPr>
                        <a:t>3</a:t>
                      </a:r>
                      <a:endParaRPr lang="ru-RU" sz="2000" b="0" i="0" u="none" strike="noStrike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15" marR="3115" marT="3115" marB="0" anchor="ctr"/>
                </a:tc>
                <a:extLst>
                  <a:ext uri="{0D108BD9-81ED-4DB2-BD59-A6C34878D82A}">
                    <a16:rowId xmlns:a16="http://schemas.microsoft.com/office/drawing/2014/main" val="1493666285"/>
                  </a:ext>
                </a:extLst>
              </a:tr>
              <a:tr h="57866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2000" u="none" strike="noStrike">
                          <a:effectLst/>
                        </a:rPr>
                        <a:t>ЕНЕРГОСПОЖИВАННЯ СИСТЕМ ОПАЛЕННЯ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15" marR="3115" marT="311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8822,28</a:t>
                      </a:r>
                      <a:endParaRPr lang="ru-RU" sz="20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15" marR="3115" marT="311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441,114</a:t>
                      </a:r>
                      <a:endParaRPr lang="ru-RU" sz="20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15" marR="3115" marT="311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3974</a:t>
                      </a:r>
                      <a:endParaRPr lang="ru-RU" sz="20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15" marR="3115" marT="311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u="none" strike="noStrike">
                          <a:solidFill>
                            <a:srgbClr val="00B050"/>
                          </a:solidFill>
                          <a:effectLst/>
                        </a:rPr>
                        <a:t>198,7</a:t>
                      </a:r>
                      <a:endParaRPr lang="ru-RU" sz="2000" b="1" i="0" u="none" strike="noStrike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15" marR="3115" marT="3115" marB="0" anchor="ctr"/>
                </a:tc>
                <a:extLst>
                  <a:ext uri="{0D108BD9-81ED-4DB2-BD59-A6C34878D82A}">
                    <a16:rowId xmlns:a16="http://schemas.microsoft.com/office/drawing/2014/main" val="213011151"/>
                  </a:ext>
                </a:extLst>
              </a:tr>
              <a:tr h="58617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2000" u="none" strike="noStrike">
                          <a:effectLst/>
                        </a:rPr>
                        <a:t>ЕНЕРГОСПОЖИВАННЯ СИСТЕМ ВЕНТИЛЯЦІЇ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15" marR="3115" marT="311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u="none" strike="noStrike">
                          <a:solidFill>
                            <a:srgbClr val="FF0000"/>
                          </a:solidFill>
                          <a:effectLst/>
                        </a:rPr>
                        <a:t>2639,96</a:t>
                      </a:r>
                      <a:endParaRPr lang="ru-RU" sz="20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15" marR="3115" marT="311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131,998</a:t>
                      </a:r>
                      <a:endParaRPr lang="ru-RU" sz="20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15" marR="3115" marT="311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851,6</a:t>
                      </a:r>
                      <a:endParaRPr lang="ru-RU" sz="20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15" marR="3115" marT="311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u="none" strike="noStrike">
                          <a:solidFill>
                            <a:srgbClr val="00B050"/>
                          </a:solidFill>
                          <a:effectLst/>
                        </a:rPr>
                        <a:t>42,58</a:t>
                      </a:r>
                      <a:endParaRPr lang="ru-RU" sz="2000" b="1" i="0" u="none" strike="noStrike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15" marR="3115" marT="3115" marB="0" anchor="ctr"/>
                </a:tc>
                <a:extLst>
                  <a:ext uri="{0D108BD9-81ED-4DB2-BD59-A6C34878D82A}">
                    <a16:rowId xmlns:a16="http://schemas.microsoft.com/office/drawing/2014/main" val="2589674527"/>
                  </a:ext>
                </a:extLst>
              </a:tr>
              <a:tr h="58617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2000" u="none" strike="noStrike">
                          <a:effectLst/>
                        </a:rPr>
                        <a:t>ЕНЕРГОСПОЖИВАННЯ СИСТЕМ ОХОЛОДЖЕННЯ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15" marR="3115" marT="311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u="none" strike="noStrike">
                          <a:solidFill>
                            <a:srgbClr val="FF0000"/>
                          </a:solidFill>
                          <a:effectLst/>
                        </a:rPr>
                        <a:t>10161,85</a:t>
                      </a:r>
                      <a:endParaRPr lang="ru-RU" sz="20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15" marR="3115" marT="311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508,0926</a:t>
                      </a:r>
                      <a:endParaRPr lang="ru-RU" sz="20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15" marR="3115" marT="311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3650,4</a:t>
                      </a:r>
                      <a:endParaRPr lang="ru-RU" sz="20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15" marR="3115" marT="311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u="none" strike="noStrike">
                          <a:solidFill>
                            <a:srgbClr val="00B050"/>
                          </a:solidFill>
                          <a:effectLst/>
                        </a:rPr>
                        <a:t>182,5</a:t>
                      </a:r>
                      <a:endParaRPr lang="ru-RU" sz="2000" b="1" i="0" u="none" strike="noStrike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15" marR="3115" marT="3115" marB="0" anchor="ctr"/>
                </a:tc>
                <a:extLst>
                  <a:ext uri="{0D108BD9-81ED-4DB2-BD59-A6C34878D82A}">
                    <a16:rowId xmlns:a16="http://schemas.microsoft.com/office/drawing/2014/main" val="4070061345"/>
                  </a:ext>
                </a:extLst>
              </a:tr>
              <a:tr h="789085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2000" u="none" strike="noStrike">
                          <a:effectLst/>
                        </a:rPr>
                        <a:t>СПОЖИВАННЯ ПЕРВИННОЇ ЕНЕРГІЇ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15" marR="3115" marT="311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u="none" strike="noStrike">
                          <a:solidFill>
                            <a:srgbClr val="FF0000"/>
                          </a:solidFill>
                          <a:effectLst/>
                        </a:rPr>
                        <a:t>6006</a:t>
                      </a:r>
                      <a:endParaRPr lang="ru-RU" sz="20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15" marR="3115" marT="311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300,3</a:t>
                      </a:r>
                      <a:endParaRPr lang="ru-RU" sz="20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15" marR="3115" marT="311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u="none" strike="noStrike">
                          <a:solidFill>
                            <a:srgbClr val="00B050"/>
                          </a:solidFill>
                          <a:effectLst/>
                        </a:rPr>
                        <a:t>3477,6</a:t>
                      </a:r>
                      <a:endParaRPr lang="ru-RU" sz="2000" b="1" i="0" u="none" strike="noStrike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15" marR="3115" marT="311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173,9</a:t>
                      </a:r>
                      <a:endParaRPr lang="ru-RU" sz="20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15" marR="3115" marT="3115" marB="0" anchor="ctr"/>
                </a:tc>
                <a:extLst>
                  <a:ext uri="{0D108BD9-81ED-4DB2-BD59-A6C34878D82A}">
                    <a16:rowId xmlns:a16="http://schemas.microsoft.com/office/drawing/2014/main" val="2622896837"/>
                  </a:ext>
                </a:extLst>
              </a:tr>
              <a:tr h="60872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2000" u="none" strike="noStrike">
                          <a:effectLst/>
                        </a:rPr>
                        <a:t> 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15" marR="3115" marT="311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u="none" strike="noStrike">
                          <a:solidFill>
                            <a:srgbClr val="FF0000"/>
                          </a:solidFill>
                          <a:effectLst/>
                        </a:rPr>
                        <a:t>т.</a:t>
                      </a:r>
                      <a:endParaRPr lang="ru-RU" sz="20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15" marR="3115" marT="311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кг/ м</a:t>
                      </a:r>
                      <a:r>
                        <a:rPr lang="ru-RU" sz="2000" u="none" strike="noStrike" baseline="30000" dirty="0">
                          <a:solidFill>
                            <a:srgbClr val="FF0000"/>
                          </a:solidFill>
                          <a:effectLst/>
                        </a:rPr>
                        <a:t>3</a:t>
                      </a:r>
                      <a:endParaRPr lang="ru-RU" sz="20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15" marR="3115" marT="311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u="none" strike="noStrike">
                          <a:solidFill>
                            <a:srgbClr val="00B050"/>
                          </a:solidFill>
                          <a:effectLst/>
                        </a:rPr>
                        <a:t>т.</a:t>
                      </a:r>
                      <a:endParaRPr lang="ru-RU" sz="2000" b="0" i="0" u="none" strike="noStrike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15" marR="3115" marT="311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кг/ м</a:t>
                      </a:r>
                      <a:r>
                        <a:rPr lang="ru-RU" sz="2000" u="none" strike="noStrike" baseline="30000" dirty="0">
                          <a:solidFill>
                            <a:srgbClr val="00B050"/>
                          </a:solidFill>
                          <a:effectLst/>
                        </a:rPr>
                        <a:t>3</a:t>
                      </a:r>
                      <a:endParaRPr lang="ru-RU" sz="20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15" marR="3115" marT="3115" marB="0" anchor="ctr"/>
                </a:tc>
                <a:extLst>
                  <a:ext uri="{0D108BD9-81ED-4DB2-BD59-A6C34878D82A}">
                    <a16:rowId xmlns:a16="http://schemas.microsoft.com/office/drawing/2014/main" val="800504952"/>
                  </a:ext>
                </a:extLst>
              </a:tr>
              <a:tr h="544845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2000" u="none" strike="noStrike">
                          <a:effectLst/>
                        </a:rPr>
                        <a:t>ВИКИДИ ПАРНИКОВИХ ГАЗІВ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15" marR="3115" marT="311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u="none" strike="noStrike">
                          <a:solidFill>
                            <a:srgbClr val="FF0000"/>
                          </a:solidFill>
                          <a:effectLst/>
                        </a:rPr>
                        <a:t>3978,8</a:t>
                      </a:r>
                      <a:endParaRPr lang="ru-RU" sz="20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15" marR="3115" marT="311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198,94</a:t>
                      </a:r>
                      <a:endParaRPr lang="ru-RU" sz="20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15" marR="3115" marT="311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u="none" strike="noStrike">
                          <a:solidFill>
                            <a:srgbClr val="00B050"/>
                          </a:solidFill>
                          <a:effectLst/>
                        </a:rPr>
                        <a:t>1956,72</a:t>
                      </a:r>
                      <a:endParaRPr lang="ru-RU" sz="2000" b="1" i="0" u="none" strike="noStrike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15" marR="3115" marT="311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97,84</a:t>
                      </a:r>
                      <a:endParaRPr lang="ru-RU" sz="20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15" marR="3115" marT="3115" marB="0" anchor="ctr"/>
                </a:tc>
                <a:extLst>
                  <a:ext uri="{0D108BD9-81ED-4DB2-BD59-A6C34878D82A}">
                    <a16:rowId xmlns:a16="http://schemas.microsoft.com/office/drawing/2014/main" val="17896114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2749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D8833789-A3C6-2BD2-E588-A7F5DF736B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851596"/>
            <a:ext cx="12192000" cy="5006404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uk-UA" sz="36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Завдання дослідження модернізації підприємства з вирощування шампіньйонів включає в себе: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uk-UA" sz="32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	</a:t>
            </a:r>
            <a:r>
              <a:rPr lang="uk-UA" sz="35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 існуючого стану огороджувальних конструкцій, оцінка </a:t>
            </a:r>
            <a:r>
              <a:rPr lang="uk-UA" sz="35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вологісного</a:t>
            </a:r>
            <a:r>
              <a:rPr lang="uk-UA" sz="35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режиму огороджувальних конструкцій будівлі, вивчення стану систем опалення та вентиляції.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uk-UA" sz="35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	Проектування енергоефективних рішень, а саме приведення опору теплопередачі зовнішніх огороджувальних конструкцій до нормованого, проектування систем опалення та вентиляції з високим коефіцієнтом корисної дії.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uk-UA" sz="35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	Розробка режимів роботи системи вентиляції, відповідно до </a:t>
            </a:r>
            <a:r>
              <a:rPr lang="ru-RU" sz="35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рекомендованих</a:t>
            </a:r>
            <a:r>
              <a:rPr lang="ru-RU" sz="35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5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параметрів</a:t>
            </a:r>
            <a:r>
              <a:rPr lang="ru-RU" sz="35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5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повітря</a:t>
            </a:r>
            <a:r>
              <a:rPr lang="ru-RU" sz="35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камерах для </a:t>
            </a:r>
            <a:r>
              <a:rPr lang="ru-RU" sz="35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вирощування</a:t>
            </a:r>
            <a:r>
              <a:rPr lang="ru-RU" sz="35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5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печериць</a:t>
            </a:r>
            <a:r>
              <a:rPr lang="ru-RU" sz="35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для кожного </a:t>
            </a:r>
            <a:r>
              <a:rPr lang="ru-RU" sz="35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періоду</a:t>
            </a:r>
            <a:r>
              <a:rPr lang="ru-RU" sz="35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росту </a:t>
            </a:r>
            <a:r>
              <a:rPr lang="ru-RU" sz="35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грибів</a:t>
            </a:r>
            <a:r>
              <a:rPr lang="uk-UA" sz="35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uk-UA" sz="35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	</a:t>
            </a:r>
            <a:r>
              <a:rPr lang="uk-UA" sz="35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5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Експлуатаційна</a:t>
            </a:r>
            <a:r>
              <a:rPr lang="uk-UA" sz="35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діяльність та моніторинг включають в себе </a:t>
            </a:r>
            <a:r>
              <a:rPr lang="uk-UA" sz="3500" spc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пуско-налогоджувальні</a:t>
            </a:r>
            <a:r>
              <a:rPr lang="uk-UA" sz="35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роботи систем </a:t>
            </a:r>
            <a:r>
              <a:rPr lang="uk-UA" sz="3500" spc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ОВіКП</a:t>
            </a:r>
            <a:r>
              <a:rPr lang="uk-UA" sz="35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 підготовку та проведення навчань</a:t>
            </a:r>
            <a:r>
              <a:rPr lang="uk-UA" sz="35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5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персоналу</a:t>
            </a:r>
            <a:r>
              <a:rPr lang="uk-UA" sz="35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5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щодо</a:t>
            </a:r>
            <a:r>
              <a:rPr lang="uk-UA" sz="35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5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коректної</a:t>
            </a:r>
            <a:r>
              <a:rPr lang="uk-UA" sz="35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5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експлуатації</a:t>
            </a:r>
            <a:r>
              <a:rPr lang="uk-UA" sz="35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5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систем;</a:t>
            </a:r>
            <a:r>
              <a:rPr lang="uk-UA" sz="35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5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Моніторинг</a:t>
            </a:r>
            <a:r>
              <a:rPr lang="uk-UA" sz="35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5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ефективності</a:t>
            </a:r>
            <a:r>
              <a:rPr lang="uk-UA" sz="35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5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нових</a:t>
            </a:r>
            <a:r>
              <a:rPr lang="uk-UA" sz="3500" spc="-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5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систем,</a:t>
            </a:r>
            <a:r>
              <a:rPr lang="uk-UA" sz="3500" spc="-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5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</a:t>
            </a:r>
            <a:r>
              <a:rPr lang="uk-UA" sz="3500" spc="-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5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проведенням</a:t>
            </a:r>
            <a:r>
              <a:rPr lang="uk-UA" sz="3500" spc="-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5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енергетичного</a:t>
            </a:r>
            <a:r>
              <a:rPr lang="uk-UA" sz="3500" spc="-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5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аудиту</a:t>
            </a:r>
            <a:r>
              <a:rPr lang="uk-UA" sz="3500" spc="-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5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кожні</a:t>
            </a:r>
            <a:r>
              <a:rPr lang="uk-UA" sz="3500" spc="-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5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</a:t>
            </a:r>
            <a:r>
              <a:rPr lang="uk-UA" sz="3500" spc="-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5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років;</a:t>
            </a:r>
            <a:r>
              <a:rPr lang="uk-UA" sz="3500" spc="-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5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забезпечення</a:t>
            </a:r>
            <a:r>
              <a:rPr lang="uk-UA" sz="3500" spc="-3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5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регулярного</a:t>
            </a:r>
            <a:r>
              <a:rPr lang="uk-UA" sz="35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5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технічного</a:t>
            </a:r>
            <a:r>
              <a:rPr lang="uk-UA" sz="35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5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обслуговування.</a:t>
            </a:r>
            <a:endParaRPr lang="ru-RU" sz="3500" spc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uk-UA" sz="18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4596B93-C34C-12E8-1E9A-56EDFE4B86E7}"/>
              </a:ext>
            </a:extLst>
          </p:cNvPr>
          <p:cNvSpPr txBox="1"/>
          <p:nvPr/>
        </p:nvSpPr>
        <p:spPr>
          <a:xfrm>
            <a:off x="-1" y="-1"/>
            <a:ext cx="11178073" cy="18515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uk-UA" sz="24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Мета дослідження - модернізація підприємства з вирощування печериць:</a:t>
            </a:r>
            <a:endParaRPr lang="ru-RU" sz="2400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uk-UA" sz="2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створення мікроклімату при промисловому вирощуванні шампіньйонів 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uk-UA" sz="2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зменшення витрат на енергопостачання та підвищення сталості функціонування приміщень</a:t>
            </a:r>
            <a:endParaRPr lang="uk-UA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3DCAAED-1C8D-0B9D-0232-2E4D296855B4}"/>
              </a:ext>
            </a:extLst>
          </p:cNvPr>
          <p:cNvSpPr txBox="1"/>
          <p:nvPr/>
        </p:nvSpPr>
        <p:spPr>
          <a:xfrm>
            <a:off x="11178073" y="-3"/>
            <a:ext cx="1013928" cy="92333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5400" dirty="0">
                <a:ln w="0">
                  <a:solidFill>
                    <a:srgbClr val="0070C0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0943533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0183FD-46F0-A799-D800-F5106ACE2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87231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6"/>
                </a:solidFill>
              </a:rPr>
              <a:t>ДЯКУЮ ЗА УВАГУ !</a:t>
            </a:r>
            <a:endParaRPr lang="uk-UA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058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3DCAAED-1C8D-0B9D-0232-2E4D296855B4}"/>
              </a:ext>
            </a:extLst>
          </p:cNvPr>
          <p:cNvSpPr txBox="1"/>
          <p:nvPr/>
        </p:nvSpPr>
        <p:spPr>
          <a:xfrm>
            <a:off x="11178072" y="0"/>
            <a:ext cx="1013928" cy="92333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5400" dirty="0">
                <a:ln w="0">
                  <a:solidFill>
                    <a:srgbClr val="0070C0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750D8B-D579-4610-5B5E-7A50EA97A52A}"/>
              </a:ext>
            </a:extLst>
          </p:cNvPr>
          <p:cNvSpPr txBox="1"/>
          <p:nvPr/>
        </p:nvSpPr>
        <p:spPr>
          <a:xfrm>
            <a:off x="48329" y="0"/>
            <a:ext cx="1112974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uk-UA" sz="32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Параметри повітря в камерах по вирощуванню печериць</a:t>
            </a:r>
            <a:endParaRPr lang="uk-UA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0A1A349-2C27-3E29-7BD1-B6E6AF80AC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4057" y="584774"/>
            <a:ext cx="11129743" cy="6273225"/>
          </a:xfrm>
        </p:spPr>
        <p:txBody>
          <a:bodyPr numCol="2">
            <a:normAutofit/>
          </a:bodyPr>
          <a:lstStyle/>
          <a:p>
            <a:pPr marL="180340" algn="just">
              <a:lnSpc>
                <a:spcPct val="150000"/>
              </a:lnSpc>
            </a:pPr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1-й період (обростання субстрату): </a:t>
            </a:r>
            <a:endParaRPr lang="ru-RU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-температура повітря і компосту = 25 </a:t>
            </a:r>
            <a:r>
              <a:rPr lang="uk-UA" sz="18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0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-відносна вологість    = 95%,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-вміст вуглекислого газу в повітрі - 0,5...1,0%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(6000…12000 мг/м</a:t>
            </a:r>
            <a:r>
              <a:rPr lang="uk-UA" sz="18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);      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80340" algn="just">
              <a:lnSpc>
                <a:spcPct val="150000"/>
              </a:lnSpc>
            </a:pPr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2-й період (після покриття ґрунтом):</a:t>
            </a:r>
            <a:endParaRPr lang="ru-RU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-температура підвищується до 26</a:t>
            </a:r>
            <a:r>
              <a:rPr lang="uk-UA" sz="18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0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-відносна вологість = 95%,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-вміст вуглекислого газу повітрі - 0,5..1,0%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(6000…12000 мг/м</a:t>
            </a:r>
            <a:r>
              <a:rPr lang="uk-UA" sz="18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);      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80340" algn="just">
              <a:lnSpc>
                <a:spcPct val="150000"/>
              </a:lnSpc>
            </a:pPr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3-й період (утворення </a:t>
            </a:r>
            <a:r>
              <a:rPr lang="uk-UA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примордіїв</a:t>
            </a:r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);</a:t>
            </a:r>
            <a:endParaRPr lang="ru-RU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-різке зниження температури до 18...20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sym typeface="Symbol" panose="05050102010706020507" pitchFamily="18" charset="2"/>
              </a:rPr>
              <a:t>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-відносна вологість підвищується до 98%;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-швидке зниження </a:t>
            </a:r>
            <a:r>
              <a:rPr lang="uk-UA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місту вуглекислого газу в повітрі – до 0,08...0,1% (1000…1200 мг/м</a:t>
            </a:r>
            <a:r>
              <a:rPr lang="uk-UA" sz="18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80340" algn="just">
              <a:lnSpc>
                <a:spcPct val="150000"/>
              </a:lnSpc>
            </a:pPr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4-й період (плодоносіння): </a:t>
            </a:r>
            <a:endParaRPr lang="ru-RU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-температура знижується до 15...16</a:t>
            </a:r>
            <a:r>
              <a:rPr lang="uk-UA" sz="18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0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-відносна вологість до 85...90%,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-вміст вуглекислого газу в повітрі залишається на тім же рівні.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6939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3DCAAED-1C8D-0B9D-0232-2E4D296855B4}"/>
              </a:ext>
            </a:extLst>
          </p:cNvPr>
          <p:cNvSpPr txBox="1"/>
          <p:nvPr/>
        </p:nvSpPr>
        <p:spPr>
          <a:xfrm>
            <a:off x="11178072" y="0"/>
            <a:ext cx="1013928" cy="92333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5400" dirty="0">
                <a:ln w="0">
                  <a:solidFill>
                    <a:srgbClr val="0070C0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750D8B-D579-4610-5B5E-7A50EA97A52A}"/>
              </a:ext>
            </a:extLst>
          </p:cNvPr>
          <p:cNvSpPr txBox="1"/>
          <p:nvPr/>
        </p:nvSpPr>
        <p:spPr>
          <a:xfrm>
            <a:off x="48329" y="0"/>
            <a:ext cx="1112974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uk-UA" sz="40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Принципова схема нової  системи вентиляції та кондиціонування повітря </a:t>
            </a:r>
            <a:endParaRPr lang="ru-RU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B73CB85-FB6E-F5A8-0E9C-E1E2356170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29" y="1323439"/>
            <a:ext cx="8282534" cy="503014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8174182" y="1499030"/>
            <a:ext cx="376843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/>
              <a:t>Схема системи </a:t>
            </a:r>
            <a:r>
              <a:rPr lang="uk-UA" dirty="0" err="1"/>
              <a:t>ВіКП</a:t>
            </a:r>
            <a:r>
              <a:rPr lang="uk-UA" dirty="0"/>
              <a:t>: 1 - калорифер; 2- змішувальна камера; 3 - охолоджувач (використовується також як осушувач повітря); 4 - вентилятор; 5 - зволожувач повітря; U</a:t>
            </a:r>
            <a:r>
              <a:rPr lang="en-US" dirty="0"/>
              <a:t>dry</a:t>
            </a:r>
            <a:r>
              <a:rPr lang="uk-UA" dirty="0"/>
              <a:t> - сигнал керування осушувачем/охолоджувачем; </a:t>
            </a:r>
            <a:r>
              <a:rPr lang="uk-UA" dirty="0" err="1"/>
              <a:t>Uhum</a:t>
            </a:r>
            <a:r>
              <a:rPr lang="uk-UA" dirty="0"/>
              <a:t> - сигнал управління зволожувачем; </a:t>
            </a:r>
            <a:r>
              <a:rPr lang="uk-UA" dirty="0" err="1"/>
              <a:t>Tsa</a:t>
            </a:r>
            <a:r>
              <a:rPr lang="uk-UA" dirty="0"/>
              <a:t> - температура припливного повітря; </a:t>
            </a:r>
            <a:r>
              <a:rPr lang="uk-UA" dirty="0" err="1"/>
              <a:t>Tair</a:t>
            </a:r>
            <a:r>
              <a:rPr lang="uk-UA" dirty="0"/>
              <a:t> - температура повітря в камері/приміщенні для вирощування; T</a:t>
            </a:r>
            <a:r>
              <a:rPr lang="en-US" dirty="0"/>
              <a:t>co</a:t>
            </a:r>
            <a:r>
              <a:rPr lang="uk-UA" dirty="0"/>
              <a:t>m - температура компосту; RH - відносна вологість повітря в камері/приміщенні для вирощування.</a:t>
            </a:r>
          </a:p>
        </p:txBody>
      </p:sp>
    </p:spTree>
    <p:extLst>
      <p:ext uri="{BB962C8B-B14F-4D97-AF65-F5344CB8AC3E}">
        <p14:creationId xmlns:p14="http://schemas.microsoft.com/office/powerpoint/2010/main" val="3507877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3DCAAED-1C8D-0B9D-0232-2E4D296855B4}"/>
              </a:ext>
            </a:extLst>
          </p:cNvPr>
          <p:cNvSpPr txBox="1"/>
          <p:nvPr/>
        </p:nvSpPr>
        <p:spPr>
          <a:xfrm>
            <a:off x="11178072" y="0"/>
            <a:ext cx="1013928" cy="92333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5400" dirty="0">
                <a:ln w="0">
                  <a:solidFill>
                    <a:srgbClr val="0070C0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750D8B-D579-4610-5B5E-7A50EA97A52A}"/>
              </a:ext>
            </a:extLst>
          </p:cNvPr>
          <p:cNvSpPr txBox="1"/>
          <p:nvPr/>
        </p:nvSpPr>
        <p:spPr>
          <a:xfrm>
            <a:off x="83976" y="0"/>
            <a:ext cx="1109409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uk-UA" sz="36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Схема організації повітрообміну в камері вирощування грибів</a:t>
            </a:r>
            <a:endParaRPr lang="ru-RU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6953" y="1099416"/>
            <a:ext cx="8591550" cy="440055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7855" y="5499966"/>
            <a:ext cx="117855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/>
              <a:t>Швидкість руху потоку повітря над грядками (у підлоги) визначається залежно від його вологості: при 70 % швидкість 0,15-0,30 м/с, 80-85 % - 0,6 м/с, 90-95% - 2,4 м/с.</a:t>
            </a:r>
          </a:p>
        </p:txBody>
      </p:sp>
    </p:spTree>
    <p:extLst>
      <p:ext uri="{BB962C8B-B14F-4D97-AF65-F5344CB8AC3E}">
        <p14:creationId xmlns:p14="http://schemas.microsoft.com/office/powerpoint/2010/main" val="34268362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3DCAAED-1C8D-0B9D-0232-2E4D296855B4}"/>
              </a:ext>
            </a:extLst>
          </p:cNvPr>
          <p:cNvSpPr txBox="1"/>
          <p:nvPr/>
        </p:nvSpPr>
        <p:spPr>
          <a:xfrm>
            <a:off x="11178072" y="0"/>
            <a:ext cx="1013928" cy="92333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5400" dirty="0">
                <a:ln w="0">
                  <a:solidFill>
                    <a:srgbClr val="0070C0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750D8B-D579-4610-5B5E-7A50EA97A52A}"/>
              </a:ext>
            </a:extLst>
          </p:cNvPr>
          <p:cNvSpPr txBox="1"/>
          <p:nvPr/>
        </p:nvSpPr>
        <p:spPr>
          <a:xfrm>
            <a:off x="323085" y="0"/>
            <a:ext cx="11094096" cy="661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uk-UA" sz="28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Система вентиляції та кондиціонування камери вирощування грибів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94" t="24029" r="31263" b="8900"/>
          <a:stretch/>
        </p:blipFill>
        <p:spPr>
          <a:xfrm>
            <a:off x="203201" y="803563"/>
            <a:ext cx="6289963" cy="601228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890327" y="1297250"/>
            <a:ext cx="530167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Відбулася заміна старої системи механічної припливної вентиляції та природньої витяжної системи вентиляції на механічну системи припливно-витяжної системи кондиціонування з рециркуляцією зі змінними режимами роботи.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906254" y="3962107"/>
            <a:ext cx="493118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Економічно доцільно застосовувати у приміщеннях кліматичні контролери, регулятори та датчики температури, вологості, СО</a:t>
            </a:r>
            <a:r>
              <a:rPr lang="uk-UA" baseline="-25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переносні вимірювачі із системою вентиляції, опалення та охолодження.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637405" y="6442298"/>
            <a:ext cx="4931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План на відм.+3.000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80998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3DCAAED-1C8D-0B9D-0232-2E4D296855B4}"/>
              </a:ext>
            </a:extLst>
          </p:cNvPr>
          <p:cNvSpPr txBox="1"/>
          <p:nvPr/>
        </p:nvSpPr>
        <p:spPr>
          <a:xfrm>
            <a:off x="11178072" y="0"/>
            <a:ext cx="1013928" cy="92333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5400" dirty="0">
                <a:ln w="0">
                  <a:solidFill>
                    <a:srgbClr val="0070C0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6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750D8B-D579-4610-5B5E-7A50EA97A52A}"/>
              </a:ext>
            </a:extLst>
          </p:cNvPr>
          <p:cNvSpPr txBox="1"/>
          <p:nvPr/>
        </p:nvSpPr>
        <p:spPr>
          <a:xfrm>
            <a:off x="83976" y="0"/>
            <a:ext cx="1109409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uk-UA" sz="32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Аксонометрична схема системи вентиляції і кондиціонування</a:t>
            </a:r>
            <a:endParaRPr lang="ru-RU" sz="3200" kern="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37" t="12977" r="7331" b="5233"/>
          <a:stretch/>
        </p:blipFill>
        <p:spPr>
          <a:xfrm>
            <a:off x="83976" y="584775"/>
            <a:ext cx="6363854" cy="456605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90" t="259" r="19102" b="-1"/>
          <a:stretch/>
        </p:blipFill>
        <p:spPr>
          <a:xfrm>
            <a:off x="6659299" y="664712"/>
            <a:ext cx="4307303" cy="5205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787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3DCAAED-1C8D-0B9D-0232-2E4D296855B4}"/>
              </a:ext>
            </a:extLst>
          </p:cNvPr>
          <p:cNvSpPr txBox="1"/>
          <p:nvPr/>
        </p:nvSpPr>
        <p:spPr>
          <a:xfrm>
            <a:off x="11178072" y="0"/>
            <a:ext cx="1013928" cy="92333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5400" dirty="0">
                <a:ln w="0">
                  <a:solidFill>
                    <a:srgbClr val="0070C0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7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750D8B-D579-4610-5B5E-7A50EA97A52A}"/>
              </a:ext>
            </a:extLst>
          </p:cNvPr>
          <p:cNvSpPr txBox="1"/>
          <p:nvPr/>
        </p:nvSpPr>
        <p:spPr>
          <a:xfrm>
            <a:off x="590940" y="0"/>
            <a:ext cx="989666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ru-RU" sz="36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Система </a:t>
            </a:r>
            <a:r>
              <a:rPr lang="uk-UA" sz="36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опалення </a:t>
            </a:r>
            <a:r>
              <a:rPr lang="uk-UA" sz="3600" kern="100" dirty="0">
                <a:ea typeface="Calibri" panose="020F0502020204030204" pitchFamily="34" charset="0"/>
                <a:cs typeface="Times New Roman" panose="02020603050405020304" pitchFamily="18" charset="0"/>
              </a:rPr>
              <a:t>камери вирощування грибів </a:t>
            </a:r>
            <a:endParaRPr lang="uk-UA" sz="3600" kern="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99" t="24916" r="27165" b="6667"/>
          <a:stretch/>
        </p:blipFill>
        <p:spPr>
          <a:xfrm>
            <a:off x="378692" y="711293"/>
            <a:ext cx="5523346" cy="576152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898495" y="6353110"/>
            <a:ext cx="4931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План на відм.+3.000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742545" y="1283728"/>
            <a:ext cx="530167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Відбулася заміна старої однотрубної системи радіаторного опалення на нову двотрубну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тупікову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систему водяного опалення з динамічними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тепрмостатичними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клапанами на кожному опалювальному приладі та електронними термостатичними головками.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03" t="26262" r="5566" b="37643"/>
          <a:stretch/>
        </p:blipFill>
        <p:spPr>
          <a:xfrm>
            <a:off x="6049819" y="3185705"/>
            <a:ext cx="6142181" cy="1916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6241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3DCAAED-1C8D-0B9D-0232-2E4D296855B4}"/>
              </a:ext>
            </a:extLst>
          </p:cNvPr>
          <p:cNvSpPr txBox="1"/>
          <p:nvPr/>
        </p:nvSpPr>
        <p:spPr>
          <a:xfrm>
            <a:off x="11178072" y="0"/>
            <a:ext cx="1013928" cy="92333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5400" dirty="0">
                <a:ln w="0">
                  <a:solidFill>
                    <a:srgbClr val="0070C0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8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750D8B-D579-4610-5B5E-7A50EA97A52A}"/>
              </a:ext>
            </a:extLst>
          </p:cNvPr>
          <p:cNvSpPr txBox="1"/>
          <p:nvPr/>
        </p:nvSpPr>
        <p:spPr>
          <a:xfrm>
            <a:off x="1281404" y="21800"/>
            <a:ext cx="989666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uk-UA" sz="36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Аксонометрична схема системи опалення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45" t="8536" r="15508" b="57928"/>
          <a:stretch/>
        </p:blipFill>
        <p:spPr>
          <a:xfrm>
            <a:off x="0" y="1526645"/>
            <a:ext cx="12094591" cy="3833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6410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иний и зеленый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Окаймленный край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777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704</TotalTime>
  <Words>1148</Words>
  <Application>Microsoft Office PowerPoint</Application>
  <PresentationFormat>Широкоэкранный</PresentationFormat>
  <Paragraphs>226</Paragraphs>
  <Slides>20</Slides>
  <Notes>20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ДЯКУЮ ЗА УВАГУ 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Москвітіна Анна Сергіївна</dc:creator>
  <cp:lastModifiedBy>Москвітіна Анна Сергіївна</cp:lastModifiedBy>
  <cp:revision>24</cp:revision>
  <dcterms:created xsi:type="dcterms:W3CDTF">2023-12-24T21:57:00Z</dcterms:created>
  <dcterms:modified xsi:type="dcterms:W3CDTF">2024-12-03T17:55:04Z</dcterms:modified>
</cp:coreProperties>
</file>