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3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2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81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3972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544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6036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478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962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32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678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04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720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20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69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09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056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857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06756-68D7-4EB3-B790-A5B4E3316A75}" type="datetimeFigureOut">
              <a:rPr lang="ru-RU" smtClean="0"/>
              <a:t>24.06.2025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54630B3-3B4A-43B0-95BD-8AE9811339D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74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B222F22-FBC5-4EC6-A011-18453C17DE56}"/>
              </a:ext>
            </a:extLst>
          </p:cNvPr>
          <p:cNvSpPr txBox="1"/>
          <p:nvPr/>
        </p:nvSpPr>
        <p:spPr>
          <a:xfrm>
            <a:off x="744708" y="118463"/>
            <a:ext cx="10702583" cy="44832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18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МІНІСТЕРСТВО ОСВІТИ І НАУКИ УКРАЇНИ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r>
              <a:rPr lang="uk-UA" sz="18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КИЇВСЬКИЙ НАЦІОНАЛЬНИЙ УНІВЕРСИТЕТ БУДІВНИЦТВА І АРХІТЕКТУРИ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r>
              <a:rPr lang="uk-UA" sz="1800" b="1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ФАКУЛЬТЕТ УРБАНІСТИКИ ТА ПРОСТОРОВОГО ПЛАНУВАННЯ</a:t>
            </a:r>
            <a:endParaRPr lang="ru-RU" b="1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r>
              <a:rPr lang="uk-U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КВАЛІФІКАЦІЙНА ВИПУСКНА РОБОТА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ЗДОБУТТЯ ОСВІТНЬОГО СТУПЕНЯ БАКАЛАВР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тему: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КОНТЕКСТУАЛІЗМ САНКЦІЙНОЇ ПОЛІТИКИ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B98E52-C114-4F44-BEBE-CC4F1CA8F78C}"/>
              </a:ext>
            </a:extLst>
          </p:cNvPr>
          <p:cNvSpPr txBox="1"/>
          <p:nvPr/>
        </p:nvSpPr>
        <p:spPr>
          <a:xfrm>
            <a:off x="3046827" y="6070628"/>
            <a:ext cx="6098344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  <a:tabLst>
                <a:tab pos="4331970" algn="l"/>
              </a:tabLst>
            </a:pP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Київ 2025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53668-E1A5-42BA-B458-874B81359510}"/>
              </a:ext>
            </a:extLst>
          </p:cNvPr>
          <p:cNvSpPr txBox="1"/>
          <p:nvPr/>
        </p:nvSpPr>
        <p:spPr>
          <a:xfrm>
            <a:off x="5722034" y="4601742"/>
            <a:ext cx="60983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uk-UA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студент групи ПМ 21</a:t>
            </a:r>
          </a:p>
          <a:p>
            <a:pPr algn="r"/>
            <a:r>
              <a:rPr lang="uk-UA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Баранов Максим</a:t>
            </a:r>
          </a:p>
          <a:p>
            <a:pPr algn="r"/>
            <a:r>
              <a:rPr lang="uk-UA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керівник: 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кандидатка </a:t>
            </a:r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політичних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наук, </a:t>
            </a:r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доцентка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Згурська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Валентина </a:t>
            </a:r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Леонідівна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99530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2EAF252-76F9-4410-99DF-7AE95602F18B}"/>
              </a:ext>
            </a:extLst>
          </p:cNvPr>
          <p:cNvSpPr txBox="1"/>
          <p:nvPr/>
        </p:nvSpPr>
        <p:spPr>
          <a:xfrm>
            <a:off x="1295985" y="154701"/>
            <a:ext cx="10380199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2.3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Політичний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дискурс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конфіскації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російських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активів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в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умовах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uk-UA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російсько-української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війни</a:t>
            </a:r>
            <a:endParaRPr lang="ru-RU" b="1" i="1" dirty="0">
              <a:solidFill>
                <a:srgbClr val="404040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F9071F-E9A5-4731-9DBB-D319E65A9697}"/>
              </a:ext>
            </a:extLst>
          </p:cNvPr>
          <p:cNvSpPr txBox="1"/>
          <p:nvPr/>
        </p:nvSpPr>
        <p:spPr>
          <a:xfrm>
            <a:off x="1586132" y="496333"/>
            <a:ext cx="10605868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2.3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те, як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заморожені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агресора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стати ресурсом 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відбудови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9BFC72-B6BD-4FEC-B74D-57D8C188E330}"/>
              </a:ext>
            </a:extLst>
          </p:cNvPr>
          <p:cNvSpPr txBox="1"/>
          <p:nvPr/>
        </p:nvSpPr>
        <p:spPr>
          <a:xfrm>
            <a:off x="422031" y="1283087"/>
            <a:ext cx="11544886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тема 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резонансною: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обговорюються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вилучення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майна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російських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олігархів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заморожених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РФ бути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примусового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вилучення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кримінальних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конфіскацій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націоналізації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8E1A7C-198D-4BDB-ACFA-AFD617E1C411}"/>
              </a:ext>
            </a:extLst>
          </p:cNvPr>
          <p:cNvSpPr txBox="1"/>
          <p:nvPr/>
        </p:nvSpPr>
        <p:spPr>
          <a:xfrm>
            <a:off x="422031" y="2478981"/>
            <a:ext cx="11544886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забороняє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вилучати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Тому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фахівці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пропонують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конфіскацію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форму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контрзаходів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нормами про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EB601A-CB43-46B3-AC3C-677E1E73C465}"/>
              </a:ext>
            </a:extLst>
          </p:cNvPr>
          <p:cNvSpPr txBox="1"/>
          <p:nvPr/>
        </p:nvSpPr>
        <p:spPr>
          <a:xfrm>
            <a:off x="422031" y="3305543"/>
            <a:ext cx="11667978" cy="1525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глобальному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ухвалюються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американський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 Act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процентного доходу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заморожених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ЄС — але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експропріації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уникають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побоювання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послабити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лідери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західних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більшою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мірою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відсотків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заморожених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053703-95AE-401A-9480-D3C920955AE7}"/>
              </a:ext>
            </a:extLst>
          </p:cNvPr>
          <p:cNvSpPr txBox="1"/>
          <p:nvPr/>
        </p:nvSpPr>
        <p:spPr>
          <a:xfrm>
            <a:off x="970671" y="4834754"/>
            <a:ext cx="11221329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Позиція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загрожує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асиметричними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потенційний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прецедент. Таким чином,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конфіскація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0335D2-2FF8-4DB8-8C3C-B62EF21FF682}"/>
              </a:ext>
            </a:extLst>
          </p:cNvPr>
          <p:cNvSpPr txBox="1"/>
          <p:nvPr/>
        </p:nvSpPr>
        <p:spPr>
          <a:xfrm>
            <a:off x="980049" y="5547213"/>
            <a:ext cx="10986868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легітимного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узгоджені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міжнародно-правові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схем дозволить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мінімізувати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дипломатичні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суперечки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відповідаючи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потребу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відшкодування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збитків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спричинених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агресією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2537655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2A438F2-5E6A-483E-A32C-F54772B1B6B7}"/>
              </a:ext>
            </a:extLst>
          </p:cNvPr>
          <p:cNvSpPr txBox="1"/>
          <p:nvPr/>
        </p:nvSpPr>
        <p:spPr>
          <a:xfrm>
            <a:off x="3046828" y="167027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Висновки</a:t>
            </a:r>
            <a:endParaRPr lang="ru-RU" b="1" i="1" dirty="0">
              <a:solidFill>
                <a:srgbClr val="404040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2661A7-CD2A-47E6-8D1E-C9EF3BC16E36}"/>
              </a:ext>
            </a:extLst>
          </p:cNvPr>
          <p:cNvSpPr txBox="1"/>
          <p:nvPr/>
        </p:nvSpPr>
        <p:spPr>
          <a:xfrm>
            <a:off x="1547207" y="399522"/>
            <a:ext cx="10128739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підкреслює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перш за все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слугують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засудження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агресії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0AD31A-ED55-4AA7-ACBE-06F95CCA2641}"/>
              </a:ext>
            </a:extLst>
          </p:cNvPr>
          <p:cNvSpPr txBox="1"/>
          <p:nvPr/>
        </p:nvSpPr>
        <p:spPr>
          <a:xfrm>
            <a:off x="151923" y="1138438"/>
            <a:ext cx="11870203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Доведено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багатогранним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явищем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 по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важіль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недостатній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поєднувати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дипломатичними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зусиллями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кампаніями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підтримкою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сил,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сприятимуть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змінам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країні-об’єкті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F7B9E6-FCDF-4867-820A-E89AD8C2D19C}"/>
              </a:ext>
            </a:extLst>
          </p:cNvPr>
          <p:cNvSpPr txBox="1"/>
          <p:nvPr/>
        </p:nvSpPr>
        <p:spPr>
          <a:xfrm>
            <a:off x="151923" y="2221715"/>
            <a:ext cx="11050293" cy="417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поєднує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дипломатичні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важелі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01E682-F1CD-4FF8-B9E3-71268141DC53}"/>
              </a:ext>
            </a:extLst>
          </p:cNvPr>
          <p:cNvSpPr txBox="1"/>
          <p:nvPr/>
        </p:nvSpPr>
        <p:spPr>
          <a:xfrm>
            <a:off x="169876" y="3674576"/>
            <a:ext cx="12040077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мірою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контексту: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наскільки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коаліція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підтримує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згуртованості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як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гнучко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реагують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режими-мішені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спрацьовують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найкраще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стратегічного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Режими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пристосовуватися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схеми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знижує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тиск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5B2191-7274-434E-9A46-60AA03236E46}"/>
              </a:ext>
            </a:extLst>
          </p:cNvPr>
          <p:cNvSpPr txBox="1"/>
          <p:nvPr/>
        </p:nvSpPr>
        <p:spPr>
          <a:xfrm>
            <a:off x="169876" y="4806887"/>
            <a:ext cx="11888157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Проаналізовано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потребу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юридичному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підґрунті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прозорих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міжнародно-правових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конфіскації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агресора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відшкодування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збитків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процедура не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компенсацію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постраждалим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підсилить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тиску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5826CE-EF87-4CF6-9BA0-190226575948}"/>
              </a:ext>
            </a:extLst>
          </p:cNvPr>
          <p:cNvSpPr txBox="1"/>
          <p:nvPr/>
        </p:nvSpPr>
        <p:spPr>
          <a:xfrm>
            <a:off x="151921" y="5904219"/>
            <a:ext cx="11870203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6195" algn="just">
              <a:lnSpc>
                <a:spcPct val="150000"/>
              </a:lnSpc>
              <a:spcBef>
                <a:spcPts val="1000"/>
              </a:spcBef>
              <a:spcAft>
                <a:spcPts val="800"/>
              </a:spcAft>
              <a:buClr>
                <a:schemeClr val="accent1"/>
              </a:buClr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Дослідивши </a:t>
            </a:r>
            <a:r>
              <a:rPr lang="uk-UA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контекстуалізм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санкційної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політики, </a:t>
            </a:r>
            <a:r>
              <a:rPr lang="uk-UA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констатуємо,що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поєднання політичної волі та </a:t>
            </a:r>
            <a:r>
              <a:rPr lang="uk-UA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рішучості,юридичної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чіткості й міжнародної солідарності можуть зробити санкції не лише символічним жестом, а справжнім важелем впливу у світовій політиці.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48DCC7-8A43-4EFC-A5E4-01424DEDE04A}"/>
              </a:ext>
            </a:extLst>
          </p:cNvPr>
          <p:cNvSpPr txBox="1"/>
          <p:nvPr/>
        </p:nvSpPr>
        <p:spPr>
          <a:xfrm>
            <a:off x="160898" y="2566926"/>
            <a:ext cx="11870203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теоретико-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методологічні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засади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контекстуалізму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виступає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конститутивною нормою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формалізуючи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створюючи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прецеденти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реагування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Охарактеризовано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еволюцію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показано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ослабленість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консолідацію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режимів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104341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63FAB7-4C06-46D2-AE0D-4ECF5FF254C8}"/>
              </a:ext>
            </a:extLst>
          </p:cNvPr>
          <p:cNvSpPr txBox="1"/>
          <p:nvPr/>
        </p:nvSpPr>
        <p:spPr>
          <a:xfrm>
            <a:off x="3046828" y="223080"/>
            <a:ext cx="6098344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Рекомендації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щодо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вдосконалення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політики</a:t>
            </a:r>
            <a:endParaRPr lang="ru-RU" b="1" i="1" dirty="0">
              <a:solidFill>
                <a:srgbClr val="404040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7456C3-1064-470D-B494-5A4EE4C04001}"/>
              </a:ext>
            </a:extLst>
          </p:cNvPr>
          <p:cNvSpPr txBox="1"/>
          <p:nvPr/>
        </p:nvSpPr>
        <p:spPr>
          <a:xfrm>
            <a:off x="1786596" y="564712"/>
            <a:ext cx="10405404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підсумку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сформульовано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покликані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підсилити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викликів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8CB641-0113-4B2E-972F-7A0F58B7E331}"/>
              </a:ext>
            </a:extLst>
          </p:cNvPr>
          <p:cNvSpPr txBox="1"/>
          <p:nvPr/>
        </p:nvSpPr>
        <p:spPr>
          <a:xfrm>
            <a:off x="1786591" y="1370978"/>
            <a:ext cx="10128744" cy="417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По-перше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сформулювати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ясні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успіху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об’єктивно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відстежувати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145998-2182-4365-8073-6CF1117736A0}"/>
              </a:ext>
            </a:extLst>
          </p:cNvPr>
          <p:cNvSpPr txBox="1"/>
          <p:nvPr/>
        </p:nvSpPr>
        <p:spPr>
          <a:xfrm>
            <a:off x="1786587" y="1801759"/>
            <a:ext cx="10405413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По-друге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вводитися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тісній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партнерами: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узгоджені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розвідувальними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мінімізують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розбіжностей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слабких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режимі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9396B8-8ED5-4B7F-AE42-0D8FFD50E11B}"/>
              </a:ext>
            </a:extLst>
          </p:cNvPr>
          <p:cNvSpPr txBox="1"/>
          <p:nvPr/>
        </p:nvSpPr>
        <p:spPr>
          <a:xfrm>
            <a:off x="1786587" y="2669402"/>
            <a:ext cx="9706708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тиску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дипломатичними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зусиллями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кампаніями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робить заходи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оперативно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реагувати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обходи: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таргетовані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списки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перегляд пакета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втрачати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 обходу.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74C184-171C-478B-9353-2D906665B08A}"/>
              </a:ext>
            </a:extLst>
          </p:cNvPr>
          <p:cNvSpPr txBox="1"/>
          <p:nvPr/>
        </p:nvSpPr>
        <p:spPr>
          <a:xfrm>
            <a:off x="1786587" y="3906377"/>
            <a:ext cx="9706707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база — критично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транзакцій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вчасно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нелегальні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ланцюги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ухиленню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EF71F8-F1E0-463F-AD9B-224E68309BAB}"/>
              </a:ext>
            </a:extLst>
          </p:cNvPr>
          <p:cNvSpPr txBox="1"/>
          <p:nvPr/>
        </p:nvSpPr>
        <p:spPr>
          <a:xfrm>
            <a:off x="1786587" y="4774020"/>
            <a:ext cx="9836827" cy="1525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встановити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прозорі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активами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агресора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доходом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потенційної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конфіскації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норм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гарантіями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прозорості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Нарешті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передбачити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гуманітарні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винятки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регулярно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переоцінювати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потреби.</a:t>
            </a:r>
          </a:p>
        </p:txBody>
      </p:sp>
    </p:spTree>
    <p:extLst>
      <p:ext uri="{BB962C8B-B14F-4D97-AF65-F5344CB8AC3E}">
        <p14:creationId xmlns:p14="http://schemas.microsoft.com/office/powerpoint/2010/main" val="1070424087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44B795D-1A45-4E12-8EC3-6B63373C1ED6}"/>
              </a:ext>
            </a:extLst>
          </p:cNvPr>
          <p:cNvSpPr txBox="1"/>
          <p:nvPr/>
        </p:nvSpPr>
        <p:spPr>
          <a:xfrm>
            <a:off x="3046828" y="2598003"/>
            <a:ext cx="60983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uk-U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49871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5CB33D6-889B-4CF6-95FF-1F148BEF30F7}"/>
              </a:ext>
            </a:extLst>
          </p:cNvPr>
          <p:cNvSpPr txBox="1"/>
          <p:nvPr/>
        </p:nvSpPr>
        <p:spPr>
          <a:xfrm>
            <a:off x="1149154" y="1236092"/>
            <a:ext cx="9893691" cy="4385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	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 1	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ТЕОРЕТИКО-МЕТОДОЛОГІЧНІ АСПЕКТИ ДОСЛІДЖЕННЯ САНКЦІЙНОЇ ПОЛІТИКИ	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 Стан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джерельна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Понятійно-категоріальний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 2	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САНКЦІЙНИЙ МЕХАНІЗМ ЯК КОНСТИТУТИВНА НОРМА МІЖНАРОДНИХ ВІДНОСИН	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інструментарію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Наратив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наратив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неефективності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дискурс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конфіскації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російських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російсько-української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	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5F174F-086C-4021-9970-90AFF39E5CDA}"/>
              </a:ext>
            </a:extLst>
          </p:cNvPr>
          <p:cNvSpPr txBox="1"/>
          <p:nvPr/>
        </p:nvSpPr>
        <p:spPr>
          <a:xfrm>
            <a:off x="3046827" y="528206"/>
            <a:ext cx="60983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b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2501230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79DBDCE-D7C3-4BAA-8742-C7DEEB9BB214}"/>
              </a:ext>
            </a:extLst>
          </p:cNvPr>
          <p:cNvSpPr txBox="1"/>
          <p:nvPr/>
        </p:nvSpPr>
        <p:spPr>
          <a:xfrm>
            <a:off x="1524586" y="591406"/>
            <a:ext cx="10447020" cy="3053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r>
              <a:rPr lang="ru-RU" b="1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Актуальність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політики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зумовлена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роллю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міжнародних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відносинах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час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військових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конфліктів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коли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економічний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тиск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стає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альтернативою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збройному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втручанню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Сучасні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виклики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вимагають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удосконалення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механізмів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їхньої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адаптації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стратегії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агресора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включає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переорієнтацію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економічних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зв’язків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розвиток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тіньових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схем і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внутрішню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пропаганду.</a:t>
            </a:r>
          </a:p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r>
              <a:rPr lang="ru-RU" b="1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Ефективність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політики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залежить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комплексного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підходу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солідарності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міжнародних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партнерів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стійкості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режиму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санкціями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Різна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результативність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країнах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диктаторського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й авторитарного типу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вказує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необхідність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глибокого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аналізу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їхнього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впливу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оптимізації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заходів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C285A3-D2D8-4D0D-B55E-79F0FFEB9566}"/>
              </a:ext>
            </a:extLst>
          </p:cNvPr>
          <p:cNvSpPr txBox="1"/>
          <p:nvPr/>
        </p:nvSpPr>
        <p:spPr>
          <a:xfrm>
            <a:off x="1524586" y="3724495"/>
            <a:ext cx="10278208" cy="2222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r>
              <a:rPr lang="ru-RU" b="1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Окрема</a:t>
            </a:r>
            <a:r>
              <a:rPr lang="ru-RU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увага</a:t>
            </a:r>
            <a:r>
              <a:rPr lang="ru-RU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зосереджена</a:t>
            </a:r>
            <a:r>
              <a:rPr lang="ru-RU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на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питаннях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конфіскації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активів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порушників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міжнародного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права,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набула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особливої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ваги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час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російсько-української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війни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Отже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контекстуалізація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політики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—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факторів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ефективності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механізмів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адаптації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—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дає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можливість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прогнозувати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наслідки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стратегій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тиску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розробляти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більш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дієві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механізми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орієнтовані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конкретні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обставини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573726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53DC3BC-78DA-4E8B-BD4C-B9124197A369}"/>
              </a:ext>
            </a:extLst>
          </p:cNvPr>
          <p:cNvSpPr txBox="1"/>
          <p:nvPr/>
        </p:nvSpPr>
        <p:spPr>
          <a:xfrm>
            <a:off x="1460695" y="218486"/>
            <a:ext cx="9270609" cy="2325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6195" indent="449580" algn="just">
              <a:lnSpc>
                <a:spcPct val="150000"/>
              </a:lnSpc>
              <a:spcAft>
                <a:spcPts val="800"/>
              </a:spcAft>
            </a:pPr>
            <a:r>
              <a:rPr lang="uk-UA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Об’єкт дослідження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: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санкційна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політика. </a:t>
            </a:r>
            <a:endParaRPr lang="ru-RU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R="36195" indent="449580" algn="just">
              <a:lnSpc>
                <a:spcPct val="150000"/>
              </a:lnSpc>
              <a:spcAft>
                <a:spcPts val="800"/>
              </a:spcAft>
            </a:pPr>
            <a:r>
              <a:rPr lang="uk-UA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Предмет дослідження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: контекстна залежність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політики.</a:t>
            </a:r>
            <a:endParaRPr lang="ru-RU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R="36195" indent="449580" algn="just">
              <a:lnSpc>
                <a:spcPct val="150000"/>
              </a:lnSpc>
              <a:spcAft>
                <a:spcPts val="800"/>
              </a:spcAft>
            </a:pPr>
            <a:r>
              <a:rPr lang="uk-UA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Метою дослідження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є аналіз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контекстуалізму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політики як інструмента зовнішньополітичного впливу з урахуванням чинників, які визначають її формування, легітимність та ефективність у сучасній політиці.</a:t>
            </a:r>
            <a:endParaRPr lang="ru-RU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21FB69-D03E-4B8C-AAE5-050E5B8850EC}"/>
              </a:ext>
            </a:extLst>
          </p:cNvPr>
          <p:cNvSpPr txBox="1"/>
          <p:nvPr/>
        </p:nvSpPr>
        <p:spPr>
          <a:xfrm>
            <a:off x="1001737" y="2782048"/>
            <a:ext cx="10188526" cy="3857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6195" indent="449580" algn="just">
              <a:spcAft>
                <a:spcPts val="800"/>
              </a:spcAft>
            </a:pPr>
            <a:r>
              <a:rPr lang="uk-UA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Досягнення поставленої мети передбачає постановку і вирішення наступних завдань:</a:t>
            </a:r>
            <a:endParaRPr lang="ru-RU" b="1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R="36195" indent="449580" algn="just">
              <a:spcAft>
                <a:spcPts val="800"/>
              </a:spcAft>
            </a:pP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1. Розкрити теоретико-методологічні засади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контекстуалізму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політики.</a:t>
            </a:r>
            <a:endParaRPr lang="ru-RU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R="36195" indent="449580" algn="just">
              <a:spcAft>
                <a:spcPts val="800"/>
              </a:spcAft>
            </a:pP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2. Дослідити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санкційний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механізм як конститутивну норму міжнародних відносин та порівняти його ефективність в різних контекстах.</a:t>
            </a:r>
            <a:endParaRPr lang="ru-RU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R="36195" indent="449580" algn="just">
              <a:spcAft>
                <a:spcPts val="800"/>
              </a:spcAft>
            </a:pP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3. Проаналізувати вплив санкцій на політичну та економічну стабільність авторитарних режимів. </a:t>
            </a:r>
            <a:endParaRPr lang="ru-RU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R="36195" indent="449580" algn="just">
              <a:spcAft>
                <a:spcPts val="800"/>
              </a:spcAft>
            </a:pP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4. Виявити механізми адаптації режимів, що перебувають під санкціями до зовнішнього тиску. </a:t>
            </a:r>
            <a:endParaRPr lang="ru-RU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R="36195" indent="449580" algn="just">
              <a:spcAft>
                <a:spcPts val="800"/>
              </a:spcAft>
            </a:pP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5. Проаналізувати політичний дискурс щодо конфіскації російських активів у контексті російсько-української війни. </a:t>
            </a:r>
            <a:endParaRPr lang="ru-RU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R="36195" indent="449580" algn="just">
              <a:spcAft>
                <a:spcPts val="800"/>
              </a:spcAft>
            </a:pP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6. Охарактеризувати еволюцію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політики у світовій практиці.</a:t>
            </a:r>
            <a:endParaRPr lang="ru-RU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R="36195" indent="449580" algn="just">
              <a:spcAft>
                <a:spcPts val="800"/>
              </a:spcAft>
            </a:pP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7.Сформулювати висновки і практичні рекомендації щодо оптимізації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санкційних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стратегій як політичного інструменту.</a:t>
            </a:r>
            <a:endParaRPr lang="ru-RU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80078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3448FCC-2AA9-41D0-92FF-F129397AD795}"/>
              </a:ext>
            </a:extLst>
          </p:cNvPr>
          <p:cNvSpPr txBox="1"/>
          <p:nvPr/>
        </p:nvSpPr>
        <p:spPr>
          <a:xfrm>
            <a:off x="1758461" y="587413"/>
            <a:ext cx="9115864" cy="1286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Використано методи дослідження: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системний і компаративний, історико-логічний методи; якісні та кількісні підходи, експертні оцінки, статистичні данні.</a:t>
            </a:r>
            <a:b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3CB175-4880-4C78-ADA9-EF2802378418}"/>
              </a:ext>
            </a:extLst>
          </p:cNvPr>
          <p:cNvSpPr txBox="1"/>
          <p:nvPr/>
        </p:nvSpPr>
        <p:spPr>
          <a:xfrm>
            <a:off x="1599026" y="1503239"/>
            <a:ext cx="10592974" cy="11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6195" indent="449580" algn="just">
              <a:lnSpc>
                <a:spcPct val="150000"/>
              </a:lnSpc>
              <a:spcBef>
                <a:spcPts val="1000"/>
              </a:spcBef>
              <a:spcAft>
                <a:spcPts val="800"/>
              </a:spcAft>
              <a:buClr>
                <a:schemeClr val="accent1"/>
              </a:buClr>
            </a:pPr>
            <a:r>
              <a:rPr lang="uk-UA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Географічні межі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Російська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Федерація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Ісламська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Республіка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Іран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Корейська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Народно-Демократична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Республіка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Республіка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Куба; 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ініціатори санкцій 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Сполучені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Штати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Америки,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Європейський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Союз,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Сполучене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Королівство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Великої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Британії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Північної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Ірландії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Україна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; 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міжнародні об’єднання НАТО, G7.</a:t>
            </a:r>
            <a:endParaRPr lang="ru-RU" sz="1400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FD0A15-645F-44E6-9BE4-35B9AF3F9358}"/>
              </a:ext>
            </a:extLst>
          </p:cNvPr>
          <p:cNvSpPr txBox="1"/>
          <p:nvPr/>
        </p:nvSpPr>
        <p:spPr>
          <a:xfrm>
            <a:off x="1758461" y="2615389"/>
            <a:ext cx="8679766" cy="17045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spcAft>
                <a:spcPts val="800"/>
              </a:spcAft>
              <a:buClr>
                <a:schemeClr val="accent1"/>
              </a:buClr>
            </a:pPr>
            <a:r>
              <a:rPr lang="uk-UA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Практичне значення 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полягає у можливості використання результатів дослідження для удосконалення </a:t>
            </a:r>
            <a:r>
              <a:rPr lang="uk-UA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uk-UA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політики: дипломатичні відомства, аналітичні центри та міжнародні організації зможуть оперувати отриманими висновками для формування гнучких стратегій реагування на загрози. </a:t>
            </a:r>
            <a:endParaRPr lang="ru-RU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24E44F-9EEA-478C-BB17-992F512F46AD}"/>
              </a:ext>
            </a:extLst>
          </p:cNvPr>
          <p:cNvSpPr txBox="1"/>
          <p:nvPr/>
        </p:nvSpPr>
        <p:spPr>
          <a:xfrm>
            <a:off x="1758461" y="4316609"/>
            <a:ext cx="928467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Апробація</a:t>
            </a:r>
            <a:r>
              <a:rPr lang="ru-RU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результатів</a:t>
            </a:r>
            <a:endParaRPr lang="ru-RU" b="1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indent="-28575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Баранов 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диктаторські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режими:варіативи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XXI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століття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Політологічна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дискусійна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платформа.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доповідей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КНУБА,2024.С.5-9.</a:t>
            </a:r>
          </a:p>
          <a:p>
            <a:pPr indent="-28575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8575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Баранов М.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відбудови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КНУБА: 95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історії,традицій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тез/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Київ.нац.ун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буд-ва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архітектури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В.Ф.Деревінський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ін.-Київ-Тернопіль:Бескиди,2025,С.145-149.</a:t>
            </a:r>
          </a:p>
        </p:txBody>
      </p:sp>
    </p:spTree>
    <p:extLst>
      <p:ext uri="{BB962C8B-B14F-4D97-AF65-F5344CB8AC3E}">
        <p14:creationId xmlns:p14="http://schemas.microsoft.com/office/powerpoint/2010/main" val="101449671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2481A79-9905-42A5-A322-2FF3CC7A247E}"/>
              </a:ext>
            </a:extLst>
          </p:cNvPr>
          <p:cNvSpPr txBox="1"/>
          <p:nvPr/>
        </p:nvSpPr>
        <p:spPr>
          <a:xfrm>
            <a:off x="1294228" y="740990"/>
            <a:ext cx="10897772" cy="10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6195" indent="449580" algn="just">
              <a:lnSpc>
                <a:spcPct val="150000"/>
              </a:lnSpc>
              <a:spcAft>
                <a:spcPts val="800"/>
              </a:spcAft>
            </a:pP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Питання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санкційних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практик вивчали такі науковці: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Ю.Білоусов,А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 Бобровицький, К.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Бугайчук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Н. Гавриленко, А. Гончарук, М.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Деуді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С. Дорош, Е.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Ешфорд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Г.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Кельзен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А. Керн,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Л.Оппенгейм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В.Панченко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К.Портелла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Ю.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Седляр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І.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Ус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Г.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Хафбауер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О.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Чугаєв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Г. Широкий, О.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Шмітт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О. </a:t>
            </a:r>
            <a:r>
              <a:rPr lang="uk-UA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Шморгун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та інші.</a:t>
            </a:r>
            <a:endParaRPr lang="ru-RU" sz="1400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5FA5FB-A09A-4BBC-9B34-28E5F2FB7004}"/>
              </a:ext>
            </a:extLst>
          </p:cNvPr>
          <p:cNvSpPr txBox="1"/>
          <p:nvPr/>
        </p:nvSpPr>
        <p:spPr>
          <a:xfrm>
            <a:off x="1294228" y="1764155"/>
            <a:ext cx="10621106" cy="15901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spcAft>
                <a:spcPts val="800"/>
              </a:spcAft>
            </a:pP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Юрій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Седляр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«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Міжнародні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санкції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у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світовій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політиці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: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теорія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і практика» — </a:t>
            </a:r>
            <a:r>
              <a:rPr lang="uk-UA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провів ґрунтовний аналіз теоретичних підходів до розуміння санкцій як інструменту зовнішньополітичної діяльності й механізму підтримки міжнародного миру та безпеки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 indent="449580" algn="just">
              <a:spcAft>
                <a:spcPts val="800"/>
              </a:spcAft>
            </a:pP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Олександр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Шморгун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«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Міжнародні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санкції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як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інструмент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впливу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на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агресора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: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історія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і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сьогодення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» —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оцінка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теоретичних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і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практичних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аспектів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із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акцентом на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інституційні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можливості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ООН та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комплексний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підхід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до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обмежень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 indent="449580" algn="just">
              <a:spcAft>
                <a:spcPts val="800"/>
              </a:spcAft>
            </a:pP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Андрій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Климосюк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«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Механізм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реалізації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політики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Європейського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Союзу» —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дослідження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цілей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інструментів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і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суб’єктів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ЄС;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виявлення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слабких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місць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системи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управління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7A9BB8-3A17-49C5-9ACC-DA98C788B1DF}"/>
              </a:ext>
            </a:extLst>
          </p:cNvPr>
          <p:cNvSpPr txBox="1"/>
          <p:nvPr/>
        </p:nvSpPr>
        <p:spPr>
          <a:xfrm>
            <a:off x="3461825" y="442364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Теоретична база досліджень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E46E4C-1972-4003-8AF5-DFB9FC203263}"/>
              </a:ext>
            </a:extLst>
          </p:cNvPr>
          <p:cNvSpPr txBox="1"/>
          <p:nvPr/>
        </p:nvSpPr>
        <p:spPr>
          <a:xfrm>
            <a:off x="1181686" y="4376637"/>
            <a:ext cx="9603544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>
              <a:lnSpc>
                <a:spcPct val="150000"/>
              </a:lnSpc>
              <a:spcAft>
                <a:spcPts val="800"/>
              </a:spcAft>
            </a:pP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Дослідження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спирається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на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українські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англомовні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джерела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об’єднані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в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дві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групи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02AA02-D4E9-4B70-864F-5F88FB1A8342}"/>
              </a:ext>
            </a:extLst>
          </p:cNvPr>
          <p:cNvSpPr txBox="1"/>
          <p:nvPr/>
        </p:nvSpPr>
        <p:spPr>
          <a:xfrm>
            <a:off x="3693942" y="4018926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Джерельна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база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дослідження</a:t>
            </a:r>
            <a:endParaRPr lang="ru-RU" b="1" i="1" dirty="0">
              <a:solidFill>
                <a:srgbClr val="404040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CA0359-CE34-4506-9738-024DDFBA9078}"/>
              </a:ext>
            </a:extLst>
          </p:cNvPr>
          <p:cNvSpPr txBox="1"/>
          <p:nvPr/>
        </p:nvSpPr>
        <p:spPr>
          <a:xfrm>
            <a:off x="2394439" y="100732"/>
            <a:ext cx="8233116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1.1 Стан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наукової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розробки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та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джерельна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база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дослідження</a:t>
            </a:r>
            <a:endParaRPr lang="ru-RU" b="1" i="1" dirty="0">
              <a:solidFill>
                <a:srgbClr val="404040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AD8B75-1C9F-43E5-AD61-1C5B15369C2A}"/>
              </a:ext>
            </a:extLst>
          </p:cNvPr>
          <p:cNvSpPr txBox="1"/>
          <p:nvPr/>
        </p:nvSpPr>
        <p:spPr>
          <a:xfrm>
            <a:off x="1343465" y="3274650"/>
            <a:ext cx="10522632" cy="11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6195" indent="449580" algn="just">
              <a:spcAft>
                <a:spcPts val="800"/>
              </a:spcAft>
            </a:pP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Серед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зарубіжних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дослідників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варто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відзначити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Кімберлі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Енн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Елліотт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«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Санкції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: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напівпорожні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чи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напівповні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?»</a:t>
            </a:r>
          </a:p>
          <a:p>
            <a:pPr marR="36195" indent="449580" algn="just">
              <a:lnSpc>
                <a:spcPct val="150000"/>
              </a:lnSpc>
              <a:spcAft>
                <a:spcPts val="800"/>
              </a:spcAft>
            </a:pP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Відомим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економістом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є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Ґері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Клайд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Гуфбауер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«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Економічні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санкції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і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зовнішня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політика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США»</a:t>
            </a:r>
          </a:p>
          <a:p>
            <a:pPr marR="36195" indent="449580" algn="just">
              <a:lnSpc>
                <a:spcPct val="150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2D7578-C265-432E-8037-4A4FC5E5507A}"/>
              </a:ext>
            </a:extLst>
          </p:cNvPr>
          <p:cNvSpPr txBox="1"/>
          <p:nvPr/>
        </p:nvSpPr>
        <p:spPr>
          <a:xfrm>
            <a:off x="689903" y="5688647"/>
            <a:ext cx="12106421" cy="417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>
              <a:lnSpc>
                <a:spcPct val="150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Друга — </a:t>
            </a:r>
            <a:r>
              <a:rPr lang="ru-RU" sz="16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аналітичні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доповіді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міжнародних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центрів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наукові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публікації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міжнародні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договори й </a:t>
            </a:r>
            <a:r>
              <a:rPr lang="ru-RU" sz="16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політичні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рішення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2A63D3-8D83-4C87-8777-7D66D3244C17}"/>
              </a:ext>
            </a:extLst>
          </p:cNvPr>
          <p:cNvSpPr txBox="1"/>
          <p:nvPr/>
        </p:nvSpPr>
        <p:spPr>
          <a:xfrm>
            <a:off x="1157654" y="4863434"/>
            <a:ext cx="114792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6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Перша — офіційні статистичні дані Звіти Європейського Союзу, Міністерства фінансів Сполучених Штатів Америки та Управління з контролю за іноземними активами Міністерства фінансів Сполучених Штатів Америки, Організації Об’єднаних Націй і Світового банку щодо економічного розвитку, змін політичних режимів та ефективності санкцій.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4556005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8C52A19-B89E-46C8-9743-BFE16CFFA3F0}"/>
              </a:ext>
            </a:extLst>
          </p:cNvPr>
          <p:cNvSpPr txBox="1"/>
          <p:nvPr/>
        </p:nvSpPr>
        <p:spPr>
          <a:xfrm>
            <a:off x="2647657" y="281311"/>
            <a:ext cx="6896686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1.2.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Понятійно-категоріальний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апарат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та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методи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дослідження</a:t>
            </a:r>
            <a:endParaRPr lang="ru-RU" b="1" i="1" dirty="0">
              <a:solidFill>
                <a:srgbClr val="404040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8003C0-D2A3-4D48-80D7-85A6B24EB322}"/>
              </a:ext>
            </a:extLst>
          </p:cNvPr>
          <p:cNvSpPr txBox="1"/>
          <p:nvPr/>
        </p:nvSpPr>
        <p:spPr>
          <a:xfrm>
            <a:off x="1613094" y="727436"/>
            <a:ext cx="10288172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1.2 подано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Насамперед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наведено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дефініцію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426CFF-B886-43CE-8001-45EF2C3816E9}"/>
              </a:ext>
            </a:extLst>
          </p:cNvPr>
          <p:cNvSpPr txBox="1"/>
          <p:nvPr/>
        </p:nvSpPr>
        <p:spPr>
          <a:xfrm>
            <a:off x="1613094" y="1700109"/>
            <a:ext cx="10091224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Вказано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вони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збройної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найчастіше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30FC80D-61D8-4EC0-ADC0-21467B2156CF}"/>
              </a:ext>
            </a:extLst>
          </p:cNvPr>
          <p:cNvSpPr txBox="1"/>
          <p:nvPr/>
        </p:nvSpPr>
        <p:spPr>
          <a:xfrm>
            <a:off x="1613094" y="2759246"/>
            <a:ext cx="10091223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описано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дипломатичних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CEA4C0-2C70-4DD3-B5D9-A4D238ECA7FD}"/>
              </a:ext>
            </a:extLst>
          </p:cNvPr>
          <p:cNvSpPr txBox="1"/>
          <p:nvPr/>
        </p:nvSpPr>
        <p:spPr>
          <a:xfrm>
            <a:off x="1613094" y="3818383"/>
            <a:ext cx="10288171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Підкреслюється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орієнтація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реалістичні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агресора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перекриття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доступу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замороження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154077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45A3386-3BB0-429C-973E-6933249ECB73}"/>
              </a:ext>
            </a:extLst>
          </p:cNvPr>
          <p:cNvSpPr txBox="1"/>
          <p:nvPr/>
        </p:nvSpPr>
        <p:spPr>
          <a:xfrm>
            <a:off x="3046828" y="323514"/>
            <a:ext cx="6098344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2.1.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Сучасне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удосконалення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інструментарію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політики</a:t>
            </a:r>
            <a:endParaRPr lang="ru-RU" b="1" i="1" dirty="0">
              <a:solidFill>
                <a:srgbClr val="404040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836118-D906-429F-989F-7FFD3D9DFDC1}"/>
              </a:ext>
            </a:extLst>
          </p:cNvPr>
          <p:cNvSpPr txBox="1"/>
          <p:nvPr/>
        </p:nvSpPr>
        <p:spPr>
          <a:xfrm>
            <a:off x="1400907" y="1177487"/>
            <a:ext cx="9945857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2.1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динамічним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явищем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доводиться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удосконалюватися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через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режимів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1589FF-295B-47AB-93F7-DA74BA5EF251}"/>
              </a:ext>
            </a:extLst>
          </p:cNvPr>
          <p:cNvSpPr txBox="1"/>
          <p:nvPr/>
        </p:nvSpPr>
        <p:spPr>
          <a:xfrm>
            <a:off x="1400907" y="2122784"/>
            <a:ext cx="9664505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Авторитарні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уряди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набули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стійкості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наносять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шкоду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часто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3E6B1D-2114-42B6-BF0E-DAD76E7FF851}"/>
              </a:ext>
            </a:extLst>
          </p:cNvPr>
          <p:cNvSpPr txBox="1"/>
          <p:nvPr/>
        </p:nvSpPr>
        <p:spPr>
          <a:xfrm>
            <a:off x="1394459" y="3069317"/>
            <a:ext cx="9403081" cy="17098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Ірак був об’єктом різких санкцій, однак режим Саддама Хусейна проіснував до початку воєнних дій 2003 року, комплекс санкцій проти КНДР з 2006 року не зупинив її ядерну програму. Ембарго США проти Куби, яке діяло понад 60 років, також не привело до падіння режиму.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77DAD5-86F0-4911-8D5E-6D263225148F}"/>
              </a:ext>
            </a:extLst>
          </p:cNvPr>
          <p:cNvSpPr txBox="1"/>
          <p:nvPr/>
        </p:nvSpPr>
        <p:spPr>
          <a:xfrm>
            <a:off x="1394459" y="4852170"/>
            <a:ext cx="10410091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Наразі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режими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намагаються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обходу: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тіньовий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флот»,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криптовалютні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транзакції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запроваджують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імпортозаміщення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47068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F51B10-C9A0-41C7-A927-108282F3E0DD}"/>
              </a:ext>
            </a:extLst>
          </p:cNvPr>
          <p:cNvSpPr txBox="1"/>
          <p:nvPr/>
        </p:nvSpPr>
        <p:spPr>
          <a:xfrm>
            <a:off x="1902069" y="196904"/>
            <a:ext cx="838786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2.2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Наратив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ефективності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санкційної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політики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vs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наратив</a:t>
            </a:r>
            <a:r>
              <a:rPr lang="ru-RU" b="1" i="1" dirty="0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неефективності</a:t>
            </a:r>
            <a:endParaRPr lang="ru-RU" b="1" i="1" dirty="0">
              <a:solidFill>
                <a:srgbClr val="404040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85C01F-994F-4866-BBDF-08EC3C4E73AE}"/>
              </a:ext>
            </a:extLst>
          </p:cNvPr>
          <p:cNvSpPr txBox="1"/>
          <p:nvPr/>
        </p:nvSpPr>
        <p:spPr>
          <a:xfrm>
            <a:off x="1902069" y="538536"/>
            <a:ext cx="10002130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наступному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підрозділі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аналізуємо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дискусію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дієвості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наративів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неефективності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17A6AF-FD69-4E7B-9FAA-BEC9039023A9}"/>
              </a:ext>
            </a:extLst>
          </p:cNvPr>
          <p:cNvSpPr txBox="1"/>
          <p:nvPr/>
        </p:nvSpPr>
        <p:spPr>
          <a:xfrm>
            <a:off x="615167" y="1346281"/>
            <a:ext cx="10961663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Наратив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стверджує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стримування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агресора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доступу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ринків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знижують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агресії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E6672B-FB56-4FA6-9D40-DA6E5835BE24}"/>
              </a:ext>
            </a:extLst>
          </p:cNvPr>
          <p:cNvSpPr txBox="1"/>
          <p:nvPr/>
        </p:nvSpPr>
        <p:spPr>
          <a:xfrm>
            <a:off x="615167" y="2133035"/>
            <a:ext cx="11418277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точки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зору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наводяться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тиску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скорочують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доходи режиму-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агресора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змушувати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лідерів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шукати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компроміси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взаємозалежності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цільової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інтеграція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підсилює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5CF92-B812-428E-9F05-58AD72091F14}"/>
              </a:ext>
            </a:extLst>
          </p:cNvPr>
          <p:cNvSpPr txBox="1"/>
          <p:nvPr/>
        </p:nvSpPr>
        <p:spPr>
          <a:xfrm>
            <a:off x="615167" y="3175503"/>
            <a:ext cx="10866706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 по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рідко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призводить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стійких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поєднувати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дипломатичними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зусиллями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кампаніями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підтримкою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опозиційних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громадянських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ініціатив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EBBB0F-CA88-4C94-869A-33709BB22BEE}"/>
              </a:ext>
            </a:extLst>
          </p:cNvPr>
          <p:cNvSpPr txBox="1"/>
          <p:nvPr/>
        </p:nvSpPr>
        <p:spPr>
          <a:xfrm>
            <a:off x="615167" y="3938212"/>
            <a:ext cx="11418278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Наратив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неефективності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наголошує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 не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приносять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натомість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влада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всередині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режиму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консолідується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зовнішньої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загрози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знаходять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шляхи обходу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страждає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58E747-3EE1-4C5E-AC53-E88983F9AFD0}"/>
              </a:ext>
            </a:extLst>
          </p:cNvPr>
          <p:cNvSpPr txBox="1"/>
          <p:nvPr/>
        </p:nvSpPr>
        <p:spPr>
          <a:xfrm>
            <a:off x="1166738" y="4724966"/>
            <a:ext cx="10737461" cy="1525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залежать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контексту – вони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спрацьовують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найкраще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рамках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коаліції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без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солідарності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легше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обходяться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успішного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поєднувати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заходами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ураховувати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обидва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наратива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плану й умов вони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посилити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режим, але без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залишитися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малодієвими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73442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Віхоть">
  <a:themeElements>
    <a:clrScheme name="Віхоть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Віхоть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іхоть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650</TotalTime>
  <Words>1972</Words>
  <Application>Microsoft Office PowerPoint</Application>
  <PresentationFormat>Широкий екран</PresentationFormat>
  <Paragraphs>98</Paragraphs>
  <Slides>13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 3</vt:lpstr>
      <vt:lpstr>Віхоть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Баранов Максим</dc:creator>
  <cp:lastModifiedBy>Баранов Максим</cp:lastModifiedBy>
  <cp:revision>36</cp:revision>
  <dcterms:created xsi:type="dcterms:W3CDTF">2025-06-22T17:49:40Z</dcterms:created>
  <dcterms:modified xsi:type="dcterms:W3CDTF">2025-06-24T20:12:16Z</dcterms:modified>
</cp:coreProperties>
</file>