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69" r:id="rId4"/>
    <p:sldId id="267" r:id="rId5"/>
    <p:sldId id="268" r:id="rId6"/>
    <p:sldId id="282" r:id="rId7"/>
    <p:sldId id="281" r:id="rId8"/>
    <p:sldId id="272" r:id="rId9"/>
    <p:sldId id="273" r:id="rId10"/>
    <p:sldId id="258" r:id="rId11"/>
    <p:sldId id="259" r:id="rId12"/>
    <p:sldId id="265" r:id="rId13"/>
    <p:sldId id="275" r:id="rId14"/>
    <p:sldId id="261" r:id="rId15"/>
    <p:sldId id="280" r:id="rId16"/>
    <p:sldId id="262" r:id="rId17"/>
    <p:sldId id="278" r:id="rId18"/>
    <p:sldId id="276" r:id="rId19"/>
    <p:sldId id="279" r:id="rId20"/>
    <p:sldId id="264" r:id="rId21"/>
    <p:sldId id="277" r:id="rId22"/>
    <p:sldId id="266" r:id="rId23"/>
  </p:sldIdLst>
  <p:sldSz cx="12801600" cy="9601200" type="A3"/>
  <p:notesSz cx="6858000" cy="9144000"/>
  <p:defaultTextStyle>
    <a:defPPr>
      <a:defRPr lang="ru-RU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27" autoAdjust="0"/>
    <p:restoredTop sz="94660"/>
  </p:normalViewPr>
  <p:slideViewPr>
    <p:cSldViewPr>
      <p:cViewPr>
        <p:scale>
          <a:sx n="70" d="100"/>
          <a:sy n="70" d="100"/>
        </p:scale>
        <p:origin x="-708" y="-20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rian\Desktop\&#1051;&#1080;&#1089;&#1090;%20Microsoft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rian\Desktop\&#1051;&#1080;&#1089;&#1090;%20Microsoft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rian\Desktop\&#1051;&#1080;&#1089;&#1090;%20Microsoft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rian\Desktop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baseline="0" dirty="0">
                <a:latin typeface="Times New Roman" pitchFamily="18" charset="0"/>
              </a:rPr>
              <a:t>ДИНАМІКА </a:t>
            </a:r>
            <a:r>
              <a:rPr lang="ru-RU" sz="1400" baseline="0" dirty="0" smtClean="0">
                <a:latin typeface="Times New Roman" pitchFamily="18" charset="0"/>
              </a:rPr>
              <a:t>РОЗВИТКУ </a:t>
            </a:r>
            <a:r>
              <a:rPr lang="ru-RU" sz="1400" baseline="0" dirty="0">
                <a:latin typeface="Times New Roman" pitchFamily="18" charset="0"/>
              </a:rPr>
              <a:t>КІЛЬКОСТІ </a:t>
            </a:r>
            <a:r>
              <a:rPr lang="ru-RU" sz="1400" baseline="0" dirty="0" smtClean="0">
                <a:latin typeface="Times New Roman" pitchFamily="18" charset="0"/>
              </a:rPr>
              <a:t>ЛІКАРНЯНИХ ЗАКЛАДІВ </a:t>
            </a:r>
            <a:r>
              <a:rPr lang="ru-RU" sz="1400" baseline="0" dirty="0">
                <a:latin typeface="Times New Roman" pitchFamily="18" charset="0"/>
              </a:rPr>
              <a:t>У М. </a:t>
            </a:r>
            <a:r>
              <a:rPr lang="ru-RU" sz="1400" baseline="0" dirty="0" smtClean="0">
                <a:latin typeface="Times New Roman" pitchFamily="18" charset="0"/>
              </a:rPr>
              <a:t>КИЄВІ З 1995 ПО 2017 РР.</a:t>
            </a:r>
            <a:endParaRPr lang="ru-RU" sz="1400" baseline="0" dirty="0">
              <a:latin typeface="Times New Roman" pitchFamily="18" charset="0"/>
            </a:endParaRPr>
          </a:p>
        </c:rich>
      </c:tx>
      <c:layout>
        <c:manualLayout>
          <c:xMode val="edge"/>
          <c:yMode val="edge"/>
          <c:x val="0.20059227941594313"/>
          <c:y val="2.2042484798098727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ОДИНИЦЬ</c:v>
          </c:tx>
          <c:marker>
            <c:symbol val="none"/>
          </c:marker>
          <c:cat>
            <c:strRef>
              <c:f>Лист1!$B$19:$B$25</c:f>
              <c:strCache>
                <c:ptCount val="7"/>
                <c:pt idx="0">
                  <c:v>1995 Р.</c:v>
                </c:pt>
                <c:pt idx="1">
                  <c:v>2000 Р.</c:v>
                </c:pt>
                <c:pt idx="2">
                  <c:v>2005 Р.</c:v>
                </c:pt>
                <c:pt idx="3">
                  <c:v>2010 Р.</c:v>
                </c:pt>
                <c:pt idx="4">
                  <c:v>2015 Р.</c:v>
                </c:pt>
                <c:pt idx="5">
                  <c:v>2016 Р.</c:v>
                </c:pt>
                <c:pt idx="6">
                  <c:v>2017 Р.</c:v>
                </c:pt>
              </c:strCache>
            </c:strRef>
          </c:cat>
          <c:val>
            <c:numRef>
              <c:f>Лист1!$C$19:$C$25</c:f>
              <c:numCache>
                <c:formatCode>General</c:formatCode>
                <c:ptCount val="7"/>
                <c:pt idx="0">
                  <c:v>98</c:v>
                </c:pt>
                <c:pt idx="1">
                  <c:v>99</c:v>
                </c:pt>
                <c:pt idx="2">
                  <c:v>87</c:v>
                </c:pt>
                <c:pt idx="3">
                  <c:v>114</c:v>
                </c:pt>
                <c:pt idx="4">
                  <c:v>112</c:v>
                </c:pt>
                <c:pt idx="5">
                  <c:v>115</c:v>
                </c:pt>
                <c:pt idx="6">
                  <c:v>121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323840"/>
        <c:axId val="183649024"/>
      </c:lineChart>
      <c:catAx>
        <c:axId val="182323840"/>
        <c:scaling>
          <c:orientation val="minMax"/>
        </c:scaling>
        <c:delete val="0"/>
        <c:axPos val="b"/>
        <c:minorGridlines/>
        <c:majorTickMark val="none"/>
        <c:minorTickMark val="none"/>
        <c:tickLblPos val="nextTo"/>
        <c:crossAx val="183649024"/>
        <c:crosses val="autoZero"/>
        <c:auto val="1"/>
        <c:lblAlgn val="ctr"/>
        <c:lblOffset val="100"/>
        <c:noMultiLvlLbl val="0"/>
      </c:catAx>
      <c:valAx>
        <c:axId val="1836490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900" baseline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900" baseline="0" dirty="0">
                    <a:latin typeface="Times New Roman" pitchFamily="18" charset="0"/>
                    <a:cs typeface="Times New Roman" pitchFamily="18" charset="0"/>
                  </a:rPr>
                  <a:t>КІЛЬКІСТЬ </a:t>
                </a:r>
                <a:r>
                  <a:rPr lang="ru-RU" sz="900" baseline="0" dirty="0" smtClean="0">
                    <a:latin typeface="Times New Roman" pitchFamily="18" charset="0"/>
                    <a:cs typeface="Times New Roman" pitchFamily="18" charset="0"/>
                  </a:rPr>
                  <a:t>ЛІКАРНЯНИХ ЗАКЛАДІВ, </a:t>
                </a:r>
                <a:r>
                  <a:rPr lang="ru-RU" sz="900" baseline="0" dirty="0">
                    <a:latin typeface="Times New Roman" pitchFamily="18" charset="0"/>
                    <a:cs typeface="Times New Roman" pitchFamily="18" charset="0"/>
                  </a:rPr>
                  <a:t>ОД.</a:t>
                </a:r>
              </a:p>
            </c:rich>
          </c:tx>
          <c:layout>
            <c:manualLayout>
              <c:xMode val="edge"/>
              <c:yMode val="edge"/>
              <c:x val="5.4907322716842573E-2"/>
              <c:y val="0.1785933359650346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82323840"/>
        <c:crosses val="autoZero"/>
        <c:crossBetween val="between"/>
      </c:valAx>
      <c:dTable>
        <c:showHorzBorder val="1"/>
        <c:showVertBorder val="1"/>
        <c:showOutline val="1"/>
        <c:showKeys val="0"/>
        <c:txPr>
          <a:bodyPr/>
          <a:lstStyle/>
          <a:p>
            <a:pPr rtl="0"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dTable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baseline="0" dirty="0">
                <a:latin typeface="Times New Roman" pitchFamily="18" charset="0"/>
              </a:rPr>
              <a:t>ДИНАМІКА </a:t>
            </a:r>
            <a:r>
              <a:rPr lang="ru-RU" sz="1400" baseline="0" dirty="0" smtClean="0">
                <a:latin typeface="Times New Roman" pitchFamily="18" charset="0"/>
              </a:rPr>
              <a:t>РОЗВИТКУ </a:t>
            </a:r>
            <a:r>
              <a:rPr lang="ru-RU" sz="1400" baseline="0" dirty="0">
                <a:latin typeface="Times New Roman" pitchFamily="18" charset="0"/>
              </a:rPr>
              <a:t>КІЛЬКОСТІ </a:t>
            </a:r>
            <a:r>
              <a:rPr lang="ru-RU" sz="1400" baseline="0" dirty="0" smtClean="0">
                <a:latin typeface="Times New Roman" pitchFamily="18" charset="0"/>
              </a:rPr>
              <a:t>ЛІКАРСЬКИХ АМБУЛАТОРНО-ПОЛІКЛІНІЧНИХ ЗАКЛАДІВ </a:t>
            </a:r>
            <a:r>
              <a:rPr lang="ru-RU" sz="1400" baseline="0" dirty="0">
                <a:latin typeface="Times New Roman" pitchFamily="18" charset="0"/>
              </a:rPr>
              <a:t>У М. </a:t>
            </a:r>
            <a:r>
              <a:rPr lang="ru-RU" sz="1400" baseline="0" dirty="0" smtClean="0">
                <a:latin typeface="Times New Roman" pitchFamily="18" charset="0"/>
              </a:rPr>
              <a:t>КИЄВІ З 1995 ПО 2017 РР.</a:t>
            </a:r>
            <a:endParaRPr lang="ru-RU" sz="1400" baseline="0" dirty="0">
              <a:latin typeface="Times New Roman" pitchFamily="18" charset="0"/>
            </a:endParaRPr>
          </a:p>
        </c:rich>
      </c:tx>
      <c:layout>
        <c:manualLayout>
          <c:xMode val="edge"/>
          <c:yMode val="edge"/>
          <c:x val="0.16542001869073369"/>
          <c:y val="2.1845448779362713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ОДИНИЦЬ</c:v>
          </c:tx>
          <c:marker>
            <c:symbol val="none"/>
          </c:marker>
          <c:cat>
            <c:strRef>
              <c:f>Лист1!$B$47:$B$53</c:f>
              <c:strCache>
                <c:ptCount val="7"/>
                <c:pt idx="0">
                  <c:v>1995 Р.</c:v>
                </c:pt>
                <c:pt idx="1">
                  <c:v>2000 Р.</c:v>
                </c:pt>
                <c:pt idx="2">
                  <c:v>2005 Р.</c:v>
                </c:pt>
                <c:pt idx="3">
                  <c:v>2010 Р.</c:v>
                </c:pt>
                <c:pt idx="4">
                  <c:v>2015 Р.</c:v>
                </c:pt>
                <c:pt idx="5">
                  <c:v>2016 Р.</c:v>
                </c:pt>
                <c:pt idx="6">
                  <c:v>2017 Р.</c:v>
                </c:pt>
              </c:strCache>
            </c:strRef>
          </c:cat>
          <c:val>
            <c:numRef>
              <c:f>Лист1!$C$47:$C$53</c:f>
              <c:numCache>
                <c:formatCode>General</c:formatCode>
                <c:ptCount val="7"/>
                <c:pt idx="0">
                  <c:v>274</c:v>
                </c:pt>
                <c:pt idx="1">
                  <c:v>339</c:v>
                </c:pt>
                <c:pt idx="2">
                  <c:v>230</c:v>
                </c:pt>
                <c:pt idx="3">
                  <c:v>467</c:v>
                </c:pt>
                <c:pt idx="4">
                  <c:v>840</c:v>
                </c:pt>
                <c:pt idx="5">
                  <c:v>874</c:v>
                </c:pt>
                <c:pt idx="6">
                  <c:v>915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671040"/>
        <c:axId val="184487936"/>
      </c:lineChart>
      <c:catAx>
        <c:axId val="183671040"/>
        <c:scaling>
          <c:orientation val="minMax"/>
        </c:scaling>
        <c:delete val="0"/>
        <c:axPos val="b"/>
        <c:minorGridlines/>
        <c:majorTickMark val="none"/>
        <c:minorTickMark val="none"/>
        <c:tickLblPos val="nextTo"/>
        <c:crossAx val="184487936"/>
        <c:crosses val="autoZero"/>
        <c:auto val="1"/>
        <c:lblAlgn val="ctr"/>
        <c:lblOffset val="100"/>
        <c:noMultiLvlLbl val="0"/>
      </c:catAx>
      <c:valAx>
        <c:axId val="1844879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900" baseline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900" baseline="0" dirty="0">
                    <a:latin typeface="Times New Roman" pitchFamily="18" charset="0"/>
                    <a:cs typeface="Times New Roman" pitchFamily="18" charset="0"/>
                  </a:rPr>
                  <a:t>КІЛЬКІСТЬ </a:t>
                </a:r>
                <a:r>
                  <a:rPr lang="ru-RU" sz="900" baseline="0" dirty="0" smtClean="0">
                    <a:latin typeface="Times New Roman" pitchFamily="18" charset="0"/>
                    <a:cs typeface="Times New Roman" pitchFamily="18" charset="0"/>
                  </a:rPr>
                  <a:t>ЛІКАРСЬКИХ АМБУЛАТОРНО-ПОЛІКЛІНІЧНИХ ЗАКЛАДІВ, </a:t>
                </a:r>
                <a:r>
                  <a:rPr lang="ru-RU" sz="900" baseline="0" dirty="0">
                    <a:latin typeface="Times New Roman" pitchFamily="18" charset="0"/>
                    <a:cs typeface="Times New Roman" pitchFamily="18" charset="0"/>
                  </a:rPr>
                  <a:t>ОД.</a:t>
                </a:r>
              </a:p>
            </c:rich>
          </c:tx>
          <c:layout>
            <c:manualLayout>
              <c:xMode val="edge"/>
              <c:yMode val="edge"/>
              <c:x val="2.7831548128639302E-2"/>
              <c:y val="0.18698271503087077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83671040"/>
        <c:crosses val="autoZero"/>
        <c:crossBetween val="between"/>
      </c:valAx>
      <c:dTable>
        <c:showHorzBorder val="1"/>
        <c:showVertBorder val="1"/>
        <c:showOutline val="1"/>
        <c:showKeys val="0"/>
        <c:txPr>
          <a:bodyPr/>
          <a:lstStyle/>
          <a:p>
            <a:pPr rtl="0"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dTable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baseline="0" dirty="0">
                <a:latin typeface="Times New Roman" pitchFamily="18" charset="0"/>
              </a:rPr>
              <a:t>ДИНАМІКА ОСНОВНИХ ПОКАЗНИКІВ У СФЕРІ ПАМ'ЯТКООХОРОННОЇ ДІЯЛЬНОСТІ У М. </a:t>
            </a:r>
            <a:r>
              <a:rPr lang="ru-RU" sz="1400" baseline="0" dirty="0" smtClean="0">
                <a:latin typeface="Times New Roman" pitchFamily="18" charset="0"/>
              </a:rPr>
              <a:t>КИЄВІ З 2016 ПО 2022 РР.</a:t>
            </a:r>
            <a:endParaRPr lang="ru-RU" sz="1400" baseline="0" dirty="0">
              <a:latin typeface="Times New Roman" pitchFamily="18" charset="0"/>
            </a:endParaRPr>
          </a:p>
        </c:rich>
      </c:tx>
      <c:layout>
        <c:manualLayout>
          <c:xMode val="edge"/>
          <c:yMode val="edge"/>
          <c:x val="0.17939048849930547"/>
          <c:y val="8.4507392697107733E-3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ОДИНИЦЬ</c:v>
          </c:tx>
          <c:marker>
            <c:symbol val="none"/>
          </c:marker>
          <c:cat>
            <c:strRef>
              <c:f>Лист1!$B$10:$B$16</c:f>
              <c:strCache>
                <c:ptCount val="7"/>
                <c:pt idx="0">
                  <c:v>2016 Р.</c:v>
                </c:pt>
                <c:pt idx="1">
                  <c:v>2017 Р.</c:v>
                </c:pt>
                <c:pt idx="2">
                  <c:v>2018 Р.</c:v>
                </c:pt>
                <c:pt idx="3">
                  <c:v>2019 Р.</c:v>
                </c:pt>
                <c:pt idx="4">
                  <c:v>2020 Р.</c:v>
                </c:pt>
                <c:pt idx="5">
                  <c:v>2021 Р. (ОЧІК.)</c:v>
                </c:pt>
                <c:pt idx="6">
                  <c:v>2022 Р. (ОЧІК.)</c:v>
                </c:pt>
              </c:strCache>
            </c:strRef>
          </c:cat>
          <c:val>
            <c:numRef>
              <c:f>Лист1!$C$10:$C$16</c:f>
              <c:numCache>
                <c:formatCode>General</c:formatCode>
                <c:ptCount val="7"/>
                <c:pt idx="0">
                  <c:v>2324</c:v>
                </c:pt>
                <c:pt idx="1">
                  <c:v>2365</c:v>
                </c:pt>
                <c:pt idx="2">
                  <c:v>2379</c:v>
                </c:pt>
                <c:pt idx="3">
                  <c:v>2392</c:v>
                </c:pt>
                <c:pt idx="4">
                  <c:v>2428</c:v>
                </c:pt>
                <c:pt idx="5">
                  <c:v>2528</c:v>
                </c:pt>
                <c:pt idx="6">
                  <c:v>2628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537088"/>
        <c:axId val="184538624"/>
      </c:lineChart>
      <c:catAx>
        <c:axId val="184537088"/>
        <c:scaling>
          <c:orientation val="minMax"/>
        </c:scaling>
        <c:delete val="0"/>
        <c:axPos val="b"/>
        <c:minorGridlines/>
        <c:majorTickMark val="none"/>
        <c:minorTickMark val="none"/>
        <c:tickLblPos val="nextTo"/>
        <c:crossAx val="184538624"/>
        <c:crosses val="autoZero"/>
        <c:auto val="1"/>
        <c:lblAlgn val="ctr"/>
        <c:lblOffset val="100"/>
        <c:noMultiLvlLbl val="0"/>
      </c:catAx>
      <c:valAx>
        <c:axId val="1845386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900" baseline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900" baseline="0" dirty="0">
                    <a:latin typeface="Times New Roman" pitchFamily="18" charset="0"/>
                    <a:cs typeface="Times New Roman" pitchFamily="18" charset="0"/>
                  </a:rPr>
                  <a:t>КІЛЬКІСТЬ ПАМ'ЯТОК (НАЦІОНАЛЬНОГО ТА МІСЦЕВОГО ЗНАЧЕННЯ), ОД.</a:t>
                </a:r>
              </a:p>
            </c:rich>
          </c:tx>
          <c:layout>
            <c:manualLayout>
              <c:xMode val="edge"/>
              <c:yMode val="edge"/>
              <c:x val="2.117795590102086E-2"/>
              <c:y val="9.7890454301373928E-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4537088"/>
        <c:crosses val="autoZero"/>
        <c:crossBetween val="between"/>
      </c:valAx>
      <c:dTable>
        <c:showHorzBorder val="1"/>
        <c:showVertBorder val="1"/>
        <c:showOutline val="1"/>
        <c:showKeys val="0"/>
        <c:txPr>
          <a:bodyPr/>
          <a:lstStyle/>
          <a:p>
            <a:pPr rtl="0"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dTable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 sz="1400" baseline="0">
                <a:latin typeface="Times New Roman" pitchFamily="18" charset="0"/>
              </a:defRPr>
            </a:pPr>
            <a:r>
              <a:rPr lang="ru-RU" sz="1400" baseline="0" dirty="0">
                <a:latin typeface="Times New Roman" pitchFamily="18" charset="0"/>
              </a:rPr>
              <a:t>РОЗПОДІЛ ОБ'ЄКТІВ КУЛЬТУРНОЇ СПАДЩИНИ У М. КИЄВІ СТАНОМ НА 01 СІЧНЯ 2021 РОКУ </a:t>
            </a:r>
          </a:p>
        </c:rich>
      </c:tx>
      <c:layout>
        <c:manualLayout>
          <c:xMode val="edge"/>
          <c:yMode val="edge"/>
          <c:x val="0.13781222271073981"/>
          <c:y val="3.0828516377649325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14684839521964E-2"/>
          <c:y val="0.29386433632212161"/>
          <c:w val="0.78274415444262357"/>
          <c:h val="0.65109614188399856"/>
        </c:manualLayout>
      </c:layout>
      <c:pie3DChart>
        <c:varyColors val="1"/>
        <c:ser>
          <c:idx val="0"/>
          <c:order val="0"/>
          <c:explosion val="10"/>
          <c:dPt>
            <c:idx val="1"/>
            <c:bubble3D val="0"/>
            <c:explosion val="33"/>
          </c:dPt>
          <c:dLbls>
            <c:dLbl>
              <c:idx val="0"/>
              <c:layout>
                <c:manualLayout>
                  <c:x val="0.125865462248691"/>
                  <c:y val="1.1331907211020589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НАЦІОНАЛЬНОГО ЗНАЧЕННЯ
10%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4021054097118019"/>
                  <c:y val="-0.2046330769347473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4398337263679604E-2"/>
                  <c:y val="-5.925993354876883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Лист1!$C$33:$C$35</c:f>
              <c:strCache>
                <c:ptCount val="3"/>
                <c:pt idx="0">
                  <c:v>НАЦІОНАЛЬНОГО ЗНАЧЕННЯ</c:v>
                </c:pt>
                <c:pt idx="1">
                  <c:v>МІСЦЕВОГО ЗНАЧЕННЯ</c:v>
                </c:pt>
                <c:pt idx="2">
                  <c:v>ЩОЙНО ВИЯВЛЕНІ ОБ'ЄКТИ КУЛЬТУРНОЇ СПАДЩИНИ</c:v>
                </c:pt>
              </c:strCache>
            </c:strRef>
          </c:cat>
          <c:val>
            <c:numRef>
              <c:f>Лист1!$I$33:$I$35</c:f>
              <c:numCache>
                <c:formatCode>General</c:formatCode>
                <c:ptCount val="3"/>
                <c:pt idx="0">
                  <c:v>347</c:v>
                </c:pt>
                <c:pt idx="1">
                  <c:v>2081</c:v>
                </c:pt>
                <c:pt idx="2">
                  <c:v>1206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C178B-0B84-415D-8E31-86F252988564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E75A4-6CAE-4759-B152-172956D2586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49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E75A4-6CAE-4759-B152-172956D2586E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061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E75A4-6CAE-4759-B152-172956D2586E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061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E75A4-6CAE-4759-B152-172956D2586E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061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E75A4-6CAE-4759-B152-172956D2586E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061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E75A4-6CAE-4759-B152-172956D2586E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931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0160" y="3523274"/>
            <a:ext cx="10241280" cy="3633035"/>
          </a:xfrm>
        </p:spPr>
        <p:txBody>
          <a:bodyPr>
            <a:normAutofit/>
          </a:bodyPr>
          <a:lstStyle>
            <a:lvl1pPr>
              <a:defRPr sz="67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0160" y="7233142"/>
            <a:ext cx="10241280" cy="1602485"/>
          </a:xfrm>
        </p:spPr>
        <p:txBody>
          <a:bodyPr>
            <a:normAutofit/>
          </a:bodyPr>
          <a:lstStyle>
            <a:lvl1pPr marL="0" indent="0" algn="l">
              <a:buNone/>
              <a:defRPr sz="3100">
                <a:solidFill>
                  <a:schemeClr val="tx1"/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7761" y="2557392"/>
            <a:ext cx="2089499" cy="62782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6334" y="2557392"/>
            <a:ext cx="7338066" cy="627823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7024601"/>
            <a:ext cx="10241280" cy="1811029"/>
          </a:xfrm>
        </p:spPr>
        <p:txBody>
          <a:bodyPr anchor="t"/>
          <a:lstStyle>
            <a:lvl1pPr algn="l">
              <a:defRPr sz="56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5411136"/>
            <a:ext cx="10241280" cy="1537815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80160" y="2162602"/>
            <a:ext cx="10241280" cy="16157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280160" y="3840480"/>
            <a:ext cx="4992624" cy="50310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554419" y="3840481"/>
            <a:ext cx="4992624" cy="50339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887" y="3840480"/>
            <a:ext cx="4710989" cy="870509"/>
          </a:xfrm>
        </p:spPr>
        <p:txBody>
          <a:bodyPr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39202" y="3840480"/>
            <a:ext cx="4706887" cy="870509"/>
          </a:xfrm>
        </p:spPr>
        <p:txBody>
          <a:bodyPr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280160" y="2162602"/>
            <a:ext cx="10241280" cy="16157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80160" y="4736592"/>
            <a:ext cx="4992624" cy="413491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554418" y="4736592"/>
            <a:ext cx="4992624" cy="413491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2555508"/>
            <a:ext cx="4131310" cy="3042221"/>
          </a:xfrm>
        </p:spPr>
        <p:txBody>
          <a:bodyPr anchor="b">
            <a:normAutofit/>
          </a:bodyPr>
          <a:lstStyle>
            <a:lvl1pPr algn="l">
              <a:defRPr sz="39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0453" y="2557392"/>
            <a:ext cx="5890987" cy="6267260"/>
          </a:xfrm>
        </p:spPr>
        <p:txBody>
          <a:bodyPr anchor="ctr"/>
          <a:lstStyle>
            <a:lvl1pPr>
              <a:defRPr sz="28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0160" y="5685534"/>
            <a:ext cx="4131310" cy="3143542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2560320"/>
            <a:ext cx="4134917" cy="3046781"/>
          </a:xfrm>
        </p:spPr>
        <p:txBody>
          <a:bodyPr anchor="b">
            <a:normAutofit/>
          </a:bodyPr>
          <a:lstStyle>
            <a:lvl1pPr algn="l">
              <a:defRPr sz="39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7400" y="3200400"/>
            <a:ext cx="5654040" cy="469392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0160" y="5683910"/>
            <a:ext cx="4134917" cy="3149194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chemeClr val="bg1">
                <a:lumMod val="85000"/>
              </a:schemeClr>
            </a:gs>
            <a:gs pos="65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809375" y="803330"/>
            <a:ext cx="120730" cy="8012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997187" y="803330"/>
            <a:ext cx="806501" cy="8012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0160" y="2162602"/>
            <a:ext cx="10241280" cy="1615736"/>
          </a:xfrm>
          <a:prstGeom prst="rect">
            <a:avLst/>
          </a:prstGeom>
        </p:spPr>
        <p:txBody>
          <a:bodyPr vert="horz" lIns="128016" tIns="64008" rIns="128016" bIns="64008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3877767"/>
            <a:ext cx="10241280" cy="495533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10766" y="768316"/>
            <a:ext cx="1664785" cy="41708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40182" y="768316"/>
            <a:ext cx="1317684" cy="422453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12164" y="1198339"/>
            <a:ext cx="3145085" cy="421718"/>
          </a:xfrm>
          <a:prstGeom prst="rect">
            <a:avLst/>
          </a:prstGeom>
        </p:spPr>
        <p:txBody>
          <a:bodyPr vert="horz" lIns="128016" tIns="0" rIns="128016" bIns="64008" rtlCol="0" anchor="t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spcBef>
          <a:spcPct val="0"/>
        </a:spcBef>
        <a:buNone/>
        <a:defRPr sz="5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20040" indent="-256032" algn="l" defTabSz="128016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4088" indent="-256032" algn="l" defTabSz="128016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256032" algn="l" defTabSz="128016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56032" algn="l" defTabSz="128016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56032" algn="l" defTabSz="128016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920240" indent="-256032" algn="l" defTabSz="128016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240280" indent="-256032" algn="l" defTabSz="128016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indent="-256032" algn="l" defTabSz="128016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indent="-256032" algn="l" defTabSz="128016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kk.kga.gov.ua/map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hyperlink" Target="https://monuments.gis.kyivcity.gov.ua/" TargetMode="External"/><Relationship Id="rId3" Type="http://schemas.openxmlformats.org/officeDocument/2006/relationships/hyperlink" Target="https://mkk.kga.gov.ua/map/" TargetMode="External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5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7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12" Type="http://schemas.openxmlformats.org/officeDocument/2006/relationships/image" Target="../media/image46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11" Type="http://schemas.openxmlformats.org/officeDocument/2006/relationships/image" Target="../media/image45.emf"/><Relationship Id="rId5" Type="http://schemas.openxmlformats.org/officeDocument/2006/relationships/image" Target="../media/image39.emf"/><Relationship Id="rId10" Type="http://schemas.openxmlformats.org/officeDocument/2006/relationships/image" Target="../media/image44.emf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43000">
              <a:schemeClr val="bg1">
                <a:lumMod val="95000"/>
              </a:schemeClr>
            </a:gs>
            <a:gs pos="54000">
              <a:srgbClr val="F6F6F6"/>
            </a:gs>
            <a:gs pos="80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5384" y="120080"/>
            <a:ext cx="8993088" cy="2380096"/>
          </a:xfrm>
        </p:spPr>
        <p:txBody>
          <a:bodyPr>
            <a:noAutofit/>
          </a:bodyPr>
          <a:lstStyle/>
          <a:p>
            <a:pPr algn="ctr"/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КИЇВСЬКИЙ НАЦІОНАЛЬНИЙ УНІВЕРСИТЕТ БУДІВНИЦТВА І АРХІТЕКТУРИ</a:t>
            </a:r>
            <a:b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ФАКУЛЬТЕТ ГЕОІНФОРМАЦІЙНИХ СИСТЕМ ТА УПРАВЛІННЯ ТЕРИТОРІЯМИ</a:t>
            </a:r>
            <a: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ЗЕМЛЕУСТРОЮ І КАДАСТРУ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36904" y="7104856"/>
            <a:ext cx="5328592" cy="3299405"/>
          </a:xfrm>
        </p:spPr>
        <p:txBody>
          <a:bodyPr>
            <a:noAutofit/>
          </a:bodyPr>
          <a:lstStyle/>
          <a:p>
            <a:pPr algn="r"/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ВИКОНАВ:</a:t>
            </a:r>
          </a:p>
          <a:p>
            <a:pPr algn="r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ГРУПИ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ЗІК-61М</a:t>
            </a:r>
            <a:endParaRPr lang="uk-UA" sz="2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ЛЯШУК А.М.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КЕРІВНИК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ПРОФ. 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.Т.Н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ПЕТРАКОВСЬКА О.С.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2894" y="4440560"/>
            <a:ext cx="11305256" cy="1237242"/>
          </a:xfrm>
          <a:prstGeom prst="rect">
            <a:avLst/>
          </a:prstGeom>
        </p:spPr>
        <p:txBody>
          <a:bodyPr wrap="square" lIns="127999" tIns="63998" rIns="127999" bIns="63998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ТЕМУ: «ФОРМУВАННЯ ЗЕМЕЛЬНОЇ ДІЛЯНКИ ДЛЯ БУДІВНИЦТВА  І ОБСЛУГОВУВАННЯ  БУДІВЕЛЬ ЗАКЛАДІВ  ОХОРОНИ ЗДОРОВ'Я ТА СОЦІАЛЬНОЇ ДОПОМОГИ В ПОДІЛЬСЬКОМУ РАЙОНІ М. КИЄВА»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584" y="3572650"/>
            <a:ext cx="12801599" cy="867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999" tIns="63998" rIns="127999" bIns="63998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279982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АТЕСТАЦІЙНА ВИПУСКНА РОБОТА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defTabSz="127998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ЗДОБУТТЯ ОСВІТНЬОГО СТУПЕНЯ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МАГІСТРА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64696" y="9112420"/>
            <a:ext cx="22322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ЇВ 2022р</a:t>
            </a:r>
            <a:r>
              <a:rPr lang="uk-UA" sz="2400" dirty="0" smtClean="0"/>
              <a:t>.</a:t>
            </a:r>
            <a:endParaRPr lang="ru-RU" sz="2400" dirty="0"/>
          </a:p>
        </p:txBody>
      </p:sp>
      <p:pic>
        <p:nvPicPr>
          <p:cNvPr id="6146" name="Picture 2" descr="C:\Users\Remsh\Downloads\KNUBA_Logo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66" y="408112"/>
            <a:ext cx="1709108" cy="216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0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chemeClr val="bg1"/>
            </a:gs>
            <a:gs pos="65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4216" y="408112"/>
            <a:ext cx="10241280" cy="657857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СИТУАЦІЙНА СХЕМА РОЗТАШУВАННЯ ЗЕМЕЛЬНОЇ ДІЛЯНКИ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61440" y="868963"/>
            <a:ext cx="1091664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6459" y="1741481"/>
            <a:ext cx="3779117" cy="406265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МЕЖАХ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М. КИЄВА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93168" y="1731741"/>
            <a:ext cx="3478038" cy="683264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МЕЖАХ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ПОДІЛЬСЬКОГО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РАЙОНУ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935482" y="1729931"/>
            <a:ext cx="3225958" cy="683264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МЕЖАХ КАДАСТРОВОГО КВАРТАЛУ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7400610"/>
            <a:ext cx="12801600" cy="406265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УМОВНІ ПОЗНАЧЕННЯ:</a:t>
            </a:r>
            <a:endParaRPr lang="ru-RU" sz="1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00983" y="7945371"/>
            <a:ext cx="7801884" cy="1098762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МІСЦЕ РОЗТАШУВАННЯ ЗЕМЕЛЬНОЇ ДІЛЯНКИ</a:t>
            </a:r>
          </a:p>
          <a:p>
            <a:pPr>
              <a:lnSpc>
                <a:spcPct val="150000"/>
              </a:lnSpc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МЕЖА М. КИЄВА</a:t>
            </a:r>
          </a:p>
          <a:p>
            <a:pPr>
              <a:lnSpc>
                <a:spcPct val="150000"/>
              </a:lnSpc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МЕЖА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ПОДІЛЬСЬКОГО Р-НУ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49655" y="7837650"/>
            <a:ext cx="5847050" cy="1206484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>
              <a:lnSpc>
                <a:spcPct val="250000"/>
              </a:lnSpc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МЕЖІ КАДАСТРОВОГО КВАРТАЛУ</a:t>
            </a:r>
          </a:p>
          <a:p>
            <a:pPr>
              <a:lnSpc>
                <a:spcPct val="250000"/>
              </a:lnSpc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ЗЕМЕЛЬНА ДІЛЯНКА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293682" y="8501107"/>
            <a:ext cx="8064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293682" y="8852672"/>
            <a:ext cx="80649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396987" y="8254160"/>
            <a:ext cx="806490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7512322" y="8641474"/>
            <a:ext cx="558884" cy="3103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646520" y="8145211"/>
            <a:ext cx="100811" cy="100811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6672808"/>
            <a:ext cx="1280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МІСЦЕ РОЗТАШУВАННЯ ЗЕМЕЛЬНОЇ ДІЛЯНКИ: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ВУЛ. КИРИЛІВСЬКА, 107 ПОДІЛЬСЬКИЙ Р-Н  М. КИЄВА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68" y="2415004"/>
            <a:ext cx="3910808" cy="3903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Рисунок 2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703" y="2712368"/>
            <a:ext cx="445643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032" y="2787228"/>
            <a:ext cx="4032448" cy="28982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19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chemeClr val="bg1">
                <a:lumMod val="95000"/>
              </a:schemeClr>
            </a:gs>
            <a:gs pos="65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8352" y="177436"/>
            <a:ext cx="10241280" cy="691527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ВИХІДНА ЗЕМЕЛЬНО-КАДАСТРОВА ІНФОРМАЦІЯ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6744" y="1280026"/>
            <a:ext cx="5746238" cy="68326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РЕЄСТР ЗЕМЕЛЬНИХ ДІЛЯНОК</a:t>
            </a:r>
          </a:p>
          <a:p>
            <a:pPr algn="ctr"/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ЧЕРГОВИМ КАДАСТРОВИМ ПЛАНОМ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907" y="1464638"/>
            <a:ext cx="5086672" cy="4062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ЧЕРГОВИЙ КАДАСТРОВИЙ ПЛАН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5" y="94442"/>
            <a:ext cx="1158618" cy="116808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591909"/>
              </p:ext>
            </p:extLst>
          </p:nvPr>
        </p:nvGraphicFramePr>
        <p:xfrm>
          <a:off x="4995021" y="2064296"/>
          <a:ext cx="7549683" cy="737580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20079"/>
                <a:gridCol w="2592289"/>
                <a:gridCol w="1512167"/>
                <a:gridCol w="720081"/>
                <a:gridCol w="504056"/>
                <a:gridCol w="1008111"/>
                <a:gridCol w="492900"/>
              </a:tblGrid>
              <a:tr h="3133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ДІЛЯНКИ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ЗЕМЛЕКОРИСТУВАЧІ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АДРЕСА ДІЛЯНКИ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 ДІЛЯНКИ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(КВ.М.)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ПРАВА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ЗАКІНЧ. ПРАВА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87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85:089:0001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УЧБОВО-СПОРТИВНА БАЗА «СПАРТАК», ТОВАРИСТВО З ОБМЕЖЕНОЮ ВІДПОВІДАЛЬНІСТЮ "ЕКСІМБУД-ІНВЕСТ" 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ФРУНЗЕ, 105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35427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752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85:089:0003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МИЙКА САМООБСЛУГОВУВАННЯ «</a:t>
                      </a:r>
                      <a:r>
                        <a:rPr lang="en-US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CAR WASH SELF SERVICE</a:t>
                      </a: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»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ОЛЕНИ ТЕ</a:t>
                      </a:r>
                      <a:r>
                        <a:rPr lang="ru-RU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ІГИ, 12</a:t>
                      </a:r>
                      <a:r>
                        <a:rPr lang="en-US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/107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1500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87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85:089:0004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КИРИЛІВСЬКА ЦЕРКВА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ОЛЕНИ ТЕ</a:t>
                      </a:r>
                      <a:r>
                        <a:rPr lang="ru-RU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ІГИ, 12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13866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3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85:089:0005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КОМУНАЛЬНЕ НЕКОМЕРЦІЙНЕ ПІДПРИЄМСТВО «ЦЕНТР ПЕРВИННОЇ МЕДИКО-САНІТАРНОЇ</a:t>
                      </a:r>
                      <a:r>
                        <a:rPr lang="ru-RU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ДОПОМОГИ №1</a:t>
                      </a: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» ПОДІЛЬСЬКОГО РАЙОНУ М. КИЄВА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 КИРИЛІВСЬКА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2330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ПОСТІЙНЕ КОРИСТУВАННЯ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670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85:089:0008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ЗЕМЛІ ЗАГАЛЬНОГО КОРИСТУВАННЯ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 КИРИЛІВСЬКА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ПРОХІД 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44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670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85:089:0009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ЗЕМЛІ ЗАГАЛЬНОГО КОРИСТУВАННЯ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 КИРИЛІВСЬКА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ПРОХІД 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93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752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85:089:0011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КОМУНАЛЬНЕ ПІДПРИЄМСТВО ПО УТРИМАННЮ ЗЕЛЕНИХ НАСАДЖЕНЬ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ПОДІЛЬСЬКОГО РАЙОНУ М. КИЄВА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ОЛЕНИ ТЕ</a:t>
                      </a:r>
                      <a:r>
                        <a:rPr lang="ru-RU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ІГИ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306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752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85:089:0013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ЗЕМЛІ ДЛЯ ІНШОГО ІСТОРИКО-КУЛЬТУРНОГО ПРИЗНАЧЕННЯ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 КИРИЛІВСЬКА, 103А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1306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752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85:089:0015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КОМУНАЛЬНЕ ПІДПРИЄМСТВО ПО УТРИМАННЮ ЗЕЛЕНИХ НАСАДЖЕНЬ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ПОДІЛЬСЬКОГО РАЙОНУ М. КИЄВА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ОЛЕНИ ТЕ</a:t>
                      </a:r>
                      <a:r>
                        <a:rPr lang="ru-RU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ІГИ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2793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3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85:089:0020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КИЇВСЬКА МІСЬКА ПСИХІАТРИЧНА ЛІКАРНЯ № 1 ІМЕНІ І. П. ПАВЛОВА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 КИРИЛІВСЬКА, 103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152332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ПОСТІЙНЕ КОРИСТУВАННЯ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87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85:089:0029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ПУБЛІЧНЕ АКЦІОНЕРНЕ ТОВАРИСТВО "КИЇВЕНЕРГО"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 КИРИЛІВСЬКА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ТП 2279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(КАБЕЛЬНІ МЕРЕЖІ )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131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87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85:089:0031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ЗЕМЛІ ЗАГАЛЬНОГО КОРИСТУВАННЯ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ОЛЕНИ ТЕ</a:t>
                      </a:r>
                      <a:r>
                        <a:rPr lang="ru-RU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ІГИ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ПРОХІД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5347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35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85:089:0032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КОМУНАЛЬНА КОРПОРАЦІЯ "КИЇВАВТОДОР"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ОЛЕНИ ТЕ</a:t>
                      </a:r>
                      <a:r>
                        <a:rPr lang="ru-RU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ІГИ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ДОРОГА 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3254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87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85:089:0033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КОМУНАЛЬНЕ НЕКОМЕРЦІЙНЕ ПІДПРИЄМСТВО «КЛІНІЧНА ЛІКАРНЯ №15» ПОДІЛЬСЬКОГО РАЙОНУ М. КИЄВА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 КИРИЛІВСЬКА, 107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5860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8758"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85:089:0038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МІСЬКІ ЗЕМЛІ, НЕ НАДАНІ У ВЛАСНІСТЬ ЧИ КОРИСТУВАННЯ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 КИРИЛІВСЬКА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ПРОХІД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100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8758"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85:089:0043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КОМУНАЛЬНЕ ПІДПРИЄМСТВО ПО УТРИМАННЮ ЗЕЛЕНИХ НАСАДЖЕНЬ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ПОДІЛЬСЬКОГО РАЙОНУ М. КИЄВА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 КИРИЛІВСЬКА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17614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58758"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85:089:0076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ЗЕМЛІ НЕ НАДАНІ У ВЛАСНІСТЬ ЧИ КОРИСТУВАННЯ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ВУЛ.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ОЛЕНИ ТЕ</a:t>
                      </a:r>
                      <a:r>
                        <a:rPr lang="ru-RU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uk-UA" sz="9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ІГИ</a:t>
                      </a:r>
                      <a:endParaRPr lang="uk-UA" sz="9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ПРОХІД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470</a:t>
                      </a: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94008" y="6096744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УМОВНІ ПОЗНАЧЕННЯ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345" y="6584611"/>
            <a:ext cx="847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0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85:089</a:t>
            </a:r>
            <a:endParaRPr lang="uk-UA" sz="10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74" y="6929683"/>
            <a:ext cx="480456" cy="12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661" y="7198359"/>
            <a:ext cx="465282" cy="18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87" y="7442700"/>
            <a:ext cx="511712" cy="28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444375" y="7442611"/>
            <a:ext cx="31541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ЗЕМЕЛЬНА ДІЛЯНКА, ЩО ФОРМУЄТЬСЯ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42378" y="6855965"/>
            <a:ext cx="32730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МЕЖІ СУМІЖНИХ ЗЕМЕЛЬНИХ ДІЛЯНОК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42378" y="6569223"/>
            <a:ext cx="28268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НОМЕР КАДАСТРОВОГО КВАРТАЛУ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42378" y="7154540"/>
            <a:ext cx="2709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МЕЖІ КАДАСТРОВОГО КВАРТАЛУ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31" y="1972749"/>
            <a:ext cx="4349025" cy="400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46" y="8256984"/>
            <a:ext cx="492878" cy="246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87" y="8670849"/>
            <a:ext cx="480456" cy="251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847846" y="7824936"/>
            <a:ext cx="38675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ЗЕМЕЛЬНІ ДІЛЯНКИ, НА ЯКІ ЗАРЕЄСТРОВАНО:</a:t>
            </a:r>
            <a:endParaRPr lang="uk-U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42378" y="8149370"/>
            <a:ext cx="4284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НА ПРАВО КОРИСТУВАННЯ </a:t>
            </a:r>
          </a:p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 ВОЛОДІННЯ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4375" y="8658182"/>
            <a:ext cx="342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ТЕХНІЧНИЙ ЗВІТ ПО ІНВЕНТАРИЗАЦІЇ 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73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chemeClr val="bg1">
                <a:lumMod val="95000"/>
              </a:schemeClr>
            </a:gs>
            <a:gs pos="65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13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7806" y="18198"/>
            <a:ext cx="10241280" cy="1055582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ФУНКЦІОНАЛЬНЕ ВИКОРИСТАННЯ ТЕРИТОРІЇ В ЗОНІ РОЗТАШУВАННЯ ЗЕМЕЛЬНОЇ ДІЛЯНКИ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13740" y="5761377"/>
            <a:ext cx="6048672" cy="683264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РОЗШИФРОВКА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ЗЕМЕЛЬ ПО УГІДДЯХ ТА ЗЕМЛЕКОРИСТУВАЧАХ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7992" y="1262525"/>
            <a:ext cx="4806875" cy="960263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 СХЕМИ ФУНКЦІОНАЛЬНОГО ЗОНУВАННЯ ТЕРИТОРІЇ ЗА ЧИННОЮ МІСТОБУДІВНОЮ ДОКУМЕНТАЦІЄЮ 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5" y="94442"/>
            <a:ext cx="1158618" cy="116808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904856" y="1560240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КОЕФІЦІЄНТ, ЯКИЙ ХАРАКТЕРИЗУЄ ФУНКЦІОНАЛЬНЕ ВИКОРИСТАННЯ ЗЕМЕЬНОЇ ДІЛЯНКИ (КФ)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540252"/>
              </p:ext>
            </p:extLst>
          </p:nvPr>
        </p:nvGraphicFramePr>
        <p:xfrm>
          <a:off x="7452953" y="2525961"/>
          <a:ext cx="3584326" cy="235280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09625"/>
                <a:gridCol w="564376"/>
                <a:gridCol w="454166"/>
                <a:gridCol w="1394209"/>
                <a:gridCol w="361950"/>
              </a:tblGrid>
              <a:tr h="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КВЦПЗ*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КФ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РОЗДІЛ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ПІДРОЗДІЛ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СЕКЦІЯ В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ЗЕМЛІ ЖИТЛОВОЇ ТА ГРОМАДСЬКОЇ ЗАБУДОВИ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ЗЕМЛІ ГРОМАДСЬКОЇ ЗАБУДОВИ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ЕКСПЛУАТАЦІЇ ТА ОБСЛУГОВУВАННЯ БУДІВЛІ ЗАКЛАДУ ОХОРОНИ ЗДОРОВ'Я ТА СОЦІАЛЬНОЇ ДОПОМОГИ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01872" y="4944616"/>
            <a:ext cx="3672408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ЗАТВЕРДЖЕННЯ КЛАСИФІКАЦІЇ ВИДІВ ЦІЛЬОВОГО ПРИЗНАЧЕННЯ ЗЕМЕЛЬ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 23.07.2010 №548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8988" y="8708648"/>
            <a:ext cx="48245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ДЖЕРЕЛО: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МІСТОБУДІВНИЙ КАДАСТР КИЄВА.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MKK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KGA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UA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ВЕБ-САЙТ.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12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HTTPS://MKK.KGA.GOV.UA/MAP/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(ДАТА ЗВЕРНЕННЯ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843955"/>
              </p:ext>
            </p:extLst>
          </p:nvPr>
        </p:nvGraphicFramePr>
        <p:xfrm>
          <a:off x="5809459" y="6528792"/>
          <a:ext cx="6850746" cy="26017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18096"/>
                <a:gridCol w="1296144"/>
                <a:gridCol w="864096"/>
                <a:gridCol w="504056"/>
                <a:gridCol w="360040"/>
                <a:gridCol w="432048"/>
                <a:gridCol w="330596"/>
                <a:gridCol w="332765"/>
                <a:gridCol w="657394"/>
                <a:gridCol w="565902"/>
                <a:gridCol w="489609"/>
              </a:tblGrid>
              <a:tr h="332105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ОБЛІКОВИЙ КОД (ВІДПОВІДНО ДО ЧЕРГОВОГО ПЛАНУ М. КИЄВА)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РАХУНОК ЯКИХ ЗЕМЕЛЬ ВІДВОДИТЬСЯ ЗЕМЕЛЬНА ДІЛЯНКА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УМОВИ ПЕРЕДАЧІ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УКЦВЗ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КВЦПЗ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КВЗУ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ЗАГАЛЬНА ПЛОЩА, ГА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ЗАБУДОВАНІ ЗЕМЛІ (34):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4894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ГРАФА «Ф. 6 ЗЕМ»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СЕКЦІЯ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ПІДРОЗДІЛ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ПІДРОЗДІЛ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УТОМУ ЧИСЛІ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3561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ЗЕМЛІ ГРОМАД­СЬКОГО ПРИЗНА­ЧЕННЯ (43)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911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85:089:0033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МІСЬКІ ЗЕМЛІ, НЕ НАДАНІ У ВЛАСНІСТЬ ЧИ КОРИСТУВАННЯ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ПОСТІЙНЕ КОРИСТУВАННЯ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03.03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008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0,586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0,586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0,586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11116" y="6675198"/>
            <a:ext cx="432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УМОВНІ ПОЗНАЧЕННЯ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8988" y="6982974"/>
            <a:ext cx="514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ФУНКЦІОНАЛЬНЕ ПРИЗНАЧЕННЯ ЗА ЧИННОЮ МІСТОБУДІВНОЮ ДОКУМЕНТАЦІЄЮ </a:t>
            </a:r>
            <a:endParaRPr lang="uk-U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7005" y="7580589"/>
            <a:ext cx="4632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 ГРОМАДСЬКИХ БУДІВЕЛЬ ТА СПОРУД (ІСНУЮЧІ)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4373" y="7960814"/>
            <a:ext cx="5811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 КОМУНАЛЬНО-СКЛАДСЬКІ (ІСНУЮЧІ)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7005" y="8298492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ЗЕМЕЛЬНА ДІЛЯНКА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91" y="2344153"/>
            <a:ext cx="4349005" cy="406811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Прямоугольник 21"/>
          <p:cNvSpPr/>
          <p:nvPr/>
        </p:nvSpPr>
        <p:spPr>
          <a:xfrm>
            <a:off x="742206" y="8340861"/>
            <a:ext cx="168910" cy="16700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lIns="128016" tIns="64008" rIns="128016" bIns="64008" rtlCol="0" anchor="ctr"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14" y="7580589"/>
            <a:ext cx="2952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14" y="7960814"/>
            <a:ext cx="2857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1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chemeClr val="bg1">
                <a:lumMod val="95000"/>
              </a:schemeClr>
            </a:gs>
            <a:gs pos="65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13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224" y="183722"/>
            <a:ext cx="10241280" cy="105558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ПЛАНУВАЛЬНІ МІСТОБУДІВНІ ОБМЕЖЕННЯ ТА ЗОНИ ОХОРОНИ ПАМ’ЯТОК КУЛЬТУРНОЇ СПАДЩИНИ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ЗОНІ РОЗТАШУВАННЯ ЗЕМЕЛЬНОЇ ДІЛЯНКИ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3848" y="1406299"/>
            <a:ext cx="4277105" cy="1514261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 СХЕМИ ПЛАНУВАЛЬНИХ МІСТОБУДІВНИХ ОБМЕЖЕНЬ ЗА ЧИННОЮ МІСТОБУДІВНОЮ ДОКУМЕНТАЦІЄЮ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5" y="94442"/>
            <a:ext cx="1158618" cy="116808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630149" y="1429117"/>
            <a:ext cx="3563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 СХЕМИ ЗОН ОХОРОНИ ПАМ’ЯТОК КУЛЬТУРНОЇ СПАДЩИНИ ЗА ЧИННОЮ МІСТОБУДІВНОЮ ДОКУМЕНТАЦІЄЮ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3" y="8592490"/>
            <a:ext cx="42926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ДЖЕРЕЛО: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МІСТОБУДІВНИЙ КАДАСТР КИЄВА.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MKK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KGA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UA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ВЕБ-САЙТ.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12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HTTPS://MKK.KGA.GOV.UA/MAP/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(ДАТА ЗВЕРНЕННЯ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034" y="6385790"/>
            <a:ext cx="432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УМОВНІ ПОЗНАЧЕННЯ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3196" y="6693567"/>
            <a:ext cx="3672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ПЛАНУВАЛЬНІ МІСТОБУДІВНІ ОБМЕЖЕННЯ ЗА ЧИННОЮ МІСТОБУДІВНОЮ ДОКУМЕНТАЦІЄЮ</a:t>
            </a:r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0816" y="8138483"/>
            <a:ext cx="4632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ОХОРОНЮВАНОГО ЛАНДШАФТУ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8078" y="7787681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ЗЕМЕЛЬНА ДІЛЯНКА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43279" y="7830050"/>
            <a:ext cx="168910" cy="16700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lIns="128016" tIns="64008" rIns="128016" bIns="64008" rtlCol="0" anchor="ctr"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69" y="7466943"/>
            <a:ext cx="29527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Рисунок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60" y="3041739"/>
            <a:ext cx="3604429" cy="3123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663" y="3041738"/>
            <a:ext cx="3604429" cy="312397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>
            <a:off x="4251637" y="6379794"/>
            <a:ext cx="432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УМОВНІ ПОЗНАЧЕННЯ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25012" y="6667971"/>
            <a:ext cx="3557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ЗОНИ ОХОРОНИ ПАМ’ЯТОК КУЛЬТУРНОЇ СПАДЩИНИ ЗА ЧИННОЮ МІСТОБУДІВНОЮ ДОКУМЕНТАЦІЄЮ</a:t>
            </a:r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9494" y="7426162"/>
            <a:ext cx="4632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АРХЕОЛОГІЧНА ОХОРОННА ЗОНА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10995" y="7692597"/>
            <a:ext cx="4804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ОХОРОННА ЗОНА ПАМ’ЯТОК ІСТОРІЇ (ІСТОРИЧНИЙ  ЛАНДШАФТ КИЇВСЬКИХ ГІР І ДОЛИНИ Р. ДНІПРА)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38078" y="7448773"/>
            <a:ext cx="2605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ЗСУВОНЕБЕЗПЕЧНІ РАЙОНИ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47952" y="8415482"/>
            <a:ext cx="4632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 ЛАНДШАФТНІ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47952" y="8712225"/>
            <a:ext cx="3546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ІСТОРИЧНІ АРЕАЛИ НАСЕЛЕНИХ МІСЦЬ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47952" y="8991875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ЗЕМЕЛЬНА ДІЛЯНКА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Рисунок 3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604" y="8167762"/>
            <a:ext cx="231775" cy="218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606" y="8750349"/>
            <a:ext cx="231775" cy="23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Рисунок 35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606" y="7448773"/>
            <a:ext cx="231775" cy="23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605" y="7807541"/>
            <a:ext cx="231775" cy="23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715" y="8457473"/>
            <a:ext cx="249555" cy="22542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Прямоугольник 38"/>
          <p:cNvSpPr/>
          <p:nvPr/>
        </p:nvSpPr>
        <p:spPr>
          <a:xfrm>
            <a:off x="4703036" y="9046871"/>
            <a:ext cx="168910" cy="167005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lIns="128016" tIns="64008" rIns="128016" bIns="64008" rtlCol="0" anchor="ctr"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064" y="3041738"/>
            <a:ext cx="3604429" cy="31239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8572117" y="1406299"/>
            <a:ext cx="40213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ВИТЯГ ПРО ЩОЙНО </a:t>
            </a:r>
          </a:p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ВИЯВЛЕНУ ПАМ’ЯТКУ АРХЕОЛОГІЇ ПО ВУЛ. КИРИЛІВСЬКІЙ 107 З САЙТУ ОФІЦІЙНОГО ПОРТАЛУ М. КИЄВА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21841" y="8592416"/>
            <a:ext cx="45205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ДЖЕРЕЛО: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ПАМ’ЯТКИ КУЛЬТУРНОЇ СПАДЩИНИ. ІНТЕРАКТИВНА КАРТА // ОФІЦІЙНИЙ ПОРТАЛ КИЄВА, ВЕБ-САЙТ URL: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HTTPS://MONUMENTS.GIS.KYIVCITY.GOV.UA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(ДАТА ЗВЕРНЕННЯ 28.10.2022)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34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123" y="107403"/>
            <a:ext cx="10137734" cy="1209736"/>
          </a:xfrm>
        </p:spPr>
        <p:txBody>
          <a:bodyPr>
            <a:noAutofit/>
          </a:bodyPr>
          <a:lstStyle/>
          <a:p>
            <a:pPr lvl="0" algn="ctr"/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 ГЕОДЕЗИЧНИХ ВИШУКУВАНЬ ТА ЗЕМЛЕВПОРЯДНОГО ПРОЕКТУВАННЯ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5" y="94442"/>
            <a:ext cx="1158618" cy="116808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351297"/>
              </p:ext>
            </p:extLst>
          </p:nvPr>
        </p:nvGraphicFramePr>
        <p:xfrm>
          <a:off x="8359416" y="2064296"/>
          <a:ext cx="2822713" cy="723810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64542"/>
                <a:gridCol w="890019"/>
                <a:gridCol w="1368152"/>
              </a:tblGrid>
              <a:tr h="378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з/п</a:t>
                      </a:r>
                      <a:endParaRPr lang="uk-UA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МІРИ ЛІНІЙ, М</a:t>
                      </a:r>
                      <a:endParaRPr lang="uk-UA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ДИРЕКЦІЙНІ КУТИ</a:t>
                      </a:r>
                      <a:endParaRPr lang="uk-UA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6343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2,20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121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48’42’’</a:t>
                      </a:r>
                      <a:endParaRPr lang="uk-UA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27,34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138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40’42’’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85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8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36,75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142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11’42’’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7,87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203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22’12’’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4,63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232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01’00’’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13,62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232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33’00’’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33833">
                <a:tc>
                  <a:txBody>
                    <a:bodyPr/>
                    <a:lstStyle/>
                    <a:p>
                      <a:endParaRPr lang="uk-UA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endParaRPr lang="uk-UA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….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11827"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….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09277"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….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85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80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8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9,61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06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34’12’’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38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8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5,57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04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25’48’’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3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39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92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79,26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341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15’24’’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40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12,64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314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54’12’’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24,71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42’12’’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5,01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52’48’’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43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7,10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</a:t>
                      </a:r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42’30’’</a:t>
                      </a:r>
                      <a:endParaRPr lang="uk-UA" sz="1100" b="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6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93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ПЛОЩА:</a:t>
                      </a:r>
                      <a:r>
                        <a:rPr lang="ru-RU" sz="1200" b="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0,586 ГА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ПЕРИМЕТР: 597,50 М.</a:t>
                      </a:r>
                    </a:p>
                  </a:txBody>
                  <a:tcPr marL="46382" marR="46382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394509" y="1454755"/>
            <a:ext cx="4752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 КАТАЛОГУ МАТЕРІАЛІВ ГЕОДЕЗИЧНИХ ВИШУКУВАНЬ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712" y="2015867"/>
            <a:ext cx="5290264" cy="616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18842" y="1547088"/>
            <a:ext cx="47525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GNSS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СПОСТЕРЕЖЕНЬ</a:t>
            </a:r>
            <a:endParaRPr lang="uk-U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31" y="7954249"/>
            <a:ext cx="549089" cy="2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067" y="8258332"/>
            <a:ext cx="481012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71" y="8503187"/>
            <a:ext cx="453008" cy="186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55374" y="7524518"/>
            <a:ext cx="432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УМОВНІ ПОЗНАЧЕННЯ</a:t>
            </a:r>
            <a:endParaRPr lang="uk-U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8842" y="7949242"/>
            <a:ext cx="37447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 ДІЙЧА (ПЕРМАНЕНТНА) СТАНЦІЯ УПМ ГНСС</a:t>
            </a: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18842" y="8200341"/>
            <a:ext cx="21935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 ПОЛІГОНОМЕТРІЇ ДГМ</a:t>
            </a: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9168" y="8473510"/>
            <a:ext cx="3600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GNSS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СПОСТЕРЕЖЕНЬ</a:t>
            </a: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58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0400" y="160510"/>
            <a:ext cx="10137734" cy="1209736"/>
          </a:xfrm>
        </p:spPr>
        <p:txBody>
          <a:bodyPr>
            <a:noAutofit/>
          </a:bodyPr>
          <a:lstStyle/>
          <a:p>
            <a:pPr lvl="0" algn="ctr"/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 ГЕОДЕЗИЧНИХ ВИШУКУВАНЬ ТА ЗЕМЛЕВПОРЯДНОГО ПРОЕКТУВАННЯ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97143" y="4460543"/>
            <a:ext cx="3622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МЕЖА ЗЕМЕЛЬНОЇ ДІЛЯНКИ</a:t>
            </a: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497143" y="4726533"/>
            <a:ext cx="21713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ЛІНІЯ ПРИВ’ЯЗОК</a:t>
            </a: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504359" y="5008697"/>
            <a:ext cx="19746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 ПОВОРОТУ МЕЖІ</a:t>
            </a: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83" y="1232139"/>
            <a:ext cx="6007113" cy="8302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5" y="94442"/>
            <a:ext cx="1158618" cy="116808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7696944" y="4043707"/>
            <a:ext cx="432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УМОВНІ ПОЗНАЧЕННЯ</a:t>
            </a:r>
            <a:endParaRPr lang="uk-U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1657" y="2352328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ЗЕМЛІ ЗАГАЛЬНОГО КОРИСТУВАННЯ (ВУЛ. КИРИЛІВСЬКА)</a:t>
            </a:r>
            <a:endParaRPr lang="uk-UA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3785" y="4529333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КОМУНАЛЬНЕ НЕКОМЕРЦIЙНЕ ПIДПРИЄМСТВО "ЦЕНТР ПЕРВИННОЇ МЕДИКО-САНIТАРНОЇ ДОПОМОГИ №1" ПОДIЛЬСЬКОГО РАЙОНУ М.КИЄВА</a:t>
            </a:r>
            <a:endParaRPr lang="uk-UA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7761" y="8473008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УЧБОВО-СПОРТИВНА БАЗА "СПАРТАК", ТОВАРИСТВО З ОБМЕЖЕНОЮ ВІДПОВІДАЛЬНІСТЮ "ЕКСІМБУД-ІНВЕСТ"</a:t>
            </a:r>
            <a:endParaRPr lang="uk-UA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04767" y="557294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КОМУНАЛЬНЕ ПIДПРИЄМСТВО ПО УТРИМАННЮ ЗЕЛЕНИХ НАСАДЖЕНЬ ПОДIЛЬСЬКОГО РАЙОНУ М.КИЄВА</a:t>
            </a:r>
            <a:endParaRPr lang="uk-UA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32759" y="1370246"/>
            <a:ext cx="2001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ЗЕМЛІ ЗАГАЛЬНОГО КОРИСТУВАННЯ (ВУЛ. ОЛЕНИ ТЕЛIГИ)</a:t>
            </a:r>
            <a:endParaRPr lang="uk-UA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60440" y="1077858"/>
            <a:ext cx="6768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АБРИС ЗЕМЕЛЬНО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 ДІЛЯНКИ </a:t>
            </a:r>
          </a:p>
          <a:p>
            <a:pPr algn="ctr"/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(СХЕМА ПРИВ’ЯЗКИ МЕЖОВИХ ЗНАКІВ)</a:t>
            </a:r>
            <a:endParaRPr lang="uk-UA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4303" y="4486150"/>
            <a:ext cx="772051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537" y="4727148"/>
            <a:ext cx="772051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629" y="5068093"/>
            <a:ext cx="189397" cy="12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576" y="5331331"/>
            <a:ext cx="295275" cy="11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958" y="5574263"/>
            <a:ext cx="254707" cy="12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770" y="5822684"/>
            <a:ext cx="761584" cy="116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9515638" y="5265371"/>
            <a:ext cx="2184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ПРОМІРИ ДОВЖИНИ ЛІНІЙ</a:t>
            </a: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515638" y="5511592"/>
            <a:ext cx="16561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ПРОМІРИ ПРИВ’ЯЗОК</a:t>
            </a: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526753" y="5757813"/>
            <a:ext cx="14063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ЧЕРВОНІ ЛІНІЇ</a:t>
            </a:r>
            <a:endParaRPr lang="uk-U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19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43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824" y="69393"/>
            <a:ext cx="10241280" cy="590716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 КАДАСТРОВОГО ПЛАНУ ЗЕМЕЛЬНОЇ ДІЛЯНКИ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7699" y="945917"/>
            <a:ext cx="5557962" cy="406245"/>
          </a:xfrm>
          <a:prstGeom prst="rect">
            <a:avLst/>
          </a:prstGeom>
        </p:spPr>
        <p:txBody>
          <a:bodyPr wrap="none" lIns="127999" tIns="63998" rIns="127999" bIns="63998">
            <a:spAutoFit/>
          </a:bodyPr>
          <a:lstStyle/>
          <a:p>
            <a:pPr algn="ctr"/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КАДАСТРОВИЙ НОМЕР: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8000000000:85:089: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XXXX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5" y="94442"/>
            <a:ext cx="1158618" cy="116808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504256" y="635755"/>
            <a:ext cx="10009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РОЗТАШОВА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НОЇ ЗА АДРЕСОЮ: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ВУЛ.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КИРИЛІВСЬКА, 107 ПОДІЛЬСЬКОГО Р-НУ М. КИЄВА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2" y="1282721"/>
            <a:ext cx="4294545" cy="5835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696219"/>
              </p:ext>
            </p:extLst>
          </p:nvPr>
        </p:nvGraphicFramePr>
        <p:xfrm>
          <a:off x="9122702" y="2568352"/>
          <a:ext cx="3024336" cy="684910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32048"/>
                <a:gridCol w="864096"/>
                <a:gridCol w="864096"/>
                <a:gridCol w="864096"/>
              </a:tblGrid>
              <a:tr h="1811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з/п</a:t>
                      </a:r>
                      <a:endParaRPr lang="uk-UA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ВІДСТАНЬ,</a:t>
                      </a:r>
                      <a:r>
                        <a:rPr lang="uk-UA" sz="1100" b="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М</a:t>
                      </a:r>
                      <a:endParaRPr lang="uk-UA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КООРДИНАТИ</a:t>
                      </a:r>
                      <a:endParaRPr lang="uk-UA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9698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uk-UA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uk-UA" sz="11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6343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55083.37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23701.06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634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2,20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55082.21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23702.93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27,34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85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55061.68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23720.98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658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36,75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55032.64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23743.51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7,87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55025.42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23740.39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4,63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55022.57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23736.74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13,62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55014.29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23725.93</a:t>
                      </a: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833">
                <a:tc>
                  <a:txBody>
                    <a:bodyPr/>
                    <a:lstStyle/>
                    <a:p>
                      <a:endParaRPr lang="uk-UA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endParaRPr lang="uk-UA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1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….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11827"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….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09277"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….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85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7880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54963.09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23706.12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788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9,61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8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38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54972.64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23707.22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708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5,57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923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39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54978.19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23707.65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892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79,26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40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55053.25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23682.18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12,64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55062.17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23673.23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24,71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55080.62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23689.67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5,01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43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55083.21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23693.69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80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7,10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96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55083.37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23701.06</a:t>
                      </a: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/>
                </a:tc>
              </a:tr>
              <a:tr h="173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6382" marR="46382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105732" y="7176864"/>
            <a:ext cx="5976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ЕКСПЛІКАЦІЯ ЗЕМЕЛЬНИХ УГІДЬ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128991" y="1776264"/>
            <a:ext cx="475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 КАТАЛОГУ КООРДИНАТ ПОВОТОРОТНИХ ТОЧОК МЕЖ ЗЕМЕЛЬНОЇ ДІЛЯНКИ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707520"/>
              </p:ext>
            </p:extLst>
          </p:nvPr>
        </p:nvGraphicFramePr>
        <p:xfrm>
          <a:off x="922451" y="7542182"/>
          <a:ext cx="6394289" cy="177444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09713"/>
                <a:gridCol w="2160240"/>
                <a:gridCol w="3024336"/>
              </a:tblGrid>
              <a:tr h="14401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МІСЦЕ РОЗТАШУВАННЯ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ВУЛ. КИРИЛІВСЬКА,107</a:t>
                      </a:r>
                      <a:r>
                        <a:rPr lang="uk-UA" sz="105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ПОДІЛЬСЬКОМУ РАЙОНІ М. КИЄВА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7200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ЦІЛЬОВЕ ПРИЗНАЧЕННЯ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КАТЕГОРІЯ ЗЕМЕЛЬ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200- ЗЕМЛІ ЖИТЛОВОЇ ТА ГРОМАДСЬКОЇ ЗАБУДОВИ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8803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ВИКОРИСТАННЯ ЗЕМЕЛЬНОЇ ДІЛЯНКИ В МЕЖАХ ПЕВНОЇ КАТЕГОРІЇ ЗЕМЕЛЬ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ЕКСПЛУАТАЦІЇ ТА ОБСЛУГОВУВАННЯ БУДІВЛІ ЗАКЛАДУ ОХОРОНИ ЗДОРОВ'Я ТА СОЦІАЛЬНОЇ ДОПОМОГИ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7200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ЦІЛЬОВОГО ПРИЗНАЧЕННЯ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- 03.03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7239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КВЗУ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008.03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2714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ПЛОЩА, ГА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0,586</a:t>
                      </a:r>
                      <a:endParaRPr lang="uk-UA" sz="105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00600" y="3000400"/>
            <a:ext cx="424847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 МЕЖ:</a:t>
            </a:r>
          </a:p>
          <a:p>
            <a:r>
              <a:rPr lang="uk-UA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А ДО Б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ЗЕМЛІ ЗАГАЛЬНОГО КОРИСТУВАННЯ (ВУЛ. КИРИЛІВСЬКА)</a:t>
            </a:r>
          </a:p>
          <a:p>
            <a:r>
              <a:rPr lang="uk-UA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Б ДО В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МІСЬКІ ЗЕМЛ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НАДАН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ВЛАСН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СТЬ ЧИ КОРИСТУВАННЯ</a:t>
            </a:r>
          </a:p>
          <a:p>
            <a:r>
              <a:rPr lang="uk-UA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В ДО Г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ПУБЛ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ЧНЕ АКЦ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ОНЕРНЕ ТОВАРИСТВО "КИЇВЕНЕРГО"</a:t>
            </a:r>
          </a:p>
          <a:p>
            <a:r>
              <a:rPr lang="uk-UA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Г ДО Д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МІСЬКІ ЗЕМЛ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НАДАН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ВЛАСН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СТЬ ЧИ КОРИСТУВАННЯ</a:t>
            </a:r>
          </a:p>
          <a:p>
            <a:r>
              <a:rPr lang="uk-UA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Д ДО Е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КОМУНАЛЬНЕ НЕКОМЕРЦ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ЙНЕ П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ДПРИЄМСТВО "ЦЕНТР ПЕРВИННОЇ МЕДИКО-САН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ТАРНОЇ ДОПОМОГИ №1" ПОД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ЛЬСЬКОГО РАЙОНУ М.КИЄВА</a:t>
            </a:r>
          </a:p>
          <a:p>
            <a:r>
              <a:rPr lang="uk-UA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Е ДО Є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ЗЕМЛІ ЗАГАЛЬНОГО КОРИСТУВАННЯ (ВУЛ. КИРИЛІВСЬКА)</a:t>
            </a:r>
          </a:p>
          <a:p>
            <a:r>
              <a:rPr lang="uk-UA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Є ДО Ж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УЧБОВО-СПОРТИВНА БАЗА "СПАРТАК", ТОВАРИСТВО З ОБМЕЖЕНОЮ ВІДПОВІДАЛЬНІСТЮ "ЕКСІМБУД-ІНВЕСТ" (КАДАСТРОВИЙ НОМЕР 8000000000:85:089:0001)</a:t>
            </a:r>
          </a:p>
          <a:p>
            <a:r>
              <a:rPr lang="uk-UA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Ж ДО З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КОМУНАЛЬНЕ П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ДПРИЄМСТВО ПО УТРИМАННЮ ЗЕЛЕНИХ НАСАДЖЕНЬ ПОД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ЛЬСЬКОГО РАЙОНУ М.КИЄВА</a:t>
            </a:r>
          </a:p>
          <a:p>
            <a:r>
              <a:rPr lang="uk-UA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З ДО А 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ЗЕМЛІ ЗАГАЛЬНОГО КОРИСТУВАННЯ (ВУЛ. ОЛЕНИ ТЕЛ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ГИ)</a:t>
            </a:r>
          </a:p>
          <a:p>
            <a:endParaRPr lang="uk-UA" sz="1000" dirty="0"/>
          </a:p>
        </p:txBody>
      </p:sp>
    </p:spTree>
    <p:extLst>
      <p:ext uri="{BB962C8B-B14F-4D97-AF65-F5344CB8AC3E}">
        <p14:creationId xmlns:p14="http://schemas.microsoft.com/office/powerpoint/2010/main" val="34405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43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4256" y="120080"/>
            <a:ext cx="10241280" cy="590716"/>
          </a:xfrm>
        </p:spPr>
        <p:txBody>
          <a:bodyPr>
            <a:normAutofit/>
          </a:bodyPr>
          <a:lstStyle/>
          <a:p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 КАДАСТРОВОГО ПЛАНУ ЗЕМЕЛЬНОЇ ДІЛЯНКИ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7699" y="945917"/>
            <a:ext cx="5557962" cy="406245"/>
          </a:xfrm>
          <a:prstGeom prst="rect">
            <a:avLst/>
          </a:prstGeom>
        </p:spPr>
        <p:txBody>
          <a:bodyPr wrap="none" lIns="127999" tIns="63998" rIns="127999" bIns="63998">
            <a:spAutoFit/>
          </a:bodyPr>
          <a:lstStyle/>
          <a:p>
            <a:pPr algn="ctr"/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КАДАСТРОВИЙ НОМЕР: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8000000000:85:089: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XXXX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5" y="94442"/>
            <a:ext cx="1158618" cy="116808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504256" y="635755"/>
            <a:ext cx="10009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РОЗТАШОВА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НОЇ ЗА АДРЕСОЮ: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ВУЛ.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КИРИЛІВСЬКА, 107 ПОДІЛЬСЬКОГО Р-НУ М. КИЄВА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28072"/>
              </p:ext>
            </p:extLst>
          </p:nvPr>
        </p:nvGraphicFramePr>
        <p:xfrm>
          <a:off x="1000200" y="2174533"/>
          <a:ext cx="10873210" cy="683630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54600"/>
                <a:gridCol w="731851"/>
                <a:gridCol w="2822851"/>
                <a:gridCol w="5332052"/>
                <a:gridCol w="731856"/>
              </a:tblGrid>
              <a:tr h="2282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УМОВНІ ПОЗНАЧЕННЯ</a:t>
                      </a:r>
                      <a:endParaRPr lang="uk-UA" sz="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КОД</a:t>
                      </a:r>
                      <a:r>
                        <a:rPr lang="uk-UA" sz="800" b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ОБМЕЖЕНЬ</a:t>
                      </a:r>
                      <a:endParaRPr lang="uk-UA" sz="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НАЗВА ОБМЕЖЕННЯ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ПІДСТАВИ ДЛЯ ВСТАНОВЛЕННЯ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ПЛОЩА, ГА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347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06.01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ЗОНА ОСОБЛИВОГО РЕЖИМУ ЗАБУДОВИ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(В МЕЖАХ ЧЕРВОНИХ ЛІНІЙ)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ЗАКОН УКРАЇНИ ВІД 08.09.2005 №2862-VI «ПРО АВТОМОБІЛЬНІ ДОРОГИ»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0,1099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277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ЗОНА ОСОБЛИВОГО РЕЖИМУ ЗАБУДОВИ</a:t>
                      </a:r>
                    </a:p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(ЗСУВОНЕБЕЗПЕЧНІ</a:t>
                      </a:r>
                      <a:r>
                        <a:rPr lang="uk-UA" sz="800" b="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РАЙОНИ</a:t>
                      </a: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ДБН В.1.1-5-2000 «ЗАХИСТ ВІД НЕБЕЗПЕЧНИХ ГЕОЛОГІЧНИХ ПРОЦЕСІВ. БУДИНКИ І СПОРУДИ НА ПІДРОБЛЮВАНИХ ТЕРИТОРІЯХ І ПРОСІДАЮЧИХ ГРУНТАХ»: НАКАЗ ДЕРЖБУДУ УКРАЇНИ ВІД 30.12.99 №314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0,0598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351484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ЗОНА ОСОБЛИВОГО РЕЖИМУ ЗАБУДОВИ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(ІСТОРИЧНИЙ АРЕАЛ</a:t>
                      </a:r>
                      <a:r>
                        <a:rPr lang="uk-UA" sz="800" b="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МІСТА</a:t>
                      </a: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РОЗПОРЯДЖЕННЯ КМДА ВІД 17.05.2002 Р. № 979 «ПРО ВНЕСЕННЯ ЗМІН ТА ДОПОВНЕНЬ ДО РІШЕННЯ ВИКОНКОМУ КИЇВСЬКОЇ МІСЬКОЇ РАДИ НАРОДНИХ ДЕПУТАТІВ ВІД 16.07.79 </a:t>
                      </a:r>
                      <a:r>
                        <a:rPr lang="en-US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 920 "</a:t>
                      </a: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 УТОЧНЕННЯ МЕЖ ІСТОРИКО-КУЛЬТУРНИХ ЗАПОВІДНИКІВ І ЗОН ОХОРОНИ ПАМ'ЯТОК ІСТОРІЇ ТА КУЛЬТУРИ В М. КИЄВІ"», ПОСТАНОВА КМУ ВІД 13.03.2002 Р. №318 «ПРО ЗАТВЕРДЖЕННЯ ПОРЯДКУ ВИЗНАЧЕННЯ МЕЖ ТА РЕЖИМІВ ВИКОРИСТАННЯ ІСТОРИЧНИХ АРЕАЛІВ НАСЕЛЕНИХ МІСЦЬ, ОБМЕЖЕННЯ ГОСПОДАРСЬКОЇ ДІЯЛЬНОСТІ НА ТЕРИТОРІЇ ІСТОРИЧНИХ АРЕАЛІВ НАСЕЛЕНИХ МІСЦЬ»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0,586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281312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ЗОНА ОСОБЛИВОГО РЕЖИМУ ЗАБУДОВИ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(ЗОНИ ОХОРОНЮВАНОГО ЛАНДШАФТУ)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0,586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35515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01.02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ОХОРОННА ЗОНА НАВКОЛО ОБ’ЄКТУ КУЛЬТУРНОЇ СПАДЩИНИ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(ПАМ’ЯТКИ ЛАНДШАФТУ І ІСТОРІЇ МІСЦЕВОГО ЗНАЧЕННЯ ІСТОРИЧНОГО ЛАНДШАФТУ КИЇВСЬКИХ ГІР І ДОЛИН Р. ДНІПРА)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НАКАЗ МКТУ ВІД 12.12.2012 Р. №1566 «ПРО ЗАТВЕРДЖЕННЯ НАУКОВО-ПРОЕКТНОЇ ДОКУМЕНТАЦІЇ ЩОДО МЕЖ І РЕЖИМІВ ВИКОРИСТАННЯ ЗОН ОХОРОНИ ПАМ'ЯТОК, ІСТОРИЧНИХ АРЕАЛІВ ТА ЗАНЕСЕННЯ ОБ'ЄКТІВ КУЛЬТУРНОЇ СПАДЩИНИ ДО ДЕРЖАВНОГО РЕЄСТРУ НЕРУХОМИХ ПАМ'ЯТОК УКРАЇНИ»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0,586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531559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ОХОРОННА ЗОНА НАВКОЛО ОБ’ЄКТУ КУЛЬТУРНОЇ СПАДЩИНИ (АРХЕОЛОГІЧНА ОХОРОННА ЗОНА)</a:t>
                      </a:r>
                    </a:p>
                  </a:txBody>
                  <a:tcPr marL="49272" marR="4927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РОЗПОРЯДЖЕННЯ КМДА ВІД 17.05.2002 Р. № 979 «ПРО ВНЕСЕННЯ ЗМІН ТА ДОПОВНЕНЬ ДО РІШЕННЯ ВИКОНКОМУ КИЇВСЬКОЇ МІСЬКОЇ РАДИ НАРОДНИХ ДЕПУТАТІВ ВІД 16.07.79 </a:t>
                      </a:r>
                      <a:r>
                        <a:rPr lang="en-US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 920 "</a:t>
                      </a: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 УТОЧНЕННЯ МЕЖ ІСТОРИКО-КУЛЬТУРНИХ ЗАПОВІДНИКІВ І ЗОН ОХОРОНИ ПАМ'ЯТОК ІСТОРІЇ ТА КУЛЬТУРИ В М. КИЄВІ"»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0,586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531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ОХОРОННА ЗОНА НАВКОЛО ОБ’ЄКТУ КУЛЬТУРНОЇ СПАДЩИНИ (ПАМ’ЯТКИ АРХЕОЛОГІЇ)</a:t>
                      </a:r>
                    </a:p>
                  </a:txBody>
                  <a:tcPr marL="49272" marR="49272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0,0758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531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02.01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ЗОНА САНІТАРНОЇ ОХОРОНИ ДЖЕРЕЛ ТА ОБ’ЄКТІВ ЦЕНТРАЛІЗОВАНОГО ПИТНОГО ВОДОПОСТАЧАННЯ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ПОСТАНОВА КМУ ВІД 18.12.1998 №2024 «ПРО ПРАВОВИЙ РЕЖИМ ЗОН САНІТАРНОЇ ОХОРОНИ ВОДНИХ ОБ’ЄКТІВ» ТА «ПОЛОЖЕННЯ ПРО ПОРЯДОК ПРОЕКТУВАННЯ І ЕКСПЛУАТАЦІЇ ЗОН САНІТАРНОЇ ОХОРОНИ ДЖЕРЕЛ ВОДОПОСТАЧАННЯ І ВОДОПРОВОДІВ ГОСПОДАРСЬКО-ПИТНОГО ПРИЗНАЧЕННЯ» ВІД 18.12.1982 №2640-82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0,0513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0,0984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531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01.08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ОХОРОННА ЗОНА НАВКОЛО ІНЖЕНЕРНИХ КОМУНІКАЦІЙ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(ВОДОПРОВІД)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ДБН Б.2.2-12:2019 “ПЛАНУВАННЯ І ЗАБУДОВА ТЕРИТОРІЙ” ЗАТВЕРДЖЕНІ НАКАЗОМ МІНІСТЕРСТВА РЕГІОНАЛЬНОГО  РОЗВИТКУ, БУДІВНИЦТВА ТА ЖИТЛОВО-КОМУНАЛЬНОГО ГОСПОДАРСТВА УКРАЇНИ ВІД 26.04.2019 № 104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0,0314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531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ОХОРОННА ЗОНА НАВКОЛО ІНЖЕНЕРНИХ КОМУНІКАЦІЙ</a:t>
                      </a:r>
                    </a:p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(ПОБУТОВА КАНАЛІЗАЦІЯ)</a:t>
                      </a: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ДБН Б.2.2-12:2019 “ПЛАНУВАННЯ І ЗАБУДОВА ТЕРИТОРІЙ” ЗАТВЕРДЖЕНІ НАКАЗОМ МІНІСТЕРСТВА РЕГІОНАЛЬНОГО  РОЗВИТКУ, БУДІВНИЦТВА ТА ЖИТЛОВО-КОМУНАЛЬНОГО ГОСПОДАРСТВА УКРАЇНИ ВІД 26.04.2019 № 104</a:t>
                      </a: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0,0080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0,0389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531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0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ОХОРОННА ЗОНА НАВКОЛО ІНЖЕНЕРНИХ КОМУНІКАЦІЙ</a:t>
                      </a:r>
                    </a:p>
                    <a:p>
                      <a:pPr marL="0" marR="0" indent="0" algn="ctr" defTabSz="128016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(ГАЗОПРОВІД НИЗЬКОГО ТИСКУ)</a:t>
                      </a: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НАКАЗ МІНІСТЕРСТВА ЕНЕРГЕТИКИ ТА ВУГІЛЬНОЇ ПРОМИСЛОВОСТІ УКРАЇНИ «ПРО ЗАТВЕРДЖЕННЯ ПРАВИЛ БЕЗПЕКИ СИСТЕМИ ГАЗОПОСТАЧАННЯ» ВІД 15.05.2015 №285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0,0282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531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01.05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ОХОРОННА ЗОНА НАВКОЛО (ВЗДОВЖ) ОБ’ЄКТА</a:t>
                      </a:r>
                      <a:r>
                        <a:rPr lang="uk-UA" sz="800" b="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ЕНЕРГЕТИЧНОЇ СИСТЕМИ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ПОСТАНОВА КАБІНЕТУ МІНІСТРІВ УКРАЇНИ ВІД 04.03.1997 РОКУ № 209 "ПРО ЗАТВЕРДЖЕННЯ ПРАВИЛ ОХОРОНИ ЕЛЕКТРИЧНИХ МЕРЕЖ"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0,0557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0,0043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  <a:tr h="531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01.04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ОХОРОННА ЗОНА НАВКОЛО (ВЗДОВЖ) ОБ’ЄКТА ЗВ’ЯЗКУ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ПОСТАНОВА КАБІНЕТУ МІНІСТРІВ УКРАЇНИ ВІД 29.01.1996 РОКУ № 135 "ПРО ЗАТВЕРДЖЕННЯ ПРАВИЛ ОХОРОНИ ЛІНІЙ ЕЛЕКТРОЗВ'ЯЗКУ"</a:t>
                      </a:r>
                      <a:endParaRPr lang="uk-UA" sz="8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0,0240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0,0071</a:t>
                      </a:r>
                      <a:endParaRPr lang="uk-UA" sz="105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9272" marR="49272" marT="0" marB="0" anchor="ctr"/>
                </a:tc>
              </a:tr>
            </a:tbl>
          </a:graphicData>
        </a:graphic>
      </p:graphicFrame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16" y="2426469"/>
            <a:ext cx="1045500" cy="30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411" y="2831416"/>
            <a:ext cx="1031109" cy="29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36" y="3479488"/>
            <a:ext cx="1030384" cy="29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199" y="4487600"/>
            <a:ext cx="1030384" cy="29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170" y="5351696"/>
            <a:ext cx="103958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761" y="5927760"/>
            <a:ext cx="1035259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597" y="6503824"/>
            <a:ext cx="1039587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565" y="7007880"/>
            <a:ext cx="1041172" cy="285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185" y="7583944"/>
            <a:ext cx="1056286" cy="285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17" y="8088000"/>
            <a:ext cx="1045499" cy="287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177" y="8592056"/>
            <a:ext cx="1035843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3448472" y="1751295"/>
            <a:ext cx="6336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ОБМЕЖЕННЯ ЩОДО ВИКОРИСТАННЯ ЗЕМЕЛЬНОЇ ДІЛЯНКИ </a:t>
            </a:r>
            <a:endParaRPr lang="uk-UA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8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chemeClr val="bg1">
                <a:lumMod val="95000"/>
              </a:schemeClr>
            </a:gs>
            <a:gs pos="65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0240" y="68795"/>
            <a:ext cx="10241280" cy="108024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РЕЄСТРАЦІЇ ЗЕМЕЛЬНОЇ ДІЛЯНКИ В ДЕРЖАВНОМУ ЗЕМЕЛЬНОМУ КАДАСТРІ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4136" y="1447681"/>
            <a:ext cx="5904656" cy="157582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ЧЕРЕЗ ВЕБ-СТОРІНКУ ДЕРЖГЕОКАДАСТРУ СЕРТИФІКОВАНИМ </a:t>
            </a: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ІНЖЕНЕРОМ-ЗЕМЛЕВПОРЯДНИКОМ В ЕЛЕКТРОННОМУ ФОРМАТІ ПОДАЮТЬСЯ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ЗАЯВА ПРО ДЕРЖАВНУ РЕЄСТРАЦІЮ ЗЕМЕЛЬНОЇ ДІЛЯНКИ;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ДОКУМЕНТАЦІЯ ІЗ ЗЕМЛЕУСТРОЮ, ЩО Є ПІДСТАВОЮ ДЛЯ ФОРМУВАННЯ ЗЕМЕЛЬНОЇ ДІЛЯНКИ;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ЕЛЕКТРОННИЙ </a:t>
            </a:r>
            <a:r>
              <a:rPr lang="en-US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XML</a:t>
            </a: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ДОКУМЕНТ.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544818" y="3000399"/>
            <a:ext cx="5904656" cy="1575818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СЕРТИФІКОВАНОМУ ІНЖЕНЕРУ-ЗЕМЛЕВПОРЯДНИКУ ПОВІДОМЛЯЄТЬСЯ ПРО ПРИЙНЯТТЯ ЗАЯВИ ТА ПРИСВОЄНИЙ ЇЙ РЕЄСТРАЦІЙНИЙ </a:t>
            </a: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НОМЕР</a:t>
            </a:r>
            <a:r>
              <a:rPr lang="en-US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544818" y="6152035"/>
            <a:ext cx="5904656" cy="1575049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 РЕЗУЛЬТАТАМИ 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ПЕРЕВІРКИ ДЕРЖАВНИЙ КАДАСТРОВИЙ </a:t>
            </a: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РЕЄСТРАТОР: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ЗДІЙСНЮЄ 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ДЕРЖАВНУ РЕЄСТРАЦІЮ ЗЕМЕЛЬНОЇ </a:t>
            </a: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ДІЛЯНКИ (ПРИСВОЮЄ 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КАДАСТРОВИЙ НОМЕР, ВІДКРИВАЄ ПОЗЕМЕЛЬНУ КНИГУ ТА ВНОСИТЬ ВІДОМОСТІ ДО НЕЇ</a:t>
            </a: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АБО 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НАДАЄ ЗАЯВНИКУ МОТИВОВАНУ ВІДМОВУ У ДЕРЖАВНІЙ </a:t>
            </a: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РЕЄСТРАЦІЇ.</a:t>
            </a:r>
            <a:endParaRPr lang="ru-RU" sz="1400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24136" y="7727084"/>
            <a:ext cx="5904656" cy="1575049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ПІДТВЕРДЖЕННЯ ДЕРЖАВНОЇ РЕЄСТРАЦІЇ ЗЕМЕЛЬНОЇ ДІЛЯНКИ ЗАЯВНИКУ БЕЗОПЛАТНО ВИДАЄТЬСЯ ВИТЯГ З ДЕРЖАВНОГО ЗЕМЕЛЬНОГО КАДАСТРУ ПРО ЗЕМЕЛЬНУ ДІЛЯНКУ</a:t>
            </a: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6462677" y="2270188"/>
            <a:ext cx="596327" cy="864096"/>
          </a:xfrm>
          <a:prstGeom prst="ben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трелка углом 11"/>
          <p:cNvSpPr/>
          <p:nvPr/>
        </p:nvSpPr>
        <p:spPr>
          <a:xfrm rot="16200000" flipH="1">
            <a:off x="5814607" y="3844383"/>
            <a:ext cx="596327" cy="864096"/>
          </a:xfrm>
          <a:prstGeom prst="ben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трелка углом 12"/>
          <p:cNvSpPr/>
          <p:nvPr/>
        </p:nvSpPr>
        <p:spPr>
          <a:xfrm rot="5400000">
            <a:off x="6472941" y="5421824"/>
            <a:ext cx="596327" cy="864096"/>
          </a:xfrm>
          <a:prstGeom prst="ben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424136" y="4576217"/>
            <a:ext cx="5904656" cy="1575818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ДЕРЖАВНИЙ КАДАСТРОВИЙ РЕЄСТРАТОР ПРОТЯГОМ 14 ДНІВ РОЗГЛЯДАЄ ПОДАНІ ДОКУМЕНТИ, ПЕРЕВІРЯЄ ЇХ ВІДПОВІДНІСТЬ ВИМОГАМ ЗАКОНОДАВСТВА</a:t>
            </a:r>
          </a:p>
        </p:txBody>
      </p:sp>
      <p:sp>
        <p:nvSpPr>
          <p:cNvPr id="15" name="Стрелка углом 14"/>
          <p:cNvSpPr/>
          <p:nvPr/>
        </p:nvSpPr>
        <p:spPr>
          <a:xfrm rot="16200000" flipH="1">
            <a:off x="5814606" y="6996873"/>
            <a:ext cx="596327" cy="864096"/>
          </a:xfrm>
          <a:prstGeom prst="ben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00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chemeClr val="bg1">
                <a:lumMod val="95000"/>
              </a:schemeClr>
            </a:gs>
            <a:gs pos="65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361" y="312658"/>
            <a:ext cx="11074830" cy="108024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ДЕРЖАВНО</a:t>
            </a: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РЕЄСТРАЦІЯ ПРАВ НА ЗЕМЕЛЬНУ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ДІЛЯНКУ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ДЕРЖАВНОМУ РЕЄСТРІ РЕЧОВИХ ПРАВ НА НЕРУХОМЕ МАЙНО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52128" y="2150502"/>
            <a:ext cx="5904656" cy="1152128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ПОДАННЯ ЗАЯВИ УПОВНОВАЖЕНОЮ ОСОБОЮ ДЕРЖАВНОМУ</a:t>
            </a:r>
          </a:p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РЕЄСТРАТОРУ ПРАВ АБО НОТАРІУСУ( ДОДАЮТЬСЯ НЕОБХІДНІ</a:t>
            </a:r>
          </a:p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ДОКУМЕНТИ ТА КВИТАНЦІЯ, ЩО ПІДТВЕРДЖУЄ СПЛАТУ</a:t>
            </a:r>
          </a:p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АДМІНІСТРАВТИНОГО ЗБОРУ ЗА ДЕРЖАВНУ РЕЄСТРАЦІЮ ПРАВ)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472808" y="3302630"/>
            <a:ext cx="5904656" cy="1152128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ФОРМУВАННЯ ТА РЕЄСТРУВАННЯ 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ЗАЯВИ В БАЗІ ДАНИХ ЗАЯВ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80120" y="4454758"/>
            <a:ext cx="5904656" cy="1152128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ДЕРЖАВНИЙ РЕЄСТРАТОР ПРОТЯГОМ </a:t>
            </a: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5* РОБОЧИХ 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ДНІВ РОЗГЛЯДАЄ</a:t>
            </a:r>
          </a:p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ПОДАНІ ДОКУМЕНТИ, ПЕРЕВІРЯЄ ЇХ ВІДПОВІДНІСТЬ ВИМОГАМ</a:t>
            </a:r>
          </a:p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ЗАКОНОДАВСТВА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472808" y="5606886"/>
            <a:ext cx="5904656" cy="1152128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ВІДБУВАЄТЬСЯ РЕЄСТРАЦІЯ ПРАВА** 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ЗЕМЕЛЬНУ ДІЛЯНКУ В ДЕРЖАВНОМУ</a:t>
            </a:r>
          </a:p>
          <a:p>
            <a:pPr algn="ctr"/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РЕЄСТРІ РЕЧОВИХ ПРАВ НА НЕРУХОМЕ МАЙНО</a:t>
            </a:r>
          </a:p>
        </p:txBody>
      </p:sp>
      <p:sp>
        <p:nvSpPr>
          <p:cNvPr id="9" name="Стрелка углом 8"/>
          <p:cNvSpPr/>
          <p:nvPr/>
        </p:nvSpPr>
        <p:spPr>
          <a:xfrm rot="5400000">
            <a:off x="6390668" y="2572419"/>
            <a:ext cx="596327" cy="864096"/>
          </a:xfrm>
          <a:prstGeom prst="ben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16200000" flipH="1">
            <a:off x="5742597" y="3715713"/>
            <a:ext cx="596327" cy="864096"/>
          </a:xfrm>
          <a:prstGeom prst="ben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6318660" y="4876675"/>
            <a:ext cx="596327" cy="864096"/>
          </a:xfrm>
          <a:prstGeom prst="ben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52128" y="6759014"/>
            <a:ext cx="5904656" cy="1152128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ЗАЯВНИКУ ВИДАЄТЬСЯ </a:t>
            </a:r>
            <a:r>
              <a:rPr lang="ru-RU" sz="1400" dirty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ВИТЯГ ПРО ДЕРЖАВНУ РЕЄСТРАЦІЮ </a:t>
            </a:r>
            <a:r>
              <a:rPr lang="ru-RU" sz="1400" dirty="0" smtClean="0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 НА НЕРУХОМЕ МАЙНО</a:t>
            </a:r>
            <a:endParaRPr lang="ru-RU" sz="1400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углом 12"/>
          <p:cNvSpPr/>
          <p:nvPr/>
        </p:nvSpPr>
        <p:spPr>
          <a:xfrm rot="16200000" flipH="1">
            <a:off x="5742597" y="6028803"/>
            <a:ext cx="596327" cy="864096"/>
          </a:xfrm>
          <a:prstGeom prst="ben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16823" y="7896944"/>
            <a:ext cx="6112769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* ПОРЯДКОМ ДЕРЖАВНОЇ РЕЄСТРАЦІЇ РЕЧОВИХ ПРАВ НА НЕРУХОМЕ МАЙНО ТА ЇХ ОБТЯЖЕНЬ, ЗАТВЕРДЖЕНИМ ПОСТАНОВОЮ КАБІНЕТУ МІНІСТРІВ УКРАЇНИ ВІД 25 ГРУДНЯ 2015 Р. № 1127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ЗАЯВНИКУ НАДАЄТЬСЯ МОЖЛИВІСТЬ СКОРОТИТИ П’ЯТИДЕННИЙ СТРОК ДО 2 ДНІВ, 24-Х ТА 2-Х ГОДИН, ПРОТЕ ЗБІР ЗА РЕЄСТРАЦІЮ ПРАВА В ТАКИХ ВИПАДКАХ БУДЕ ЗНАЧНО БІЛЬШИМ.</a:t>
            </a:r>
          </a:p>
          <a:p>
            <a:pPr algn="just"/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** ДЕРЖАВНА РЕЄСТРАЦІЯ ПРАВ НА ЗЕМЕЛЬНУ ДІЛЯНКУ ПРОВОДИТЬСЯ ВИКЛЮЧНО ЗА НАЯВНОСТІ В ДЕРЖАВНОМУ ЗЕМЕЛЬНОМУ КАДАСТРІ ВІДОМОСТЕЙ ПРО ЗАРЕЄСТРОВАНУ ЗЕМЕЛЬНУ ДІЛЯНКУ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79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bg1">
                <a:lumMod val="95000"/>
              </a:schemeClr>
            </a:gs>
            <a:gs pos="74000">
              <a:schemeClr val="bg1">
                <a:lumMod val="95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0240" y="563079"/>
            <a:ext cx="10241280" cy="613073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ІНФОРМАЦІЯ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3970" y="2496344"/>
            <a:ext cx="11881320" cy="598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АКТУАЛЬНІСТЬ РОБОТИ.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ОХОРОНА ЖИТТЯ І ЗДОРОВ'Я Є КОНСТИТУЦІЙНО ЗАКРІПЛЕНИМ ПРИНЦИПОМ РЕАЛІЗАЦІЇ ПРАВ ТА СВОБОД ЛЮДИНИ ПРАКТИЧНО У ВСЬОМУ СВІТІ, ЩО ВИЗНАЧАЄ ВАЖЛИВЕ МІСЦЕ ВІДПОВІДНОГО ЗАВДАННЯ СЕРЕД НАПРЯМІВ ТА ФУНКЦІЙ СИСТЕМ ПУБЛІЧНОГО УПРАВЛІННЯ В БУДЬ-ЯКІЙ КРАЇНІ. ТОМУ НАДЗВИЧАЙНОЇ АКТУАЛЬНОСТІ НАБУВАЮТЬ ПИТАННЯ ФОРМУВАННЯ ЗЕМЕЛЬНИХ ДІЛЯНОК ДЛЯ БУДІВНИЦТВА І ОБСЛУГОВУВАННЯ БУДІВЕЛЬ ЗАКЛАДІВ ОХОРОНИ ЗДОРОВ'Я ТА СОЦІАЛЬНОЇ ДОПОМОГИ, ПОСИЛЕННЯ КОНТРОЛЮ ЗА ЇХ РАЦІОНАЛЬНИМ ВИКОРИСТАННЯМ.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МЕТА ДОСЛІДЖЕННЯ 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СФОРМУВАТИ ЗЕМЕЛЬНУ ДІЛЯНКУ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БУДІВНИЦТВА  І ОБСЛУГОВУВАННЯ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БУДІВЕЛЬ ЗАКЛАДІВ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ОХОРОНИ ЗДОРОВ'Я ТА СОЦІАЛЬНОЇ ДОПОМОГИ В ПОДІЛЬСЬКОМУ РАЙОНІ М. КИЄВА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ОБ'ЄКТ ДОСЛІДЖЕННЯ –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ЗЕМЕЛЬНА ДІЛЯНКА, РОЗТАШОВАНА  НА ЗЕМЛЯХ ГРОМАДСЬКОЇ ЗАБУДОВИ, ЩО ВІДВОДИТЬСЯ ДЛЯ ЗАКЛАДУ ОХОРОНИ ЗДОРОВ’Я В ПОДІЛЬСЬКОМУ РАЙОНІ М. КИЄВА.  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ПРЕДМЕТ ДОСЛІДЖЕННЯ: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ТЕХНОЛОГІЯ ФОРМУВАННЯ ЗЕМЕЛЬНИХ ДІЛЯНОК ДЛЯ БУДІВНИЦТВА  І ОБСЛУГОВУВАННЯ  БУДІВЕЛЬ ЗАКЛАДІВ  ОХОРОНИ ЗДОРОВ'Я ТА СОЦІАЛЬНОЇ ДОПОМОГИ НА ЗЕМЛЯХ ГРОМАДСЬКОЇ ЗАБУДОВИ З УРАХУВАННЯ ДІЇ ОБМЕЖЕНЬ ЩОДО ОХОРОНИ ПАМ’ЯТОК КУЛЬТУРНОЇ СПАДЩИНИ.</a:t>
            </a:r>
          </a:p>
          <a:p>
            <a:pPr algn="just"/>
            <a:endParaRPr lang="uk-UA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35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chemeClr val="bg1">
                <a:lumMod val="95000"/>
              </a:schemeClr>
            </a:gs>
            <a:gs pos="65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564" y="7935560"/>
            <a:ext cx="18573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1380" y="7935560"/>
            <a:ext cx="1806792" cy="166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799" y="6848187"/>
            <a:ext cx="2928958" cy="161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659" y="29545"/>
            <a:ext cx="10241280" cy="1498017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 ГІС-ТЕХНОЛОГІЙ ПРИ РОЗРОБЛЕННІ ПРОЕКТУ ЗЕМЛЕУСТРОЮ ЩОДО ВІДВЕДЕННЯ ЗЕМЕЛЬНОЇ ДІЛЯНКИ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074" y="3216424"/>
            <a:ext cx="3672408" cy="36317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ARCGIS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ПОПУЛЯРНА КОМПЛЕКСНА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ГІС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ДОЗВОЛЯЄ ПРОВОДИТИ ОБРОБКУ ГЕОГРАФІЧНОЇ ІНФОРМАЦІЇ.</a:t>
            </a:r>
          </a:p>
          <a:p>
            <a:pPr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ВОНА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ДАЄ МОЖЛИВІСТЬ СТВОРЮВАТИ ЕЛЕКТРОННІ КАРТИ І МАНІПУЛЮВАТИ НИМИ — ЇХ МОЖНА ПЕРЕГЛЯДАТИ Й АНАЛІЗУВАТИ.</a:t>
            </a:r>
          </a:p>
          <a:p>
            <a:pPr algn="just"/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ФУНКЦІЇ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ARCGIS </a:t>
            </a:r>
            <a:r>
              <a:rPr lang="uk-U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КАРТИ ПА ОСНОВІ ІНТЕГРУВАННЯ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ДАНИХ, ЯКІ ЗБЕРІГАЮТЬСЯ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РІЗНИХ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ФОРМАТАХ;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ПОДАВАТИ ПРОСТОРОВІ ДАНІ У ВИГЛЯДІ КАРТ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ШИРОКОГО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СПЕКТРА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КАРТОГРАФІЧНИХ 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АНАЛІЗУВАТИ ПРОСТОРОВІ ДАНІ З МЕТОЮ ЗНАХОДЖЕННЯ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СКЛАДАТИ ГРАФІКИ І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ЗВІТИ,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ВІДОБРАЖУЮТЬ РЕЗУЛЬТАТИ ВИКОНАНИХ ДОСЛІДЖЕНЬ.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2528" y="3216424"/>
            <a:ext cx="4248472" cy="47243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MAPINFO</a:t>
            </a:r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ГЕОГРАФІЧНА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ІНФОРМАЦІЙНА СИСТЕМА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(ГІС),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ПРИЗНАЧЕНА ДЛЯ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ЗБОРУ, ЗБЕРІГАННЯ,  ВІДОБРАЖЕННЯ,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РЕДАГУВАННЯ ТА АНАЛІЗУ ПРОСТОРОВИХ ДАНИХ.</a:t>
            </a:r>
          </a:p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MAPINFO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ВИСОКОЕФЕКТИВНИЙ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ЗАСІБ ДЛЯ ВІЗУАЛІЗАЦІЇ ТА АНАЛІЗУ ПРОСТОРОВИХ ДАНИХ.</a:t>
            </a:r>
          </a:p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MAPINFO </a:t>
            </a:r>
            <a:r>
              <a:rPr lang="uk-U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ТОЧКОВИХ, ЛІНІЙНИХ,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ПЛОЩИННИХ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ОБ’ЄКТІВ; ТЕКСТУ; БУФЕРНИХ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 ТА ІНШИХ ПРОСТОРОВИХ ОБ’ЄКТІВ;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МОДИФІКАЦІЯ СТИЛЮ ОФОРМЛЕННЯ ОБ’ЄКТА І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ТИПІВ 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ЗМІНА ПОЛОЖЕННЯ ВУЗЛІВ. ЯК ОДНОГО ОБ’ЄКТА. ТАК І ГРУПИ ОБ’ЄКТІВ;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ОВЕРЛЕЙН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ОПЕРАЦІЇ: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ОБ’ЄДНАННЯ, РОЗРІЗУВАННЯ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ВИДАЛЕННЯ ЗОВНІШНЬОЇ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ЧАСТИНИ, </a:t>
            </a: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ЩО ПЕРЕКРИВАЄ;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 КАРТ ІЗ РІЗНИХ ШАРІВ, КОНТРОЛЬ ЗА ВІДОБРАЖЕННЯМ ШАРІВ І ЇХ ОСОБЛИВОСТЯМИ ЗАЛЕЖНО ВІД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МАСШТАБУ;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ТЕМАТИЧНИХ КАРТ І ЛЕГЕНД ДО НИХ;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ПОШУК І ГЕОКОДУВАННЯ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ОБ’ЄКТІВ.</a:t>
            </a: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345016" y="3217614"/>
            <a:ext cx="4248472" cy="47243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QGIS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 ВІДКРИТА ГЕОІНФОРМАЦІЙНА СИСТЕМА, ЯКА РОЗПОВСЮДЖУЄТЬСЯ  ПІД ЛІЦЕНЗІЄЮ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GNU GENERAL PUBLIC LICENSE.</a:t>
            </a:r>
            <a:endParaRPr lang="uk-UA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 ПРИЗНАЧЕННЯМ СИСТЕМИ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ОБРОБКА І АНАЛІЗ ПРОСТОРОВИХ ДАНИХ;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 РІЗНОЇ КАРТОГРАФІЧНОЇ ПРОДУКЦІЇ;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КАРТИ З БЕЗЛІЧЧЮ ШАРІВ, ВИКОРИСТОВУЮЧИ РІЗНІ КАРТОГРАФІЧНІ ПРОЕКЦІЇ, КАРТИ МОЖУТЬ БУТИ ЗІБРАНІ В РІЗНІ ФОРМАТИ І ВИКОРИСТОВУВАТИСЯ З РІЗНОЮ МЕТОЮ;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QGIS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 ІНТЕГРАЦІЮ З ІНШИМИ ВІДКРИТИМИ ГІС-ПАКЕТАМИ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 ЧИСЛІ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POSTGIS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GRASS I MAPSERVER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ЩОБ НАДАТИ КОРИСТУВАЧАМ ШИРОКІ ФУНКЦІОНАЛЬНІ МОЖЛИВОСТІ.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У СИСТЕМІ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QGIS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 МОЖУТЬ СКЛАДАТИСЯ З РАСТРОВИХ АБО ВЕКТОРНИХ ШАРІВ. ТИПОВИМИ ДЛЯ ТАКОГО РОДУ ПРОГРАМНОГО ЗАБЕЗПЕЧЕННЯ, ВЕКТОРНІ ДАНІ ЗБЕРІГАЮТЬСЯ ЯК ТОЧКА, ЛІНІЯ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ПОЛІГОН, ПІДТРИМУЮТЬСЯ РІЗНІ ВИДИ РАСТРОВИХ ЗОБРАЖЕНЬ.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20480" y="1766972"/>
            <a:ext cx="532859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ПРОГРАМНІ ЗАБЕЗПЕЧЕННЯ В ГІС</a:t>
            </a: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4256" y="2649652"/>
            <a:ext cx="122413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ARCGIS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20680" y="2649652"/>
            <a:ext cx="13681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MAPINFO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57184" y="2649652"/>
            <a:ext cx="100811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QGIS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>
            <a:endCxn id="11" idx="0"/>
          </p:cNvCxnSpPr>
          <p:nvPr/>
        </p:nvCxnSpPr>
        <p:spPr>
          <a:xfrm>
            <a:off x="6004756" y="2136304"/>
            <a:ext cx="0" cy="5133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2" idx="0"/>
          </p:cNvCxnSpPr>
          <p:nvPr/>
        </p:nvCxnSpPr>
        <p:spPr>
          <a:xfrm>
            <a:off x="8191804" y="2136304"/>
            <a:ext cx="2169436" cy="5133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0" idx="0"/>
          </p:cNvCxnSpPr>
          <p:nvPr/>
        </p:nvCxnSpPr>
        <p:spPr>
          <a:xfrm flipH="1">
            <a:off x="2116324" y="2136304"/>
            <a:ext cx="2052228" cy="5133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004756" y="3018984"/>
            <a:ext cx="0" cy="1974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116324" y="3018984"/>
            <a:ext cx="0" cy="1974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0361240" y="3020174"/>
            <a:ext cx="0" cy="1974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7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chemeClr val="bg1">
                <a:lumMod val="95000"/>
              </a:schemeClr>
            </a:gs>
            <a:gs pos="65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224" y="336104"/>
            <a:ext cx="10241280" cy="648196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4201" y="1632247"/>
            <a:ext cx="11305256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ГОЛОВНОЮ МЕТОЮ АТЕСТАЦІЙНОЇ ВИПУСКНОЇ РОБОТИ БУЛО ФОРМУВАННЯ ЗЕМЕЛЬНОЇ ДІЛЯНКИ ДЛЯ БУДІВНИЦТВА  І ОБСЛУГОВУВАННЯ  БУДІВЕЛЬ ЗАКЛАДІВ  ОХОРОНИ ЗДОРОВ'Я ТА СОЦІАЛЬНОЇ ДОПОМОГИ ЗА  АДРЕСОЮ: ВУЛ. КИРИЛІВСЬКА, 107 В ПОДІЛЬСЬКОМУ РАЙОНІ МІСТА КИЄВА.</a:t>
            </a: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700" i="1" u="sng" dirty="0" smtClean="0">
                <a:latin typeface="Times New Roman" pitchFamily="18" charset="0"/>
                <a:cs typeface="Times New Roman" pitchFamily="18" charset="0"/>
              </a:rPr>
              <a:t>В ПРОЦЕСІ ВИКОНАННЯ РОБОТИ БУЛО ДОСЛІДЖЕНО ТА ВИКОНАНО ОКРЕМІ ЗАВДАННЯ:</a:t>
            </a:r>
          </a:p>
          <a:p>
            <a:pPr algn="just"/>
            <a:endParaRPr lang="ru-RU" sz="17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ПРОВЕДЕНО АНАЛІЗ ЗАКОНОДАВЧОЇ ЗАБЕЗПЕЧЕНОСТІ ПРОЦЕСУ ВІДВЕДЕННЯ ЗЕМЕЛЬНИХ ДІЛЯНОК НА ЗЕМЛЯХ ГРОМАДСЬКОЇ ЗАБУДОВИ ПІД ДІЄЮ ОБМЕЖЕНЬ ЗЕМЕЛЬ ІСТОРИКО-КУЛЬТУРНОГО ПРИЗНАЧЕННЯ;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ДОСЛІДЖЕНО ІСНУЮЧИЙ СТАН ТА РОЗВИТОК ОБ’ЄКТІВ ОХОРОНИ ЗДОРОВ’Я ТА ПАМ’ЯТКООХОРОННОЇ ДІЯЛЬНОСТІ У М. КИЄВІ;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РОЗРОБЛЕНО ПРОЕКТ ЗЕМЛЕУСТРОЮ ЩОДО ВІДВЕДЕННЯ ЗЕМЕЛЬНОЇ ДІЛЯНКИ ДЛЯ ЕКСПЛУАТАЦІЇ ТА ОБСЛУГОВУВАННЯ БУДІВЛІ ЗАКЛАДУ ОХОРОНИ ЗДОРОВ’Я ТА СОЦІАЛЬНОЇ ДОПОМОГИ;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ВИЗНАЧЕНО ПРОЦЕДУРУ РЕЄСТРАЦІЇ ЗЕМЕЛЬНОЇ ДІЛЯНКИ В ДЕРЖАВНОМУ ЗЕМЕЛЬНОМУ КАДАСТРІ  ТА ДЕРЖАВНУ РЕЄСТРАЦІЮ ПРАВ НА ЗЕМЕЛЬНУ ДІЛЯНКУ В ДЕРЖАВНОМУ РЕЄСТРІ РЕЧОВИХ ПРАВ НА НЕРУХОМЕ МАЙНО;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ПРОАНАЛІЗОВАНО ОСНОВНІ ПРОГРАМНІ ЗАСОБИ ГІС-ТЕХНОЛОГІЙ, ЩО МОЖУТЬ БУТИ ЗАСТОСОВАНІ ДЛЯ ФОРМУВАННЯ ЗЕМЕЛЬНИХ ДІЛЯНОК.</a:t>
            </a: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ОСОБЛИВІСТЮ ВІДВЕДЕННЯ ЗЕМЕЛЬНОЇ ДІЛЯНКИ ДЛЯ ГРОМАДСЬКОГО ЗАКЛАДУ «КЛІНІЧНА ЛІКАРНЯ №15 ПОДІЛЬСЬКОГО РАЙОНУ М. КИЄВА» Є ВХОДЖЕННЯ ЗЕМЕЛЬНОЇ ДІЛЯНКИ ОДНОЧАСНО ЯК ДО ОХОРОННИХ ЗОН РІЗНИХ ІСТОРИЧНИХ ПАМ’ЯТОК, ТАК І ОБМЕЖЕНЬ, ВИКЛИКАНИХ НАЯВНІСТЮ ОБ’ЄКТІВ ІНЖЕНЕРНОЇ ІНФРАСТРУКТУРИ, А ТАКОЖ ВХОДЖЕННЯ ДО ЗОНИ СКЛАДНИХ ГЕОЛОГІЧНИХ ПРОЦЕСІВ, А САМЕ, ЗСУВОНЕБЕЗПЕЧНИХ РАЙОНІВ.</a:t>
            </a:r>
            <a:endParaRPr lang="ru-RU" sz="17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40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 flip="none" rotWithShape="1">
          <a:gsLst>
            <a:gs pos="0">
              <a:schemeClr val="bg1">
                <a:lumMod val="85000"/>
              </a:schemeClr>
            </a:gs>
            <a:gs pos="51000">
              <a:schemeClr val="bg1">
                <a:tint val="100000"/>
                <a:shade val="95000"/>
                <a:satMod val="100000"/>
                <a:lumMod val="100000"/>
              </a:schemeClr>
            </a:gs>
            <a:gs pos="91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88432"/>
            <a:ext cx="12801600" cy="1615736"/>
          </a:xfrm>
        </p:spPr>
        <p:txBody>
          <a:bodyPr>
            <a:normAutofit/>
          </a:bodyPr>
          <a:lstStyle/>
          <a:p>
            <a:pPr algn="ctr"/>
            <a:r>
              <a:rPr lang="uk-UA" sz="7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RU" sz="70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09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bg1">
                <a:lumMod val="95000"/>
              </a:schemeClr>
            </a:gs>
            <a:gs pos="74000">
              <a:schemeClr val="bg1">
                <a:lumMod val="95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0240" y="535967"/>
            <a:ext cx="10241280" cy="613073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ІНФОРМАЦІЯ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7305" y="1632248"/>
            <a:ext cx="11521280" cy="7986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МЕТОДИ ДОСЛІДЖЕНЬ.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ПРИ НАПИСАННІ РОБОТИ БУЛО ЗАСТОСОВАНО МЕТОДИ АНАЛІЗУ ТА СИНТЕЗУ ДЛЯ ОПРАЦЮВАННЯ ІНФОРМАЦІЙНИХ ДЖЕРЕЛ, А ТАКОЖ МЕТОДИ МОДЕЛЮВАННЯ ТА УЗАГАЛЬНЕННЯ ПРИ ВИВЧЕННІ ОСОБЛИВОСТЕЙ ПРАВОВОГО РЕГУЛЮВАННЯ ТА ЗЕМЛЕВПОРЯДНОГО ПРОЕКТУВАННЯ ЗЕМЕЛЬ ГРОМАДСЬКОЇ ЗАБУДОВИ. </a:t>
            </a:r>
          </a:p>
          <a:p>
            <a:pPr algn="just"/>
            <a:endParaRPr lang="uk-UA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ЗАДАЧІ ДОСЛІДЖЕННЯ: 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ПРОВЕДЕННЯ АНАЛІЗУ ЗАКОНОДАВЧОЇ ЗАБЕЗПЕЧЕНОСТІ ПРОЦЕСУ ВІДВЕДЕННЯ ЗЕМЕЛЬНИХ ДІЛЯНОК НА ЗЕМЛЯХ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ГРОМАДСЬКОЇ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ЗАБУДОВИ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ПІД ДІЄЮ ОБМЕЖЕНЬ ЩОДО ВИКОРИСТАННЯ ЗЕМЕЛЬ ІСТОРИКО-КУЛЬТУРНОГО ПРИЗНАЧЕННЯ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ДОСЛІДЖЕННЯ ІСНУЮЧОГО СТАНУ ТА РОЗВИТКУ ОБ’ЄКТІВ ОХОРОНИ ЗДОРОВ’Я ТА ПАМ’ЯТКООХОРОННОЇ ДІЯЛЬНОСТІ У М. КИЄВІ;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РОЗРОБЛЕННЯ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ПРОЕКТУ ЗЕМЛЕУСТРОЮ ЩОДО ВІДВЕДЕННЯ ЗЕМЕЛЬНОЇ ДІЛЯНКИ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ЕКСПЛУАТАЦІЇ ТА ОБСЛУГОВУВАННЯ БУДІВЛІ ЗАКЛАДУ ОХОРОНИ ЗДОРОВ’Я ТА СОЦІАЛЬНОЇ ДОПОМОГИ;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ПРОВЕДЕННЯ ДЕРЖАВНОЇ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РЕЄСТРАЦІЇ ЗЕМЕЛЬНОЇ ДІЛЯНКИ ТА ПРАВ НА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НЕЇ З УРАХУВАННЯМ ЇЇ РОЗТАШУВАННЯ;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АНАЛІЗ ПРОГРАМНИХ ЗАСОБІВ ГІС-ТЕХНОЛОГІЙ, ЩО МОЖУТЬ БУТИ ЗАСТОСОВАНІ ДЛЯ ФОРМУВАННЯ ЗЕМЕЛЬНИХ ДІЛЯНОК.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СТРУКТУРА АТЕСТАЦІЙНОЇ РОБОТИ.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РОБОТА СКЛАДАЄТЬСЯ ІЗ ВСТУПУ, 5 РОЗДІЛІВ І ВИСНОВКІВ. ЗАГАЛЬНИЙ ОБСЯГ РОБОТИ СТАНОВИТЬ 90 СТОРІНОК, В ТОМУ ЧИСЛІ ОСНОВНИЙ ТЕКСТ НА 70 СТОРІНКАХ, СПИСОК ЛІТЕРАТУРИ З 49 НАЙМЕНУВАНЬ НА 6 СТОРІНКАХ ТА 18 ДОДАТКІВ НА 21 СТОРІНЦІ. 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КЛЮЧОВІ СЛОВА: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ЗЕМЛІ ГРОМАДСЬКОЇ ЗАБУДОВИ; КУЛЬТУРНА СПАДЩИНА; ПРОЕКТ ЗЕМЛЕУСТРОЮ ЩОДО ВІДВЕДЕННЯ ЗЕМЕЛЬНОЇ ДІЛЯНКИ; НОРМАТИВНО-ПРАВОВІ АКТИ.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06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6000">
              <a:schemeClr val="bg1">
                <a:tint val="100000"/>
                <a:shade val="95000"/>
                <a:satMod val="100000"/>
                <a:lumMod val="100000"/>
              </a:schemeClr>
            </a:gs>
            <a:gs pos="61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0240" y="336104"/>
            <a:ext cx="10241280" cy="89315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НОРМАТИВНО-ПРАВОВЕ ЗАБЕЗПЕЧЕННЯ РОЗРОБКИ ПРОЕКТУ ЗЕМЛЕУСТРОЮ ЩОДО ВІДВЕДЕННЯ ЗЕМЕЛЬНОЇ </a:t>
            </a: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ДІЛЯНКИ НА ЗЕМЛЯХ ГРОМАДСЬКОЇ ЗАБУДОВИ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119476"/>
              </p:ext>
            </p:extLst>
          </p:nvPr>
        </p:nvGraphicFramePr>
        <p:xfrm>
          <a:off x="352128" y="1848272"/>
          <a:ext cx="12169352" cy="70844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88756"/>
                <a:gridCol w="6080596"/>
              </a:tblGrid>
              <a:tr h="676656">
                <a:tc>
                  <a:txBody>
                    <a:bodyPr/>
                    <a:lstStyle/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КОНСТИТУЦІЯ УКРАЇНИ ВІД 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254К/96-ВР ВІД 28.06.1996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(СТАТТЯ 14)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ВИЗНАЧАЄ</a:t>
                      </a:r>
                      <a:r>
                        <a:rPr lang="ru-RU" sz="12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ЗЕМЛЮ ЯК ОСНОВНЕ НАЦІОНАЛЬНЕ БАГАТСТВО ТА ГАРАНТУЄ ПРАВО ВЛАСНОСТІ НА ЗЕМЛЮ</a:t>
                      </a:r>
                      <a:endParaRPr lang="ru-RU" sz="125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59653">
                <a:tc>
                  <a:txBody>
                    <a:bodyPr/>
                    <a:lstStyle/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ЗЕМЕЛЬНИЙ КОДЕКС УКРАЇНИ 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2768-ІІІ ВІД 20.12.2001 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(СТАТТІ 3, 4, 38, 39,</a:t>
                      </a:r>
                      <a:r>
                        <a:rPr lang="ru-RU" sz="125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79, 92, 112, 113, 123, 149, 150)</a:t>
                      </a:r>
                      <a:endParaRPr lang="ru-RU" sz="1250" b="1" i="1" dirty="0" smtClean="0">
                        <a:ln w="12700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</a:t>
                      </a:r>
                      <a:r>
                        <a:rPr lang="uk-UA" sz="12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ЕГУЛЮЄ </a:t>
                      </a:r>
                      <a:r>
                        <a:rPr lang="ru-RU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ПРАВА ВЛАСНОСТІ </a:t>
                      </a:r>
                      <a:r>
                        <a:rPr lang="ru-RU" sz="1250" b="0" i="0" kern="1200" cap="all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</a:t>
                      </a:r>
                      <a:r>
                        <a:rPr lang="ru-RU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ЗД*; </a:t>
                      </a:r>
                      <a:r>
                        <a:rPr lang="ru-RU" sz="12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ВИКОРИСТАННЯ ЗЕМЕЛЬ ГРОМАДСЬКОЇ ЗАБУДОВИ; </a:t>
                      </a:r>
                      <a:r>
                        <a:rPr lang="ru-RU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 ПОСТІЙНОГО КОРИСТУВАННЯ</a:t>
                      </a:r>
                      <a:r>
                        <a:rPr lang="ru-RU" sz="12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ЗД; </a:t>
                      </a:r>
                      <a:r>
                        <a:rPr lang="ru-RU" sz="1250" b="0" i="0" kern="1200" cap="all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ВСТАНОВЛЕННЯ </a:t>
                      </a:r>
                      <a:r>
                        <a:rPr lang="uk-UA" sz="1250" b="0" i="0" kern="1200" cap="all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обмежень</a:t>
                      </a:r>
                      <a:r>
                        <a:rPr lang="ru-RU" sz="1250" b="0" i="0" kern="1200" cap="all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 </a:t>
                      </a:r>
                      <a:r>
                        <a:rPr lang="uk-UA" sz="1250" b="0" i="0" kern="1200" cap="all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використанні земель</a:t>
                      </a:r>
                      <a:r>
                        <a:rPr lang="uk-UA" sz="1250" b="0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r>
                        <a:rPr lang="uk-UA" sz="1250" b="0" i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uk-UA" sz="1250" b="0" i="0" kern="120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ПОРЯДОК НАДАННЯ  ЗД КОМУНАЛЬНОЇ ВЛАСНОСТІ У КОРИСТУВАННЯ</a:t>
                      </a:r>
                      <a:endParaRPr lang="ru-RU" sz="125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2243">
                <a:tc>
                  <a:txBody>
                    <a:bodyPr/>
                    <a:lstStyle/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УКРАЇНИ «ПРО ЗЕМЛЕУСТРІЙ» 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№1066-ІV ВІД 05.03.2009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(СТАТТІ</a:t>
                      </a:r>
                      <a:r>
                        <a:rPr lang="uk-UA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26, 50</a:t>
                      </a: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250" b="1" i="1" dirty="0" smtClean="0">
                        <a:ln w="12700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ВИЗНАЧАЄ </a:t>
                      </a:r>
                      <a:r>
                        <a:rPr lang="en-US" sz="12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ОБОВ’ЯЗКИ ТА ПРАВА ЗАМОВНИКІВ І РОЗРОБНИКІВ ДОКУМЕНТАЦІЇ ІЗ ЗЕМЛЕУСТРОЮ; ВИЗНАЧАЄ</a:t>
                      </a:r>
                      <a:r>
                        <a:rPr lang="en-US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2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uk-UA" sz="1250" b="0" i="0" kern="1200" cap="all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склад і зміст </a:t>
                      </a:r>
                      <a:r>
                        <a:rPr lang="uk-UA" sz="1250" b="0" i="0" kern="1200" cap="all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Проектів</a:t>
                      </a:r>
                      <a:r>
                        <a:rPr lang="ru-RU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ЗЕМЛЕУСТРОЮ</a:t>
                      </a:r>
                      <a:r>
                        <a:rPr lang="ru-RU" sz="12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ЩОДО ВІДВЕДЕННЯ ЗД</a:t>
                      </a:r>
                      <a:endParaRPr lang="ru-RU" sz="12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5627">
                <a:tc>
                  <a:txBody>
                    <a:bodyPr/>
                    <a:lstStyle/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УКРАЇНИ « ПРО ДЕРЖАВНИЙ ЗЕМЕЛЬНИЙ КАДАСТР» 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№4152-ІV ВІД 09.12.2011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(СТАТТІ </a:t>
                      </a:r>
                      <a:r>
                        <a:rPr lang="uk-UA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14-16, 24, 34</a:t>
                      </a: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250" b="1" i="1" dirty="0" smtClean="0">
                        <a:ln w="12700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5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ВИЗНАЧАЄ</a:t>
                      </a:r>
                      <a:r>
                        <a:rPr lang="ru-RU" sz="12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uk-UA" sz="1250" b="0" i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ВІДОМОСТІ ПРО ЗД, ЯКІ ВНОСЯТЬСЯ ДО ДЗК**,  </a:t>
                      </a:r>
                      <a:r>
                        <a:rPr lang="uk-UA" sz="1250" b="0" i="0" kern="1200" cap="all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Включаючи</a:t>
                      </a:r>
                      <a:r>
                        <a:rPr lang="uk-UA" sz="1250" b="0" i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ОБМЕЖЕННЯ ПРО ВИКОРИСТАННЯ ЗД; </a:t>
                      </a:r>
                      <a:r>
                        <a:rPr lang="uk-UA" sz="1250" b="0" i="0" kern="1200" cap="all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Регулює питання </a:t>
                      </a:r>
                      <a:r>
                        <a:rPr lang="uk-UA" sz="1250" b="0" i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ПРИСВОЄННЯ КАДАСТРОВОГО НОМЕРА ЗД,  ДЕРЖАВНОЇ РЕЄСТРАЦІЇ ЗД; ПЕРЕЛІК МАТЕРІАЛІВ, ЯКІ ПОВИНЕН МІСТИТИ КАДАСТРОВИЙ ПЛАН</a:t>
                      </a:r>
                      <a:endParaRPr lang="uk-UA" sz="125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4773">
                <a:tc>
                  <a:txBody>
                    <a:bodyPr/>
                    <a:lstStyle/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УКРАЇНИ «ПРО ДЕРЖАВНУ РЕЄСТРАЦІЮ РЕЧОВИХ ПРАВ НА НЕРУХОМЕ МАЙНО ТА ЇХ ОБТЯЖЕНЬ» 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№1952-ІV ВІД 20.01.2005 (СТАТТЯ 4,5, 12-14)</a:t>
                      </a:r>
                      <a:endParaRPr lang="ru-RU" sz="1250" b="1" i="1" dirty="0" smtClean="0">
                        <a:ln w="12700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ВСТАНОВЛЮЄ РЕЧОВІ ПРАВА ТА ЇХ ОБТЯЖЕННЯ, ЯКІ ПІДЛЯГАЮТЬ ДЕРЖАВНІЙ РЕЄСТРАЦІЇ, НЕРУХОМЕ МАЙНО, ЩОДО ЯКОГО ПРОВОДИТЬС</a:t>
                      </a:r>
                      <a:r>
                        <a:rPr lang="uk-UA" sz="125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 ДЕРЖАВНА РЕЄСТРАЦІЯ ПРАВ; ВИЗНАЧАЄ СТРУКТУРУ ТА ВІДОМОСТІ ЩО МАЮТЬ МІСТИТЬСЯ В ДЕРЖАВНОМУ РЕЄСТРІ ПРАВ</a:t>
                      </a:r>
                      <a:endParaRPr lang="ru-RU" sz="12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4773">
                <a:tc>
                  <a:txBody>
                    <a:bodyPr/>
                    <a:lstStyle/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УКРАЇНИ «ПРО РЕГУЛЮВАННЯ МІСТОБУДІВНОЇ ДІЯЛЬНОСТІ» </a:t>
                      </a:r>
                    </a:p>
                    <a:p>
                      <a:pPr algn="ctr"/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№3038-</a:t>
                      </a:r>
                      <a:r>
                        <a:rPr lang="en-US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 </a:t>
                      </a: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 07.02.2011 (СТАТТЯ 24)</a:t>
                      </a:r>
                      <a:endParaRPr lang="ru-RU" sz="125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ВСТАНОВЛЮЄ ПРАВОВІ ТА ОРГАНІЗАЦІЙНІ ОСНОВИ МІСТОБУДІВНОЇ ДІЯЛЬНОСТІ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4773">
                <a:tc>
                  <a:txBody>
                    <a:bodyPr/>
                    <a:lstStyle/>
                    <a:p>
                      <a:pPr marL="0" marR="0" indent="0" algn="ctr" defTabSz="14751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РІШЕННЯ «ПРО ЗАТВЕРДЖЕННЯ ПОРЯДКУ НАБУТТЯ ПРАВ НА ЗЕМЛЮ ІЗ ЗЕМЕЛЬ КОМУНАЛЬНОЇ ВЛАСНОСТІ У МІСТІ КИЄВІ»  </a:t>
                      </a:r>
                    </a:p>
                    <a:p>
                      <a:pPr marL="0" marR="0" indent="0" algn="ctr" defTabSz="14751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241/2463</a:t>
                      </a:r>
                      <a:r>
                        <a:rPr lang="ru-RU" sz="125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 20.04.2017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751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ВРЕГУЛЮВАННЯ ПРОЦЕДУРИ РЕАЛІЗАЦІЇ ПРАВ НА ЗЕМЛЮ ФІЗИЧНИМИ ТА ЮРИДИЧНИМИ ОСОБАМИ ІЗ ЗЕМЕЛЬ КОМУНАЛЬНОЇ ВЛАСНОСТІ ТЕРИТОРІАЛЬНОЇ ГРОМАДИ МІСТА КИЄВА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7182">
                <a:tc>
                  <a:txBody>
                    <a:bodyPr/>
                    <a:lstStyle/>
                    <a:p>
                      <a:pPr marL="0" marR="0" indent="0" algn="ctr" defTabSz="14751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НАКАЗ ГОЛОВНОГО УПРАВЛІННЯ ГЕОДЕЗІЇ, КАРТОГРАФІЇ ТА ЗЕМЛЕУСТРОЮ ПРИ КАБІНЕТІ МІНІСТРІВ УКРАЇНИ №</a:t>
                      </a:r>
                      <a:r>
                        <a:rPr lang="en-US" sz="125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Z0393-98 «</a:t>
                      </a: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 ЗАТВЕРДЖЕННЯ ІНСТРУКЦІЇ З ТОПОГРАФІЧНОГО ЗНІМАННЯ У МАСШТАБАХ 1:5000, 1:2000, 1:1000 ТА 1:500)» (ПУНКТИ 1.2.4, 1.2.5, 1.3.1)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751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ЗАСТОСУВАННЯ ТОПОГРАФІЧНИХ ПЛАНІВ В МАСШТАБІ 1:500; ВИЗНАЧАЄ, ЩО ПОВИННО ВІДОБРАЖАТИСЯ НА ТОПОГРАФІЧНИХ ПЛАНАХ МАСШТАБУ 1:500, 1:100; ВИЗНАЧАЄ, ЩО ПОВИННО ВІДОБРАЖАТИСЯ НА ТОПОГРАФІЧНИХ ПЛАНАХ МАСШТАБУ 1:5000, 1:2000. 1:1000 та 1:500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7182">
                <a:tc>
                  <a:txBody>
                    <a:bodyPr/>
                    <a:lstStyle/>
                    <a:p>
                      <a:pPr marL="0" marR="0" indent="0" algn="ctr" defTabSz="14751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ДБН.Б.2.2-12:2019 «ПЛАНУВАННЯ ТА ЗАБУДОВА ТЕРИТОРІЙ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751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ВИЗНАЧАЄ КОМПЛЕКС МІСТОБУДІВНИХ НОРМ І ПРАВИЛ, ПРИ ПРОЕКТУВАННІ,БУДІВНИЦТВІ</a:t>
                      </a:r>
                      <a:r>
                        <a:rPr lang="ru-RU" sz="125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2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БЛАГОУСТРОЇ  ТЕРИТОРІЙ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580" y="9192022"/>
            <a:ext cx="11161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ЗЕМЕЛЬНА ДІЛЯНКА, **</a:t>
            </a:r>
            <a:r>
              <a:rPr lang="uk-UA" sz="1200" cap="all" dirty="0" smtClean="0">
                <a:latin typeface="Times New Roman" pitchFamily="18" charset="0"/>
                <a:cs typeface="Times New Roman" pitchFamily="18" charset="0"/>
              </a:rPr>
              <a:t>Державний земельний кадастр </a:t>
            </a:r>
            <a:endParaRPr lang="uk-UA" sz="1200" cap="all" dirty="0"/>
          </a:p>
        </p:txBody>
      </p:sp>
    </p:spTree>
    <p:extLst>
      <p:ext uri="{BB962C8B-B14F-4D97-AF65-F5344CB8AC3E}">
        <p14:creationId xmlns:p14="http://schemas.microsoft.com/office/powerpoint/2010/main" val="220519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1">
                <a:lumMod val="85000"/>
              </a:schemeClr>
            </a:gs>
            <a:gs pos="39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0160" y="464530"/>
            <a:ext cx="10961360" cy="893150"/>
          </a:xfrm>
          <a:prstGeom prst="rect">
            <a:avLst/>
          </a:prstGeom>
        </p:spPr>
        <p:txBody>
          <a:bodyPr vert="horz" lIns="128016" tIns="64008" rIns="128016" bIns="64008" rtlCol="0" anchor="b">
            <a:normAutofit fontScale="90000"/>
          </a:bodyPr>
          <a:lstStyle>
            <a:lvl1pPr algn="l" defTabSz="1280160" rtl="0" eaLnBrk="1" latinLnBrk="0" hangingPunct="1">
              <a:spcBef>
                <a:spcPct val="0"/>
              </a:spcBef>
              <a:buNone/>
              <a:defRPr sz="5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НОРМАТИВНО-ПРАВОВЕ РЕГУЛЮВАННЯ ВИКОРИСТАННЯ ЗЕМЕЛЬ В ЗОНІ ДІЇ ОБМЕЖЕНЬ ЩОДО ОХОРОНИ ПАМ’ЯТОК КУЛЬТУРНОЇ СПАДЩИНИ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118649"/>
              </p:ext>
            </p:extLst>
          </p:nvPr>
        </p:nvGraphicFramePr>
        <p:xfrm>
          <a:off x="496144" y="2352328"/>
          <a:ext cx="11801400" cy="43307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04656"/>
                <a:gridCol w="5896744"/>
              </a:tblGrid>
              <a:tr h="676656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УКРАЇНИ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«ПРО ОХОРОНУ КУЛЬТУРНОЇ СПАДЩИНИ» </a:t>
                      </a:r>
                    </a:p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№</a:t>
                      </a:r>
                      <a:r>
                        <a:rPr lang="en-US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1805-III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ВІД 08.06.2000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(СТАТТІ 2, 4-6, 32, 35)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КЛАСИФІКУЄ ОБ’ЄКТИ</a:t>
                      </a:r>
                      <a:r>
                        <a:rPr lang="uk-UA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КУЛЬТУРНОЇ СПАДЩИНИ; РЕГУЛЮЄ ПОВНОВАЖЕННЯ ОРГАНІВ ВЛАДИ У СФЕРІ ОХОРОНИ КУЛЬТУРНОЇ СПАДЩИНИ; РЕГУЛЮЄ ВСТАНОВЛЕННЯ ЗОН ОХОРОНИ ПАМ’ЯТОК; ВСТАНОВЛЮЄ ДОЗВОЛИ НА ПРОВЕДЕННЯ РОБІТ НА ТАКИХ ТЕРИТОРІЯХ</a:t>
                      </a:r>
                      <a:endParaRPr lang="ru-RU" sz="14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59653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ЗАКОН УКРАЇНИ «ПРО ПЕРЕЛІК ПАМ’ЯТОК КУЛЬТУРНОЇ СПАДЩИНИ, ЩО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НЕ ПІДЛЯГАЮТЬ ПРИВАТИЗАЦІЇ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en-US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574-VI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ВІД 23.09.2008 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ВИЗНАЧАЄ ПАМ’ЯТКИ,</a:t>
                      </a:r>
                      <a:r>
                        <a:rPr lang="uk-UA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ЯКІ НЕ ПІДЛЯГАЮТЬ ПРИВАТИЗАЦІЇ</a:t>
                      </a:r>
                      <a:endParaRPr lang="ru-RU" sz="14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5627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ПОСТАНОВА КАБІНЕТУ МІНІСТРІВ УКРАЇНИ « ПРО </a:t>
                      </a:r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ЗАТВЕРДЖЕННЯ 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ПОРЯДКУ УКЛАДАННЯ ОХОРОННИХ ДОГОВОРІВ НА ПАМ’ЯТКИ КУЛЬТУРНОЇ СПАДЩИНИ» 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№1768 ВІД 28.12.2001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ВИЗНАЧАЄ ОСНОВНІ ПОЛОЖЕННЯ ЩОДО УКЛАДАННЯ ДОГОВОРІВ НА ПАМ’ЯТКИ КУЛЬТУРНОЇ СПАДЩИНИ</a:t>
                      </a:r>
                      <a:endParaRPr lang="uk-UA" sz="14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4773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ДСТУ Б Б.2.2-10:2016 СКЛАД ТА ЗМІСТ НАУКОВО-ПРОЕКТНОЇ ДОКУМЕНТАЦІЇ ЩОДО ВИЗНАЧЕННЯ МЕЖ І РЕЖИМІВ ВИКОРИСТАННЯ ЗОН ОХОРОНИ ПАМ’ЯТОК АРХІТЕКТУРИ ТА МІСТОБУДУВАННЯ. </a:t>
                      </a: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ЗАТВЕРДЖЕНО НАКАЗОМ МІНРЕГІОНУ ВІД 24.06.2016 Р. № 178</a:t>
                      </a: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ВИЗНАЧАЮТЬСЯ ВИМОГИ ДО</a:t>
                      </a:r>
                      <a:r>
                        <a:rPr lang="uk-UA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СКЛАДУ, ЗМІСТУ,</a:t>
                      </a:r>
                      <a:r>
                        <a:rPr lang="uk-UA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ПОРЯДКУ РОЗРОБЛЕННЯ, ПОГОДЖЕННЯ ТА ЗАТВЕРДЖЕННЯ НАУКОВО-ПРОЕКТНОЇ ДОКУМЕНТАЦІЇ ЩОДО ВИЗНАЧЕННЯ МЕЖ ТА РЕЖИМІВ ВИКОРИСТАННЯ ЗОН ОХОРОНИ ПАМ’ЯТОК АРХІТЕКТУРИ ТА МІСТОБУДУВАННЯ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7" name="Picture 3" descr="C:\Users\Adrian\Downloads\до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162362" y="7032848"/>
            <a:ext cx="2001822" cy="2001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0519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50751" y="469448"/>
            <a:ext cx="10241280" cy="648214"/>
          </a:xfrm>
          <a:prstGeom prst="rect">
            <a:avLst/>
          </a:prstGeom>
        </p:spPr>
        <p:txBody>
          <a:bodyPr vert="horz" lIns="128016" tIns="64008" rIns="128016" bIns="64008" rtlCol="0" anchor="b">
            <a:normAutofit/>
          </a:bodyPr>
          <a:lstStyle>
            <a:lvl1pPr algn="l" defTabSz="1280160" rtl="0" eaLnBrk="1" latinLnBrk="0" hangingPunct="1">
              <a:spcBef>
                <a:spcPct val="0"/>
              </a:spcBef>
              <a:buNone/>
              <a:defRPr sz="5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 ЗЕМЕЛЬ ЖИТЛОВОЇ ТА ГРОМАДСЬКОЇ ЗАБУДОВИ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64322" y="9113831"/>
            <a:ext cx="7936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ЗЕМЕЛЬНИЙ КОДЕКС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УКРАЇНИ, **КЛАСИФІКАЦІЯ ВИДІВ ЦІЛЬОВОГО ПРИЗНАЧЕННЯ ЗЕМЕЛЬ</a:t>
            </a:r>
            <a:endParaRPr lang="uk-UA" sz="1200" cap="all" dirty="0"/>
          </a:p>
        </p:txBody>
      </p:sp>
      <p:sp>
        <p:nvSpPr>
          <p:cNvPr id="28" name="TextBox 27"/>
          <p:cNvSpPr txBox="1"/>
          <p:nvPr/>
        </p:nvSpPr>
        <p:spPr>
          <a:xfrm>
            <a:off x="273497" y="1992288"/>
            <a:ext cx="12269143" cy="8172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ВІДПОВІДНОСТІ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 ЗКУ*,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ЗЕМЛІ ЖИТЛОВОЇ ТА ГРОМАДСЬКОЇ ЗАБУДОВИ Є САМОСТІЙНОЮ КАТЕГОРІЄЮ ЗЕМЕЛЬ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ЗА ОСНОВНИМ ЦІЛЬОВИМ ПРИЗНАЧЕННЯМ ЦІ ЗЕМЛІ ПРИЗНАЧЕНІ ДЛЯ ОБСЛУГОВУВАННЯ ПОТРЕБ МІСТ, СІЛ, СЕЛИЩ МІСЬКОГО ТИПУ ТА ІНШИХ НАСЕЛЕНИХ ПУНКТІВ.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3497" y="4123709"/>
            <a:ext cx="6076816" cy="129397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ЗЕМЛІ ЖИТЛОВОЇ ЗАБУДОВИ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ЦЕ ЗЕМЛІ, ЯКІ ВИКОРИСТОВУЮТЬСЯ ДЛЯ РОЗМІЩЕННЯ ЖИТЛОВОЇ ЗАБУДОВИ (ЖИТЛОВІ БУДИНКИ, ГУРТОЖИТКИ, ГОСПОДАРСЬКІ БУДІВЛІ ТА ІНШЕ); ЗЕМЛІ, ЯКІ ВИКОРИСТОВУЮТЬСЯ ДЛЯ РОЗМІЩЕННЯ ГАРАЖНОГО БУДІВНИЦТВА).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84248" y="6672808"/>
            <a:ext cx="6158392" cy="177069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ЗЕМЛІ ГРОМАДСЬКОЇ ЗАБУДОВИ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ЦЕ ЗЕМЛІ, ЯКІ ВИКОРИСТОВУЮТЬСЯ ДЛЯ РОЗМІЩЕННЯ ГРОМАДСЬКИХ БУДІВЕЛЬ І СПОРУД (ГОТЕЛІВ, ОФІСНИХ БУДІВЕЛЬ, ТОРГОВЕЛЬНИХ БУДІВЕЛЬ, ДЛЯ ПУБЛІЧНИХ ВИСТУПІВ, ДЛЯ МУЗЕЇВ ТА БІБЛІОТЕК, ДЛЯ НАВЧАЛЬНИХ ТА ДОСЛІДНИХ ЗАКЛАДІВ, ДЛЯ ЛІКАРЕНЬ ТА ОЗДОРОВЧИХ ЗАКЛАДІВ), ІНШИХ ОБ'ЄКТІВ ЗАГАЛЬНОГО КОРИСТУВАННЯ 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64873" y="3216424"/>
            <a:ext cx="4248472" cy="3108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ВІДПОВІДНО ДО КВЦПЗ</a:t>
            </a:r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ЗЕМЛІ ЖИТЛОВОЇ ЗАБУДОВИ ВІДВОДЯТЬСЯ:</a:t>
            </a:r>
          </a:p>
          <a:p>
            <a:pPr algn="ctr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02.01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БУДІВНИЦТВА І ОБСЛУГОВУВАННЯ ЖИТЛОВОГО БУДИНКУ, ГОСПОДАРСЬКИХ БУДІВЕЛЬ І СПОРУД (ПРИСАДИБНА ДІЛЯНКА)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02.02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ДЛЯ КОЛЕКТИВНОГО ЖИТЛОВОГО БУДІВНИЦТВА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. . .</a:t>
            </a:r>
          </a:p>
          <a:p>
            <a:pPr algn="ctr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02.10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БУДІВНИЦТВА І ОБСЛУГОВУВАННЯ БАГАТОКВАРТИРНОГО ЖИТЛОВОГО БУДИНКУ З ОБ’ЄКТАМИ ТОРГОВО-РОЗВАЖАЛЬНОЇ ТА РИНКОВОЇ ІНФРАСТРУКТУРИ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0458" y="5957329"/>
            <a:ext cx="4348342" cy="289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ВІДПОВІДНО ДО КВЦПЗ, ЗЕМЛІ ГРОМАДСЬКОЇ ЗАБУДОВИ ВІДВОДЯТЬСЯ:</a:t>
            </a:r>
          </a:p>
          <a:p>
            <a:pPr algn="ctr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03.01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БУДІВНИЦТВА ТА ОБСЛУГОВУВАННЯ БУДІВЕЛЬ ОРГАНІВ ДЕРЖАВНОЇ ВЛАДИ ТА МІСЦЕВОГО САМОВРЯДУВАННЯ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03.02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БУДІВНИЦТВА ТА ОБСЛУГОВУВАННЯ БУДІВЕЛЬ ЗАКЛАДІВ ОСВІТИ</a:t>
            </a:r>
          </a:p>
          <a:p>
            <a:pPr algn="ctr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. . .</a:t>
            </a:r>
          </a:p>
          <a:p>
            <a:pPr algn="ctr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03.17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РОЗМІЩЕННЯ ТА ЕКСПЛУАТАЦІЇ ЗАКЛАДІВ З ОБСЛУГОВУВАННЯ ВІДВІДУВАЧІВ ОБ’ЄКТІВ РЕКРЕАЦІЙНОГО ПРИЗНАЧЕННЯ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350313" y="4370815"/>
            <a:ext cx="1005448" cy="864096"/>
          </a:xfrm>
          <a:prstGeom prst="rightArrow">
            <a:avLst/>
          </a:prstGeom>
        </p:spPr>
        <p:style>
          <a:lnRef idx="0">
            <a:schemeClr val="dk1"/>
          </a:lnRef>
          <a:fillRef idx="1001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flipH="1">
            <a:off x="5378800" y="7126109"/>
            <a:ext cx="1005448" cy="864096"/>
          </a:xfrm>
          <a:prstGeom prst="rightArrow">
            <a:avLst/>
          </a:prstGeom>
        </p:spPr>
        <p:style>
          <a:lnRef idx="0">
            <a:schemeClr val="dk1"/>
          </a:lnRef>
          <a:fillRef idx="1001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57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34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160" y="552128"/>
            <a:ext cx="11305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ПОНЯТТЯ ТА КЛАСИФІКАЦІЯ ЗАКЛАДІВ ОХОРОНИ ЗДОРОВ’Я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640" y="1632248"/>
            <a:ext cx="11337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ВІДПОВІДНО ДО СТ. 3 ЗУ* «ОСНОВИ ЗАКОНОДАВСТВА УКРАЇНИ ПРО ОХОРОНУ ЗДОРОВ'Я»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ЗАКЛАД ОХОРОНИ ЗДОРОВ’Я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ЮРИДИЧНА ОСОБА БУДЬ-ЯКОЇ ФОРМИ ВЛАСНОСТІ ТА ОРГАНІЗАЦІЙНО-ПРАВОВОЇ ФОРМИ АБО ЇЇ ВІДОКРЕМЛЕНИЙ ПІДРОЗДІЛ, ЩО ЗАБЕЗПЕЧУЄ МЕДИЧНЕ ОБСЛУГОВУВАННЯ НАСЕЛЕННЯ НА ОСНОВІ ВІДПОВІДНОЇ ЛІЦЕНЗІЇ ТА ПРОФЕСІЙНОЇ ДІЯЛЬНОСТІ МЕДИЧНИХ (ФАРМАЦЕВТИЧНИХ) ПРАЦІВНИКІВ І ФАХІВЦІВ З РЕАБІЛІТАЦІЇ.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8112" y="9113829"/>
            <a:ext cx="1623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* ЗАКОН УКРАЇНИ</a:t>
            </a:r>
            <a:endParaRPr lang="uk-UA" sz="1200" cap="all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215326"/>
              </p:ext>
            </p:extLst>
          </p:nvPr>
        </p:nvGraphicFramePr>
        <p:xfrm>
          <a:off x="136104" y="3144416"/>
          <a:ext cx="12526508" cy="5775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433790"/>
                <a:gridCol w="80927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КЛАСИФ</a:t>
                      </a:r>
                      <a:r>
                        <a:rPr lang="uk-UA" sz="1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ІКАЦІЙНІ</a:t>
                      </a:r>
                      <a:r>
                        <a:rPr lang="uk-UA" sz="140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ОЗНАКИ</a:t>
                      </a:r>
                      <a:endParaRPr lang="ru-RU" sz="1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КЛАСИФІКАЦІЯ</a:t>
                      </a:r>
                      <a:endParaRPr lang="ru-RU" sz="1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41680"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ЗА ОРГАНІЗАЦІЙНО-ПРАВОВОЮ ФОРМОЮ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БЮДЖЕТНІ УСТАНОВИ;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ДЕРЖАВНІ ТА КОМУНАЛЬНІ НЕКОМЕРЦІЙНІ ПІДПРИЄМСТВА;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ГОСПОДАРСЬКІ ТОВАРИСТВА, ПРИВАТНІ ПІДПРИЄМСТВА;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ВІДОКРЕМЛЕНІ ПІДРОЗДІЛИ ЮРИДИЧНИХ ОСІБ;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ОБ'ЄДНАННЯ ПІДПРИЄМСТВ ТОЩО.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41680"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В ЗАЛЕЖНОСТІ ВІД ФОРМИ ВЛАСНОСТІ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ДЕРЖАВНІ;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КОМУНАЛЬНІ;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ПРИВАТНІ.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41680"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ЗА ВИДАМИ МЕДИЧНОЇ ДОПОМОГИ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ЗАКЛАДИ ОХОРОНИ ЗДОРОВ'Я ІЗ ЗАБЕЗПЕЧЕННЯ НАДАННЯ ПЕРВИННОЇ МЕДИЧНОЇ ДОПОМОГИ (АМБУЛАТОРІЇ ТА МЕДИЧНІ ПУНКТИ);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ЗАКЛАДИ ОХОРОНИ ЗДОРОВ'Я ІЗ ЗАБЕЗПЕЧЕННЯ СТАЦІОНАРНОЇ ТА/АБО АМБУЛАТОРНОЇ ВТОРИННОЇ (СПЕЦІАЛІЗОВАНОЇ) МЕДИЧНОЇ ДОПОМОГИ (БАГАТОПРОФІЛЬНІ ЛІКАРНІ ІНТЕНСИВНОГО ЛІКУВАННЯ,  БАГАТОПРОФІЛЬНІ ДИТЯЧІ ЛІКАРНІ ІНТЕНСИВНОГО ЛІКУВАННЯ, ЛІКАРНІ ПЛАНОВОГО ЛІКУВАННЯ, ДИТЯЧІ ЛІКАРНІ ПЛАНОВОГО ЛІКУВАННЯ,  КОНСУЛЬТАТИВНО-ДІАГНОСТИЧНІ ЦЕНТРИ,  СПЕЦІАЛІЗОВАНІ МЕДИЧНІ ЦЕНТРИ);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ЗАКЛАДИ ОХОРОНИ ЗДОРОВ'Я ІЗ ЗАБЕЗПЕЧЕННЯ ТРЕТИННОЇ (ВИСОКОСПЕЦІАЛІЗОВАНОЇ) МЕДИЧНОЇ ДОПОМОГИ (БАГАТОПРОФІЛЬНІ ОБЛАСНІ ЛІКАРНІ, БАГАТОПРОФІЛЬНІ ОБЛАСНІ ДИТЯЧІ ЛІКАРНІ, ВИСОКОСПЕЦІАЛІЗОВАНІ МЕДИЧНІ ЦЕНТРИ);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ЗАКЛАДИ ОХОРОНИ ЗДОРОВ'Я СИСТЕМИ ЕКСТРЕНОЇ МЕДИЧНОЇ ДОПОМОГИ;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ХОСПІСИ;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ЗАКЛАДИ ОХОРОНИ ЗДОРОВ'Я З МЕДИЧНОЇ РЕАБІЛІТАЦІЇ.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29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32000">
              <a:schemeClr val="bg1">
                <a:tint val="100000"/>
                <a:shade val="95000"/>
                <a:satMod val="100000"/>
                <a:lumMod val="100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313" y="453464"/>
            <a:ext cx="11650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>
                <a:latin typeface="Times New Roman" pitchFamily="18" charset="0"/>
              </a:rPr>
              <a:t>ДИНАМІКА </a:t>
            </a:r>
            <a:r>
              <a:rPr lang="ru-RU" sz="2400" dirty="0" smtClean="0">
                <a:latin typeface="Times New Roman" pitchFamily="18" charset="0"/>
              </a:rPr>
              <a:t>РОЗВИТКУ ЛІКАРНЯНИХ ТА ЛІКАРСЬКИХ АМБУЛАТОРНО-ПОЛІКЛІНІЧНИХ ЗАКЛАДІВ  </a:t>
            </a:r>
            <a:r>
              <a:rPr lang="ru-RU" sz="2400" dirty="0">
                <a:latin typeface="Times New Roman" pitchFamily="18" charset="0"/>
              </a:rPr>
              <a:t>У М. </a:t>
            </a:r>
            <a:r>
              <a:rPr lang="ru-RU" sz="2400" dirty="0" smtClean="0">
                <a:latin typeface="Times New Roman" pitchFamily="18" charset="0"/>
              </a:rPr>
              <a:t>КИЄВІ</a:t>
            </a:r>
            <a:endParaRPr lang="ru-RU" sz="2400" dirty="0">
              <a:latin typeface="Times New Roman" pitchFamily="18" charset="0"/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0708223"/>
              </p:ext>
            </p:extLst>
          </p:nvPr>
        </p:nvGraphicFramePr>
        <p:xfrm>
          <a:off x="59459" y="2136304"/>
          <a:ext cx="6071121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140518"/>
              </p:ext>
            </p:extLst>
          </p:nvPr>
        </p:nvGraphicFramePr>
        <p:xfrm>
          <a:off x="6303686" y="1920280"/>
          <a:ext cx="6048672" cy="3607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8583" y="6600800"/>
            <a:ext cx="54974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500" i="1" dirty="0" smtClean="0">
                <a:latin typeface="Times New Roman" pitchFamily="18" charset="0"/>
                <a:cs typeface="Times New Roman" pitchFamily="18" charset="0"/>
              </a:rPr>
              <a:t>СТАНОМ НА КІНЕЦЬ 2017 РОКУ У МІСТІ КИЄВІ НАЛІЧУЄТЬСЯ 121 ОДИНИЦЯ ЛІКАРНЯНИХ ЗАКЛАДІВ ТА 915 ОДИНИЦЬ ЛІКАРСЬКИХ АМБУЛАТОРНО-ПОЛІКЛІНІЧНИХ ЗАКЛАДІВ</a:t>
            </a:r>
            <a:r>
              <a:rPr lang="uk-UA" sz="15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5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6104" y="8833048"/>
            <a:ext cx="8376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ДЖЕРЕЛО: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ДЕРЖАВНА СЛУЖБА СТАТИСТИКИ УКРАЇНИ.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UKRSTAT.GOV.UA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ВЕБ-САЙТ.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HTTPS://UKRSTAT.GOV.UA/DRUK/PUBLICAT/KAT_U/2018/ZB/06/ZB_ZOZ_17.PDF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(ДАТА ЗВЕРНЕННЯ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25.10.2022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79277" y="6240760"/>
            <a:ext cx="549749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НАВЕДЕНИХ ГРАФІКІВ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МОЖНА ПОБАЧИТИ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ЩО У М.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КИЄВІ З 2005 РОКУ СПОСТЕРІГАЄТЬСЯ ТЕНДЕНЦІЯ СТРІМКОГО ЗРОСТАННЯ КІЛЬКОСТІ ЯК ЛІКАРНЯНИХ, ТАК І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ЛІКАРСЬКИХ АМБУЛАТОРНО-ПОЛІКЛІНІЧНИХ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ЗАКЛАДІВ. ЦЕ ОБУМОВЛЕНО ЗРОСТАННЯМ КІЛЬКОСТІ ЗАБУДОВАНОЇ ТЕРИТОРІЇ МІСТА, ЩО НАПРЯМУ ВПЛИВАЄ НА КІЛЬКІСТЬ НАСЕЛЕННЯ І ВИМАГАЄ ПІДВИЩЕННЯ РІВНЯ ОХОРОНИ ЗДОРОВ’Я 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20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bg1">
                <a:lumMod val="95000"/>
              </a:schemeClr>
            </a:gs>
            <a:gs pos="1000">
              <a:schemeClr val="bg1">
                <a:lumMod val="85000"/>
              </a:schemeClr>
            </a:gs>
            <a:gs pos="100000">
              <a:schemeClr val="bg1">
                <a:tint val="88000"/>
                <a:shade val="100000"/>
                <a:satMod val="400000"/>
                <a:lumMod val="10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7038" y="868963"/>
            <a:ext cx="1158618" cy="56015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uk-UA" sz="2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8152" y="552128"/>
            <a:ext cx="11305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ДИНАМІКА ОСНОВНИХ ПОКАЗНИКІВ У СФЕРІ ПАМ’ЯТКООХОРОННОЇ ДІЯЛЬНОСТІ У М. КИЄВІ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68611" y="2424336"/>
            <a:ext cx="622869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ВІДПОВІДНО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 ЗАКОНУ УКРАЇНИ «ПРО ОХОРОНУ КУЛЬТУРНОЇ СПАДЩИНИ» ДО ПОВНОВАЖЕНЬ ДЕПАРТАМЕНТУ, ЯК ОРГАНУ ОХОРОНИ КУЛЬТУРНОЇ СПАДЩИНИ КИЇВСЬКОЇ МІСЬКОЇ ДЕРЖАВНОЇ АДМІНІСТРАЦІЇ, НАЛЕЖИТЬ НАДАННЯ ПРОПОЗИЦІЙ МІНІСТЕРСТВУ КУЛЬТУРИ ТА ІНФОРМАЦІЙНОЇ ПОЛІТИКИ УКРАЇНИ ЩОДО ЗАНЕСЕННЯ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ОБ’ЄКТІВ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КУЛЬТУРНОЇ СПАДЩИНИ ДО ДЕРЖАВНОГО РЕЄСТРУ НЕРУХОМИХ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ПАМ’ЯТОК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УКРАЇНИ, ВИЯВЛЕННЯ, ДОСЛІДЖЕННЯ ІСТОРИЧНИХ БУДІВЕЛЬ МІСТА КИЄВА ТА НАДАННЯ ЇМ СТАТУСУ ЩОЙНОВИЯВЛЕНИХ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ОБ’ЄКТІВ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КУЛЬТУРНОЇ СПАДЩИНИ, ВЕДЕННЯ ПЕРЕЛІКУ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ОБ’ЄКТІВ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КУЛЬТУРНОЇ СПАДЩИНИ М. КИЄВА.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СТАНОМ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01 СІЧНЯ 2021 РОКУ У МІСТІ КИЄВІ НА ДЕРЖАВНОМУ ОБЛІКУ ПЕРЕБУВАЄ 3634 ОБʼЄКТИ КУЛЬТУРНОЇ СПАДЩИНИ, З НИХ: НАЦІОНАЛЬНОГО ЗНАЧЕННЯ - 347; МІСЦЕВОГО ЗНАЧЕННЯ - 2 081, ЩОЙНО ВИЯВЛЕНИХ ОБʼЄКТІВ КУЛЬТУРНОЇ СПАДЩИНИ –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1206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ЩО ОБУМОВЛЮЄ ЗНАЧНИЙ ОБСЯГ РОБІТ З НАТУРНОГО ОБСТЕЖЕННЯ, АРХІВНОГО ДОСЛІДЖЕННЯ, ФОТОФІКСАЦІЇ ТА ПІДГОТОВКИ ІСТОРИЧНИХ ВІДОМОСТЕЙ З АКТАМИ СТАНУ ЗБЕРЕЖЕННЯ ОБʼЄКТІВ ДЛЯ ВИГОТОВЛЕННЯ ПЕРЕДБАЧЕНОЇ ЗАКОНОДАВСТВОМ ОБЛІКОВОЇ ДОКУМЕНТАЦІЇ, ЯКУ НАЛЕЖИТЬ ПОДАТИ ДО ЦЕНТРАЛЬНОГО ОРГАНУ ВИКОНАВЧОЇ ВЛАДИ, ЩО РЕАЛІЗУЄ ДЕРЖАВНУ ПОЛІТИКУ У СФЕРІ ОХОРОНИ КУЛЬТУРНОЇ СПАДЩИНИ - МІНІСТЕРСТВА КУЛЬТУРИ ТА ІНФОРМАЦІЙНОЇ ПОЛІТИКИ УКРАЇНИ ДЛЯ ЗАНЕСЕННЯ ТАКИХ ОБ’ЄКТІВ ДО ДЕРЖАВНОГО РЕЄСТРУ НЕРУХОМИХ ПАМʼЯТОК УКРАЇНИ.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5883624"/>
              </p:ext>
            </p:extLst>
          </p:nvPr>
        </p:nvGraphicFramePr>
        <p:xfrm>
          <a:off x="228693" y="1704256"/>
          <a:ext cx="608467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437207"/>
              </p:ext>
            </p:extLst>
          </p:nvPr>
        </p:nvGraphicFramePr>
        <p:xfrm>
          <a:off x="280120" y="5376664"/>
          <a:ext cx="6254750" cy="3295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6760" y="8833048"/>
            <a:ext cx="102024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ДЖЕРЕЛО: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КИЇВСЬКА МІСЬКА РАДА.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ОФІЦІЙНИЙ ПОРТАЛ КИЄВА: ВЕБ-САЙТ.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HTTPS://KYIVCITY.GOV.UA/NPA/PRO_ZATVERDZHENNYA_MISKO_TSILOVO_PROGRAMI_OKHORONA_TA_ZBEREZHENNYA_KULTURNO_SPADSCHINI_M_KIYEVA_NA_2022-2024_ROKI/ </a:t>
            </a:r>
            <a:r>
              <a:rPr lang="uk-UA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(ДАТА ЗВЕРНЕННЯ 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.10.2022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0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17819</TotalTime>
  <Words>4422</Words>
  <Application>Microsoft Office PowerPoint</Application>
  <PresentationFormat>A3 (297x420 мм)</PresentationFormat>
  <Paragraphs>688</Paragraphs>
  <Slides>22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Перспектива</vt:lpstr>
      <vt:lpstr>КИЇВСЬКИЙ НАЦІОНАЛЬНИЙ УНІВЕРСИТЕТ БУДІВНИЦТВА І АРХІТЕКТУРИ ФАКУЛЬТЕТ ГЕОІНФОРМАЦІЙНИХ СИСТЕМ ТА УПРАВЛІННЯ ТЕРИТОРІЯМИ  КАФЕДРА ЗЕМЛЕУСТРОЮ І КАДАСТРУ</vt:lpstr>
      <vt:lpstr>ЗАГАЛЬНА ІНФОРМАЦІЯ</vt:lpstr>
      <vt:lpstr>ЗАГАЛЬНА ІНФОРМАЦІЯ</vt:lpstr>
      <vt:lpstr>НОРМАТИВНО-ПРАВОВЕ ЗАБЕЗПЕЧЕННЯ РОЗРОБКИ ПРОЕКТУ ЗЕМЛЕУСТРОЮ ЩОДО ВІДВЕДЕННЯ ЗЕМЕЛЬНОЇ ДІЛЯНКИ НА ЗЕМЛЯХ ГРОМАДСЬКОЇ ЗАБУДОВИ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СИТУАЦІЙНА СХЕМА РОЗТАШУВАННЯ ЗЕМЕЛЬНОЇ ДІЛЯНКИ</vt:lpstr>
      <vt:lpstr>ВИХІДНА ЗЕМЕЛЬНО-КАДАСТРОВА ІНФОРМАЦІЯ</vt:lpstr>
      <vt:lpstr>ФУНКЦІОНАЛЬНЕ ВИКОРИСТАННЯ ТЕРИТОРІЇ В ЗОНІ РОЗТАШУВАННЯ ЗЕМЕЛЬНОЇ ДІЛЯНКИ</vt:lpstr>
      <vt:lpstr>ПЛАНУВАЛЬНІ МІСТОБУДІВНІ ОБМЕЖЕННЯ ТА ЗОНИ ОХОРОНИ ПАМ’ЯТОК КУЛЬТУРНОЇ СПАДЩИНИ В ЗОНІ РОЗТАШУВАННЯ ЗЕМЕЛЬНОЇ ДІЛЯНКИ</vt:lpstr>
      <vt:lpstr>МАТЕРІАЛИ ГЕОДЕЗИЧНИХ ВИШУКУВАНЬ ТА ЗЕМЛЕВПОРЯДНОГО ПРОЕКТУВАННЯ </vt:lpstr>
      <vt:lpstr>МАТЕРІАЛИ ГЕОДЕЗИЧНИХ ВИШУКУВАНЬ ТА ЗЕМЛЕВПОРЯДНОГО ПРОЕКТУВАННЯ </vt:lpstr>
      <vt:lpstr>ФРАГМЕНТ КАДАСТРОВОГО ПЛАНУ ЗЕМЕЛЬНОЇ ДІЛЯНКИ</vt:lpstr>
      <vt:lpstr>ФРАГМЕНТ КАДАСТРОВОГО ПЛАНУ ЗЕМЕЛЬНОЇ ДІЛЯНКИ</vt:lpstr>
      <vt:lpstr>ПРОЦЕС РЕЄСТРАЦІЇ ЗЕМЕЛЬНОЇ ДІЛЯНКИ В ДЕРЖАВНОМУ ЗЕМЕЛЬНОМУ КАДАСТРІ</vt:lpstr>
      <vt:lpstr>ПРОЦЕС ДЕРЖАВНОЇ РЕЄСТРАЦІЯ ПРАВ НА ЗЕМЕЛЬНУ ДІЛЯНКУ В ДЕРЖАВНОМУ РЕЄСТРІ РЕЧОВИХ ПРАВ НА НЕРУХОМЕ МАЙНО</vt:lpstr>
      <vt:lpstr>ЗАСТОСУВАННЯ ГІС-ТЕХНОЛОГІЙ ПРИ РОЗРОБЛЕННІ ПРОЕКТУ ЗЕМЛЕУСТРОЮ ЩОДО ВІДВЕДЕННЯ ЗЕМЕЛЬНОЇ ДІЛЯНКИ</vt:lpstr>
      <vt:lpstr>ВИСНОВКИ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КИЇВСЬКИЙ НАЦІОНАЛЬНИЙ УНІВЕРСИТЕТ БУДІВНИЦТВА І АРХІТЕКТУРИ ФАКУЛЬТЕТ ГЕОІНФОРМАЦІЙНИХ СИСТЕМ ТА УПРАВЛІННЯ ТЕРИТОРІЯМИ  КАФЕДРА ЗЕМЛЕУСТРОЮ І КАДАСТРУ</dc:title>
  <dc:creator>Andrey Liashuk</dc:creator>
  <cp:lastModifiedBy>Adrian</cp:lastModifiedBy>
  <cp:revision>426</cp:revision>
  <dcterms:created xsi:type="dcterms:W3CDTF">2021-04-10T16:41:37Z</dcterms:created>
  <dcterms:modified xsi:type="dcterms:W3CDTF">2022-12-12T11:36:20Z</dcterms:modified>
</cp:coreProperties>
</file>