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9" r:id="rId3"/>
    <p:sldId id="321" r:id="rId4"/>
    <p:sldId id="322" r:id="rId5"/>
    <p:sldId id="323" r:id="rId6"/>
    <p:sldId id="324" r:id="rId7"/>
    <p:sldId id="325" r:id="rId8"/>
    <p:sldId id="326" r:id="rId9"/>
    <p:sldId id="327" r:id="rId10"/>
    <p:sldId id="328" r:id="rId11"/>
    <p:sldId id="329" r:id="rId12"/>
    <p:sldId id="330" r:id="rId13"/>
    <p:sldId id="331" r:id="rId14"/>
    <p:sldId id="332" r:id="rId15"/>
    <p:sldId id="334" r:id="rId16"/>
    <p:sldId id="333" r:id="rId17"/>
    <p:sldId id="335" r:id="rId18"/>
    <p:sldId id="336" r:id="rId19"/>
    <p:sldId id="337" r:id="rId20"/>
    <p:sldId id="32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1" autoAdjust="0"/>
    <p:restoredTop sz="94660"/>
  </p:normalViewPr>
  <p:slideViewPr>
    <p:cSldViewPr snapToGrid="0">
      <p:cViewPr varScale="1">
        <p:scale>
          <a:sx n="85" d="100"/>
          <a:sy n="85" d="100"/>
        </p:scale>
        <p:origin x="36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DAB67E-6D1F-400B-8E22-C665207C02A9}" type="doc">
      <dgm:prSet loTypeId="urn:microsoft.com/office/officeart/2005/8/layout/cycle3" loCatId="cycle" qsTypeId="urn:microsoft.com/office/officeart/2005/8/quickstyle/simple3" qsCatId="simple" csTypeId="urn:microsoft.com/office/officeart/2005/8/colors/accent1_2" csCatId="accent1" phldr="1"/>
      <dgm:spPr/>
      <dgm:t>
        <a:bodyPr/>
        <a:lstStyle/>
        <a:p>
          <a:endParaRPr lang="ru-RU"/>
        </a:p>
      </dgm:t>
    </dgm:pt>
    <dgm:pt modelId="{2CF1353C-F079-444F-86FC-900B2773E61D}">
      <dgm:prSet phldrT="[Текст]" custT="1"/>
      <dgm:spPr/>
      <dgm:t>
        <a:bodyPr/>
        <a:lstStyle/>
        <a:p>
          <a:r>
            <a:rPr lang="en-US" sz="1800" dirty="0">
              <a:latin typeface="Arial" panose="020B0604020202020204" pitchFamily="34" charset="0"/>
              <a:cs typeface="Arial" panose="020B0604020202020204" pitchFamily="34" charset="0"/>
            </a:rPr>
            <a:t>- providing the enterprise with labor force of appropriate quantity and
and quality;</a:t>
          </a:r>
          <a:endParaRPr lang="ru-RU" sz="1800" dirty="0">
            <a:latin typeface="Arial" panose="020B0604020202020204" pitchFamily="34" charset="0"/>
            <a:cs typeface="Arial" panose="020B0604020202020204" pitchFamily="34" charset="0"/>
          </a:endParaRPr>
        </a:p>
      </dgm:t>
    </dgm:pt>
    <dgm:pt modelId="{C6625DCE-3AF7-4803-AA8A-1EDE883B6F1F}" type="parTrans" cxnId="{CFEF111E-4D72-40DF-B04F-255F7AD4B013}">
      <dgm:prSet/>
      <dgm:spPr/>
      <dgm:t>
        <a:bodyPr/>
        <a:lstStyle/>
        <a:p>
          <a:endParaRPr lang="ru-RU" sz="1800">
            <a:latin typeface="Arial" panose="020B0604020202020204" pitchFamily="34" charset="0"/>
            <a:cs typeface="Arial" panose="020B0604020202020204" pitchFamily="34" charset="0"/>
          </a:endParaRPr>
        </a:p>
      </dgm:t>
    </dgm:pt>
    <dgm:pt modelId="{220D9F5A-6520-4693-9DC5-1B8AC0A0491F}" type="sibTrans" cxnId="{CFEF111E-4D72-40DF-B04F-255F7AD4B013}">
      <dgm:prSet/>
      <dgm:spPr/>
      <dgm:t>
        <a:bodyPr/>
        <a:lstStyle/>
        <a:p>
          <a:endParaRPr lang="ru-RU" sz="1800">
            <a:latin typeface="Arial" panose="020B0604020202020204" pitchFamily="34" charset="0"/>
            <a:cs typeface="Arial" panose="020B0604020202020204" pitchFamily="34" charset="0"/>
          </a:endParaRPr>
        </a:p>
      </dgm:t>
    </dgm:pt>
    <dgm:pt modelId="{AF0CDC25-6EC4-410F-ACF6-10622626758F}">
      <dgm:prSet phldrT="[Текст]" custT="1"/>
      <dgm:spPr/>
      <dgm:t>
        <a:bodyPr/>
        <a:lstStyle/>
        <a:p>
          <a:r>
            <a:rPr lang="en-US" sz="1800" dirty="0">
              <a:latin typeface="Arial" panose="020B0604020202020204" pitchFamily="34" charset="0"/>
              <a:cs typeface="Arial" panose="020B0604020202020204" pitchFamily="34" charset="0"/>
            </a:rPr>
            <a:t>- ensuring conditions for the growth of labor productivity, a sufficient level of labor motivation, self-discipline, and the acquisition of new professional skills by the employee</a:t>
          </a:r>
          <a:endParaRPr lang="ru-RU" sz="1800" dirty="0">
            <a:latin typeface="Arial" panose="020B0604020202020204" pitchFamily="34" charset="0"/>
            <a:cs typeface="Arial" panose="020B0604020202020204" pitchFamily="34" charset="0"/>
          </a:endParaRPr>
        </a:p>
      </dgm:t>
    </dgm:pt>
    <dgm:pt modelId="{9BEFE7F7-6FF4-4E9B-97EC-740BD4A077EC}" type="parTrans" cxnId="{BAA70671-1B48-4188-B1EB-993EFAC95C76}">
      <dgm:prSet/>
      <dgm:spPr/>
      <dgm:t>
        <a:bodyPr/>
        <a:lstStyle/>
        <a:p>
          <a:endParaRPr lang="ru-RU" sz="1800">
            <a:latin typeface="Arial" panose="020B0604020202020204" pitchFamily="34" charset="0"/>
            <a:cs typeface="Arial" panose="020B0604020202020204" pitchFamily="34" charset="0"/>
          </a:endParaRPr>
        </a:p>
      </dgm:t>
    </dgm:pt>
    <dgm:pt modelId="{24C47A42-C6FF-42CC-A3D2-CA28F67A30EF}" type="sibTrans" cxnId="{BAA70671-1B48-4188-B1EB-993EFAC95C76}">
      <dgm:prSet/>
      <dgm:spPr/>
      <dgm:t>
        <a:bodyPr/>
        <a:lstStyle/>
        <a:p>
          <a:endParaRPr lang="ru-RU" sz="1800">
            <a:latin typeface="Arial" panose="020B0604020202020204" pitchFamily="34" charset="0"/>
            <a:cs typeface="Arial" panose="020B0604020202020204" pitchFamily="34" charset="0"/>
          </a:endParaRPr>
        </a:p>
      </dgm:t>
    </dgm:pt>
    <dgm:pt modelId="{F2976539-70D1-4109-8179-F80668547A66}">
      <dgm:prSet phldrT="[Текст]" custT="1"/>
      <dgm:spPr/>
      <dgm:t>
        <a:bodyPr/>
        <a:lstStyle/>
        <a:p>
          <a:r>
            <a:rPr lang="en-US" sz="1800" dirty="0">
              <a:latin typeface="Arial" panose="020B0604020202020204" pitchFamily="34" charset="0"/>
              <a:cs typeface="Arial" panose="020B0604020202020204" pitchFamily="34" charset="0"/>
            </a:rPr>
            <a:t>formation of a stable team at the enterprise;</a:t>
          </a:r>
          <a:endParaRPr lang="ru-RU" sz="1800" dirty="0">
            <a:latin typeface="Arial" panose="020B0604020202020204" pitchFamily="34" charset="0"/>
            <a:cs typeface="Arial" panose="020B0604020202020204" pitchFamily="34" charset="0"/>
          </a:endParaRPr>
        </a:p>
      </dgm:t>
    </dgm:pt>
    <dgm:pt modelId="{16221AEF-5D89-40BC-8010-3752701A3DFA}" type="parTrans" cxnId="{74D39734-DB7A-43DD-8701-58133E338B4E}">
      <dgm:prSet/>
      <dgm:spPr/>
      <dgm:t>
        <a:bodyPr/>
        <a:lstStyle/>
        <a:p>
          <a:endParaRPr lang="ru-RU" sz="1800">
            <a:latin typeface="Arial" panose="020B0604020202020204" pitchFamily="34" charset="0"/>
            <a:cs typeface="Arial" panose="020B0604020202020204" pitchFamily="34" charset="0"/>
          </a:endParaRPr>
        </a:p>
      </dgm:t>
    </dgm:pt>
    <dgm:pt modelId="{109E54FB-D1E1-4A88-812C-C3A331351435}" type="sibTrans" cxnId="{74D39734-DB7A-43DD-8701-58133E338B4E}">
      <dgm:prSet/>
      <dgm:spPr/>
      <dgm:t>
        <a:bodyPr/>
        <a:lstStyle/>
        <a:p>
          <a:endParaRPr lang="ru-RU" sz="1800">
            <a:latin typeface="Arial" panose="020B0604020202020204" pitchFamily="34" charset="0"/>
            <a:cs typeface="Arial" panose="020B0604020202020204" pitchFamily="34" charset="0"/>
          </a:endParaRPr>
        </a:p>
      </dgm:t>
    </dgm:pt>
    <dgm:pt modelId="{83E88FAA-5EC1-4ACD-A120-F9F5007BB9FC}">
      <dgm:prSet phldrT="[Текст]" custT="1"/>
      <dgm:spPr/>
      <dgm:t>
        <a:bodyPr/>
        <a:lstStyle/>
        <a:p>
          <a:r>
            <a:rPr lang="en-US" sz="1800" dirty="0">
              <a:latin typeface="Arial" panose="020B0604020202020204" pitchFamily="34" charset="0"/>
              <a:cs typeface="Arial" panose="020B0604020202020204" pitchFamily="34" charset="0"/>
            </a:rPr>
            <a:t>realization of the needs and interests of employees regarding the content and working conditions, opportunities for professional and career growth;</a:t>
          </a:r>
          <a:endParaRPr lang="ru-RU" sz="1800" dirty="0">
            <a:latin typeface="Arial" panose="020B0604020202020204" pitchFamily="34" charset="0"/>
            <a:cs typeface="Arial" panose="020B0604020202020204" pitchFamily="34" charset="0"/>
          </a:endParaRPr>
        </a:p>
      </dgm:t>
    </dgm:pt>
    <dgm:pt modelId="{481A69F9-70A8-44C8-AE3E-DEE962787E92}" type="parTrans" cxnId="{E95DFB33-72AF-41D1-8793-DDA052F24B78}">
      <dgm:prSet/>
      <dgm:spPr/>
      <dgm:t>
        <a:bodyPr/>
        <a:lstStyle/>
        <a:p>
          <a:endParaRPr lang="ru-RU" sz="1800">
            <a:latin typeface="Arial" panose="020B0604020202020204" pitchFamily="34" charset="0"/>
            <a:cs typeface="Arial" panose="020B0604020202020204" pitchFamily="34" charset="0"/>
          </a:endParaRPr>
        </a:p>
      </dgm:t>
    </dgm:pt>
    <dgm:pt modelId="{9BF0BF5E-848F-4CE6-9AFA-EC680250AD6E}" type="sibTrans" cxnId="{E95DFB33-72AF-41D1-8793-DDA052F24B78}">
      <dgm:prSet/>
      <dgm:spPr/>
      <dgm:t>
        <a:bodyPr/>
        <a:lstStyle/>
        <a:p>
          <a:endParaRPr lang="ru-RU" sz="1800">
            <a:latin typeface="Arial" panose="020B0604020202020204" pitchFamily="34" charset="0"/>
            <a:cs typeface="Arial" panose="020B0604020202020204" pitchFamily="34" charset="0"/>
          </a:endParaRPr>
        </a:p>
      </dgm:t>
    </dgm:pt>
    <dgm:pt modelId="{C5457A86-B736-491C-94ED-F094FF8D1686}">
      <dgm:prSet phldrT="[Текст]" custT="1"/>
      <dgm:spPr/>
      <dgm:t>
        <a:bodyPr/>
        <a:lstStyle/>
        <a:p>
          <a:r>
            <a:rPr lang="en-US" sz="1800" dirty="0">
              <a:latin typeface="Arial" panose="020B0604020202020204" pitchFamily="34" charset="0"/>
              <a:cs typeface="Arial" panose="020B0604020202020204" pitchFamily="34" charset="0"/>
            </a:rPr>
            <a:t>optimization of the balance of interests of both staff and the company.</a:t>
          </a:r>
          <a:endParaRPr lang="ru-RU" sz="1800" dirty="0">
            <a:latin typeface="Arial" panose="020B0604020202020204" pitchFamily="34" charset="0"/>
            <a:cs typeface="Arial" panose="020B0604020202020204" pitchFamily="34" charset="0"/>
          </a:endParaRPr>
        </a:p>
      </dgm:t>
    </dgm:pt>
    <dgm:pt modelId="{012A863F-B83A-429F-A1AB-D33DA38A7E2A}" type="parTrans" cxnId="{3B9EC50D-1A6B-47EE-930D-EF693E4A15D3}">
      <dgm:prSet/>
      <dgm:spPr/>
      <dgm:t>
        <a:bodyPr/>
        <a:lstStyle/>
        <a:p>
          <a:endParaRPr lang="ru-RU" sz="1800">
            <a:latin typeface="Arial" panose="020B0604020202020204" pitchFamily="34" charset="0"/>
            <a:cs typeface="Arial" panose="020B0604020202020204" pitchFamily="34" charset="0"/>
          </a:endParaRPr>
        </a:p>
      </dgm:t>
    </dgm:pt>
    <dgm:pt modelId="{AFD2D384-8529-4C0D-9AF5-685AA7389F5E}" type="sibTrans" cxnId="{3B9EC50D-1A6B-47EE-930D-EF693E4A15D3}">
      <dgm:prSet/>
      <dgm:spPr/>
      <dgm:t>
        <a:bodyPr/>
        <a:lstStyle/>
        <a:p>
          <a:endParaRPr lang="ru-RU" sz="1800">
            <a:latin typeface="Arial" panose="020B0604020202020204" pitchFamily="34" charset="0"/>
            <a:cs typeface="Arial" panose="020B0604020202020204" pitchFamily="34" charset="0"/>
          </a:endParaRPr>
        </a:p>
      </dgm:t>
    </dgm:pt>
    <dgm:pt modelId="{A290C8B9-3994-4611-88B6-18214FFBDF53}" type="pres">
      <dgm:prSet presAssocID="{68DAB67E-6D1F-400B-8E22-C665207C02A9}" presName="Name0" presStyleCnt="0">
        <dgm:presLayoutVars>
          <dgm:dir/>
          <dgm:resizeHandles val="exact"/>
        </dgm:presLayoutVars>
      </dgm:prSet>
      <dgm:spPr/>
    </dgm:pt>
    <dgm:pt modelId="{98EBEA77-2C78-4ED3-8734-4E3ED02D0F63}" type="pres">
      <dgm:prSet presAssocID="{68DAB67E-6D1F-400B-8E22-C665207C02A9}" presName="cycle" presStyleCnt="0"/>
      <dgm:spPr/>
    </dgm:pt>
    <dgm:pt modelId="{B0456F87-9B01-4BDD-98FA-7D34A770F7F4}" type="pres">
      <dgm:prSet presAssocID="{2CF1353C-F079-444F-86FC-900B2773E61D}" presName="nodeFirstNode" presStyleLbl="node1" presStyleIdx="0" presStyleCnt="5">
        <dgm:presLayoutVars>
          <dgm:bulletEnabled val="1"/>
        </dgm:presLayoutVars>
      </dgm:prSet>
      <dgm:spPr/>
    </dgm:pt>
    <dgm:pt modelId="{E29B9C21-8F0F-46EA-8AA8-75A5FA4E6612}" type="pres">
      <dgm:prSet presAssocID="{220D9F5A-6520-4693-9DC5-1B8AC0A0491F}" presName="sibTransFirstNode" presStyleLbl="bgShp" presStyleIdx="0" presStyleCnt="1"/>
      <dgm:spPr/>
    </dgm:pt>
    <dgm:pt modelId="{3C1CADC2-FC92-41E7-A5BE-DD2C35010F8D}" type="pres">
      <dgm:prSet presAssocID="{AF0CDC25-6EC4-410F-ACF6-10622626758F}" presName="nodeFollowingNodes" presStyleLbl="node1" presStyleIdx="1" presStyleCnt="5" custScaleX="160539" custRadScaleRad="141795" custRadScaleInc="75700">
        <dgm:presLayoutVars>
          <dgm:bulletEnabled val="1"/>
        </dgm:presLayoutVars>
      </dgm:prSet>
      <dgm:spPr/>
    </dgm:pt>
    <dgm:pt modelId="{BEA17C6A-45E4-4D94-9580-42ABDB73E193}" type="pres">
      <dgm:prSet presAssocID="{F2976539-70D1-4109-8179-F80668547A66}" presName="nodeFollowingNodes" presStyleLbl="node1" presStyleIdx="2" presStyleCnt="5" custRadScaleRad="143933" custRadScaleInc="-115899">
        <dgm:presLayoutVars>
          <dgm:bulletEnabled val="1"/>
        </dgm:presLayoutVars>
      </dgm:prSet>
      <dgm:spPr/>
    </dgm:pt>
    <dgm:pt modelId="{E78009A8-ED9C-442A-84A3-007F27A44601}" type="pres">
      <dgm:prSet presAssocID="{83E88FAA-5EC1-4ACD-A120-F9F5007BB9FC}" presName="nodeFollowingNodes" presStyleLbl="node1" presStyleIdx="3" presStyleCnt="5" custScaleX="144747" custRadScaleRad="110480" custRadScaleInc="26217">
        <dgm:presLayoutVars>
          <dgm:bulletEnabled val="1"/>
        </dgm:presLayoutVars>
      </dgm:prSet>
      <dgm:spPr/>
    </dgm:pt>
    <dgm:pt modelId="{4707D638-EC6E-4DC4-939C-AAD46A34DB83}" type="pres">
      <dgm:prSet presAssocID="{C5457A86-B736-491C-94ED-F094FF8D1686}" presName="nodeFollowingNodes" presStyleLbl="node1" presStyleIdx="4" presStyleCnt="5" custRadScaleRad="135320" custRadScaleInc="698">
        <dgm:presLayoutVars>
          <dgm:bulletEnabled val="1"/>
        </dgm:presLayoutVars>
      </dgm:prSet>
      <dgm:spPr/>
    </dgm:pt>
  </dgm:ptLst>
  <dgm:cxnLst>
    <dgm:cxn modelId="{3B9EC50D-1A6B-47EE-930D-EF693E4A15D3}" srcId="{68DAB67E-6D1F-400B-8E22-C665207C02A9}" destId="{C5457A86-B736-491C-94ED-F094FF8D1686}" srcOrd="4" destOrd="0" parTransId="{012A863F-B83A-429F-A1AB-D33DA38A7E2A}" sibTransId="{AFD2D384-8529-4C0D-9AF5-685AA7389F5E}"/>
    <dgm:cxn modelId="{FB187C10-11D4-4233-9FD2-D788E19D8DA1}" type="presOf" srcId="{C5457A86-B736-491C-94ED-F094FF8D1686}" destId="{4707D638-EC6E-4DC4-939C-AAD46A34DB83}" srcOrd="0" destOrd="0" presId="urn:microsoft.com/office/officeart/2005/8/layout/cycle3"/>
    <dgm:cxn modelId="{73B78A1D-2D22-4CF2-B12F-B86AF7D352CF}" type="presOf" srcId="{220D9F5A-6520-4693-9DC5-1B8AC0A0491F}" destId="{E29B9C21-8F0F-46EA-8AA8-75A5FA4E6612}" srcOrd="0" destOrd="0" presId="urn:microsoft.com/office/officeart/2005/8/layout/cycle3"/>
    <dgm:cxn modelId="{CFEF111E-4D72-40DF-B04F-255F7AD4B013}" srcId="{68DAB67E-6D1F-400B-8E22-C665207C02A9}" destId="{2CF1353C-F079-444F-86FC-900B2773E61D}" srcOrd="0" destOrd="0" parTransId="{C6625DCE-3AF7-4803-AA8A-1EDE883B6F1F}" sibTransId="{220D9F5A-6520-4693-9DC5-1B8AC0A0491F}"/>
    <dgm:cxn modelId="{E95DFB33-72AF-41D1-8793-DDA052F24B78}" srcId="{68DAB67E-6D1F-400B-8E22-C665207C02A9}" destId="{83E88FAA-5EC1-4ACD-A120-F9F5007BB9FC}" srcOrd="3" destOrd="0" parTransId="{481A69F9-70A8-44C8-AE3E-DEE962787E92}" sibTransId="{9BF0BF5E-848F-4CE6-9AFA-EC680250AD6E}"/>
    <dgm:cxn modelId="{74D39734-DB7A-43DD-8701-58133E338B4E}" srcId="{68DAB67E-6D1F-400B-8E22-C665207C02A9}" destId="{F2976539-70D1-4109-8179-F80668547A66}" srcOrd="2" destOrd="0" parTransId="{16221AEF-5D89-40BC-8010-3752701A3DFA}" sibTransId="{109E54FB-D1E1-4A88-812C-C3A331351435}"/>
    <dgm:cxn modelId="{BB1DFB66-E2D3-418A-A629-3447DE9292FE}" type="presOf" srcId="{F2976539-70D1-4109-8179-F80668547A66}" destId="{BEA17C6A-45E4-4D94-9580-42ABDB73E193}" srcOrd="0" destOrd="0" presId="urn:microsoft.com/office/officeart/2005/8/layout/cycle3"/>
    <dgm:cxn modelId="{66519A6A-88F9-4B00-9045-5BDE05749099}" type="presOf" srcId="{68DAB67E-6D1F-400B-8E22-C665207C02A9}" destId="{A290C8B9-3994-4611-88B6-18214FFBDF53}" srcOrd="0" destOrd="0" presId="urn:microsoft.com/office/officeart/2005/8/layout/cycle3"/>
    <dgm:cxn modelId="{BAA70671-1B48-4188-B1EB-993EFAC95C76}" srcId="{68DAB67E-6D1F-400B-8E22-C665207C02A9}" destId="{AF0CDC25-6EC4-410F-ACF6-10622626758F}" srcOrd="1" destOrd="0" parTransId="{9BEFE7F7-6FF4-4E9B-97EC-740BD4A077EC}" sibTransId="{24C47A42-C6FF-42CC-A3D2-CA28F67A30EF}"/>
    <dgm:cxn modelId="{B840AE72-F794-490E-A132-B74932F7FA02}" type="presOf" srcId="{83E88FAA-5EC1-4ACD-A120-F9F5007BB9FC}" destId="{E78009A8-ED9C-442A-84A3-007F27A44601}" srcOrd="0" destOrd="0" presId="urn:microsoft.com/office/officeart/2005/8/layout/cycle3"/>
    <dgm:cxn modelId="{036B9A8D-1BCA-4CB3-9FDD-DB0227475669}" type="presOf" srcId="{AF0CDC25-6EC4-410F-ACF6-10622626758F}" destId="{3C1CADC2-FC92-41E7-A5BE-DD2C35010F8D}" srcOrd="0" destOrd="0" presId="urn:microsoft.com/office/officeart/2005/8/layout/cycle3"/>
    <dgm:cxn modelId="{9BBABAB1-0758-4181-AC76-88648D1623E5}" type="presOf" srcId="{2CF1353C-F079-444F-86FC-900B2773E61D}" destId="{B0456F87-9B01-4BDD-98FA-7D34A770F7F4}" srcOrd="0" destOrd="0" presId="urn:microsoft.com/office/officeart/2005/8/layout/cycle3"/>
    <dgm:cxn modelId="{E86C3EA3-5231-483E-BD9E-795355CAF958}" type="presParOf" srcId="{A290C8B9-3994-4611-88B6-18214FFBDF53}" destId="{98EBEA77-2C78-4ED3-8734-4E3ED02D0F63}" srcOrd="0" destOrd="0" presId="urn:microsoft.com/office/officeart/2005/8/layout/cycle3"/>
    <dgm:cxn modelId="{B7F7A486-FF71-4675-847B-443ABE0D6976}" type="presParOf" srcId="{98EBEA77-2C78-4ED3-8734-4E3ED02D0F63}" destId="{B0456F87-9B01-4BDD-98FA-7D34A770F7F4}" srcOrd="0" destOrd="0" presId="urn:microsoft.com/office/officeart/2005/8/layout/cycle3"/>
    <dgm:cxn modelId="{BDC030D2-9515-44A9-9027-5EBA11ECE114}" type="presParOf" srcId="{98EBEA77-2C78-4ED3-8734-4E3ED02D0F63}" destId="{E29B9C21-8F0F-46EA-8AA8-75A5FA4E6612}" srcOrd="1" destOrd="0" presId="urn:microsoft.com/office/officeart/2005/8/layout/cycle3"/>
    <dgm:cxn modelId="{FC70F6F5-E95E-4B82-81DE-417D2A4A999A}" type="presParOf" srcId="{98EBEA77-2C78-4ED3-8734-4E3ED02D0F63}" destId="{3C1CADC2-FC92-41E7-A5BE-DD2C35010F8D}" srcOrd="2" destOrd="0" presId="urn:microsoft.com/office/officeart/2005/8/layout/cycle3"/>
    <dgm:cxn modelId="{E564A88F-ACD0-455F-8BC8-DC9D5C6944BF}" type="presParOf" srcId="{98EBEA77-2C78-4ED3-8734-4E3ED02D0F63}" destId="{BEA17C6A-45E4-4D94-9580-42ABDB73E193}" srcOrd="3" destOrd="0" presId="urn:microsoft.com/office/officeart/2005/8/layout/cycle3"/>
    <dgm:cxn modelId="{7076B8BF-9891-464A-94FF-71155838E411}" type="presParOf" srcId="{98EBEA77-2C78-4ED3-8734-4E3ED02D0F63}" destId="{E78009A8-ED9C-442A-84A3-007F27A44601}" srcOrd="4" destOrd="0" presId="urn:microsoft.com/office/officeart/2005/8/layout/cycle3"/>
    <dgm:cxn modelId="{F2DA566B-FB87-4F5A-B1CF-8D384588A67E}" type="presParOf" srcId="{98EBEA77-2C78-4ED3-8734-4E3ED02D0F63}" destId="{4707D638-EC6E-4DC4-939C-AAD46A34DB83}"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A8ADC1-91E4-401B-8FEC-83F07C496550}" type="doc">
      <dgm:prSet loTypeId="urn:microsoft.com/office/officeart/2008/layout/RadialCluster" loCatId="cycle" qsTypeId="urn:microsoft.com/office/officeart/2005/8/quickstyle/simple3" qsCatId="simple" csTypeId="urn:microsoft.com/office/officeart/2005/8/colors/accent1_2" csCatId="accent1" phldr="1"/>
      <dgm:spPr/>
      <dgm:t>
        <a:bodyPr/>
        <a:lstStyle/>
        <a:p>
          <a:endParaRPr lang="ru-RU"/>
        </a:p>
      </dgm:t>
    </dgm:pt>
    <dgm:pt modelId="{7910BB44-5885-45EE-9350-ABF5473D6A8B}">
      <dgm:prSet phldrT="[Текст]" custT="1"/>
      <dgm:spPr/>
      <dgm:t>
        <a:bodyPr/>
        <a:lstStyle/>
        <a:p>
          <a:r>
            <a:rPr lang="en-US" sz="1800" dirty="0">
              <a:latin typeface="Arial" panose="020B0604020202020204" pitchFamily="34" charset="0"/>
              <a:cs typeface="Arial" panose="020B0604020202020204" pitchFamily="34" charset="0"/>
            </a:rPr>
            <a:t>The main areas of personnel management:</a:t>
          </a:r>
          <a:endParaRPr lang="ru-RU" sz="1800" dirty="0">
            <a:latin typeface="Arial" panose="020B0604020202020204" pitchFamily="34" charset="0"/>
            <a:cs typeface="Arial" panose="020B0604020202020204" pitchFamily="34" charset="0"/>
          </a:endParaRPr>
        </a:p>
      </dgm:t>
    </dgm:pt>
    <dgm:pt modelId="{EAD2B6D0-E94C-4E00-92D6-39FE09B1DF22}" type="parTrans" cxnId="{05F98AAD-601D-4C18-BC35-E5C3D239DEE7}">
      <dgm:prSet/>
      <dgm:spPr/>
      <dgm:t>
        <a:bodyPr/>
        <a:lstStyle/>
        <a:p>
          <a:endParaRPr lang="ru-RU" sz="1800">
            <a:latin typeface="Arial" panose="020B0604020202020204" pitchFamily="34" charset="0"/>
            <a:cs typeface="Arial" panose="020B0604020202020204" pitchFamily="34" charset="0"/>
          </a:endParaRPr>
        </a:p>
      </dgm:t>
    </dgm:pt>
    <dgm:pt modelId="{94778A74-024C-46A6-9855-F9C6F5D43353}" type="sibTrans" cxnId="{05F98AAD-601D-4C18-BC35-E5C3D239DEE7}">
      <dgm:prSet/>
      <dgm:spPr/>
      <dgm:t>
        <a:bodyPr/>
        <a:lstStyle/>
        <a:p>
          <a:endParaRPr lang="ru-RU" sz="1800">
            <a:latin typeface="Arial" panose="020B0604020202020204" pitchFamily="34" charset="0"/>
            <a:cs typeface="Arial" panose="020B0604020202020204" pitchFamily="34" charset="0"/>
          </a:endParaRPr>
        </a:p>
      </dgm:t>
    </dgm:pt>
    <dgm:pt modelId="{F5E34F33-D1E6-445A-ACF0-884C98098B9E}">
      <dgm:prSet phldrT="[Текст]" custT="1"/>
      <dgm:spPr/>
      <dgm:t>
        <a:bodyPr/>
        <a:lstStyle/>
        <a:p>
          <a:r>
            <a:rPr lang="en-US" sz="1800" dirty="0">
              <a:latin typeface="Arial" panose="020B0604020202020204" pitchFamily="34" charset="0"/>
              <a:cs typeface="Arial" panose="020B0604020202020204" pitchFamily="34" charset="0"/>
            </a:rPr>
            <a:t>Setting goals - defining the main goals and objectives that contribute to the company's development.</a:t>
          </a:r>
          <a:endParaRPr lang="ru-RU" sz="1800" dirty="0">
            <a:latin typeface="Arial" panose="020B0604020202020204" pitchFamily="34" charset="0"/>
            <a:cs typeface="Arial" panose="020B0604020202020204" pitchFamily="34" charset="0"/>
          </a:endParaRPr>
        </a:p>
      </dgm:t>
    </dgm:pt>
    <dgm:pt modelId="{2AD1EB11-19A8-4993-974A-02B6C78912A0}" type="parTrans" cxnId="{8F76A45B-D291-4752-A744-9836BC384E82}">
      <dgm:prSet/>
      <dgm:spPr/>
      <dgm:t>
        <a:bodyPr/>
        <a:lstStyle/>
        <a:p>
          <a:endParaRPr lang="ru-RU" sz="1800">
            <a:latin typeface="Arial" panose="020B0604020202020204" pitchFamily="34" charset="0"/>
            <a:cs typeface="Arial" panose="020B0604020202020204" pitchFamily="34" charset="0"/>
          </a:endParaRPr>
        </a:p>
      </dgm:t>
    </dgm:pt>
    <dgm:pt modelId="{850057C1-D7D8-493D-865F-70453D92B5CF}" type="sibTrans" cxnId="{8F76A45B-D291-4752-A744-9836BC384E82}">
      <dgm:prSet/>
      <dgm:spPr/>
      <dgm:t>
        <a:bodyPr/>
        <a:lstStyle/>
        <a:p>
          <a:endParaRPr lang="ru-RU" sz="1800">
            <a:latin typeface="Arial" panose="020B0604020202020204" pitchFamily="34" charset="0"/>
            <a:cs typeface="Arial" panose="020B0604020202020204" pitchFamily="34" charset="0"/>
          </a:endParaRPr>
        </a:p>
      </dgm:t>
    </dgm:pt>
    <dgm:pt modelId="{2364A1F9-3FD7-4602-ADD6-B4464617142B}">
      <dgm:prSet phldrT="[Текст]" custT="1"/>
      <dgm:spPr/>
      <dgm:t>
        <a:bodyPr/>
        <a:lstStyle/>
        <a:p>
          <a:r>
            <a:rPr lang="en-US" sz="1800" dirty="0">
              <a:latin typeface="Arial" panose="020B0604020202020204" pitchFamily="34" charset="0"/>
              <a:cs typeface="Arial" panose="020B0604020202020204" pitchFamily="34" charset="0"/>
            </a:rPr>
            <a:t>Formation of implementation mechanisms - development of methods and procedures that ensure the effective implementation of the goals.</a:t>
          </a:r>
          <a:endParaRPr lang="ru-RU" sz="1800" dirty="0">
            <a:latin typeface="Arial" panose="020B0604020202020204" pitchFamily="34" charset="0"/>
            <a:cs typeface="Arial" panose="020B0604020202020204" pitchFamily="34" charset="0"/>
          </a:endParaRPr>
        </a:p>
      </dgm:t>
    </dgm:pt>
    <dgm:pt modelId="{EA6D5D43-FDE5-48DD-ABAB-5A982CDBB52E}" type="parTrans" cxnId="{3FBA5263-BBAB-438B-BAB8-E1F0F22E60F0}">
      <dgm:prSet/>
      <dgm:spPr/>
      <dgm:t>
        <a:bodyPr/>
        <a:lstStyle/>
        <a:p>
          <a:endParaRPr lang="ru-RU" sz="1800">
            <a:latin typeface="Arial" panose="020B0604020202020204" pitchFamily="34" charset="0"/>
            <a:cs typeface="Arial" panose="020B0604020202020204" pitchFamily="34" charset="0"/>
          </a:endParaRPr>
        </a:p>
      </dgm:t>
    </dgm:pt>
    <dgm:pt modelId="{0F715DFB-D5B2-4B73-BD91-B7F8DD365248}" type="sibTrans" cxnId="{3FBA5263-BBAB-438B-BAB8-E1F0F22E60F0}">
      <dgm:prSet/>
      <dgm:spPr/>
      <dgm:t>
        <a:bodyPr/>
        <a:lstStyle/>
        <a:p>
          <a:endParaRPr lang="ru-RU" sz="1800">
            <a:latin typeface="Arial" panose="020B0604020202020204" pitchFamily="34" charset="0"/>
            <a:cs typeface="Arial" panose="020B0604020202020204" pitchFamily="34" charset="0"/>
          </a:endParaRPr>
        </a:p>
      </dgm:t>
    </dgm:pt>
    <dgm:pt modelId="{218B109A-0B88-4DBB-9F06-DC8EAF5E87FE}">
      <dgm:prSet phldrT="[Текст]" custT="1"/>
      <dgm:spPr/>
      <dgm:t>
        <a:bodyPr/>
        <a:lstStyle/>
        <a:p>
          <a:r>
            <a:rPr lang="en-US" sz="1800" dirty="0">
              <a:latin typeface="Arial" panose="020B0604020202020204" pitchFamily="34" charset="0"/>
              <a:cs typeface="Arial" panose="020B0604020202020204" pitchFamily="34" charset="0"/>
            </a:rPr>
            <a:t>Organizational and functional model - a structure that integrates personnel into all divisions of the organization </a:t>
          </a:r>
          <a:endParaRPr lang="ru-RU" sz="1800" dirty="0">
            <a:latin typeface="Arial" panose="020B0604020202020204" pitchFamily="34" charset="0"/>
            <a:cs typeface="Arial" panose="020B0604020202020204" pitchFamily="34" charset="0"/>
          </a:endParaRPr>
        </a:p>
      </dgm:t>
    </dgm:pt>
    <dgm:pt modelId="{2771DAFE-D1BE-4EA5-97C7-95921D7CE5F7}" type="parTrans" cxnId="{E650A4B1-627A-49CA-A3E1-416D51ADD255}">
      <dgm:prSet/>
      <dgm:spPr/>
      <dgm:t>
        <a:bodyPr/>
        <a:lstStyle/>
        <a:p>
          <a:endParaRPr lang="ru-RU" sz="1800">
            <a:latin typeface="Arial" panose="020B0604020202020204" pitchFamily="34" charset="0"/>
            <a:cs typeface="Arial" panose="020B0604020202020204" pitchFamily="34" charset="0"/>
          </a:endParaRPr>
        </a:p>
      </dgm:t>
    </dgm:pt>
    <dgm:pt modelId="{5061F5D8-B9D4-44B2-87A0-1A44D920304D}" type="sibTrans" cxnId="{E650A4B1-627A-49CA-A3E1-416D51ADD255}">
      <dgm:prSet/>
      <dgm:spPr/>
      <dgm:t>
        <a:bodyPr/>
        <a:lstStyle/>
        <a:p>
          <a:endParaRPr lang="ru-RU" sz="1800">
            <a:latin typeface="Arial" panose="020B0604020202020204" pitchFamily="34" charset="0"/>
            <a:cs typeface="Arial" panose="020B0604020202020204" pitchFamily="34" charset="0"/>
          </a:endParaRPr>
        </a:p>
      </dgm:t>
    </dgm:pt>
    <dgm:pt modelId="{994D9917-C720-4FB0-BA78-972A087A4944}" type="pres">
      <dgm:prSet presAssocID="{C6A8ADC1-91E4-401B-8FEC-83F07C496550}" presName="Name0" presStyleCnt="0">
        <dgm:presLayoutVars>
          <dgm:chMax val="1"/>
          <dgm:chPref val="1"/>
          <dgm:dir/>
          <dgm:animOne val="branch"/>
          <dgm:animLvl val="lvl"/>
        </dgm:presLayoutVars>
      </dgm:prSet>
      <dgm:spPr/>
    </dgm:pt>
    <dgm:pt modelId="{910F9837-9EEC-4FC6-9B4E-0A288DC84048}" type="pres">
      <dgm:prSet presAssocID="{7910BB44-5885-45EE-9350-ABF5473D6A8B}" presName="singleCycle" presStyleCnt="0"/>
      <dgm:spPr/>
    </dgm:pt>
    <dgm:pt modelId="{865A27BD-72EA-4860-A24D-8593CBD2A972}" type="pres">
      <dgm:prSet presAssocID="{7910BB44-5885-45EE-9350-ABF5473D6A8B}" presName="singleCenter" presStyleLbl="node1" presStyleIdx="0" presStyleCnt="4" custLinFactNeighborX="433" custLinFactNeighborY="-14491">
        <dgm:presLayoutVars>
          <dgm:chMax val="7"/>
          <dgm:chPref val="7"/>
        </dgm:presLayoutVars>
      </dgm:prSet>
      <dgm:spPr/>
    </dgm:pt>
    <dgm:pt modelId="{AF0C45AD-47CE-4BEC-B4C7-AFFDA4904356}" type="pres">
      <dgm:prSet presAssocID="{2AD1EB11-19A8-4993-974A-02B6C78912A0}" presName="Name56" presStyleLbl="parChTrans1D2" presStyleIdx="0" presStyleCnt="3"/>
      <dgm:spPr/>
    </dgm:pt>
    <dgm:pt modelId="{0B8FE24F-0AA7-4DF0-B5E5-472D417D3CCA}" type="pres">
      <dgm:prSet presAssocID="{F5E34F33-D1E6-445A-ACF0-884C98098B9E}" presName="text0" presStyleLbl="node1" presStyleIdx="1" presStyleCnt="4" custScaleX="342204">
        <dgm:presLayoutVars>
          <dgm:bulletEnabled val="1"/>
        </dgm:presLayoutVars>
      </dgm:prSet>
      <dgm:spPr/>
    </dgm:pt>
    <dgm:pt modelId="{83319A32-1CF5-4329-AFCD-32004D4815C9}" type="pres">
      <dgm:prSet presAssocID="{EA6D5D43-FDE5-48DD-ABAB-5A982CDBB52E}" presName="Name56" presStyleLbl="parChTrans1D2" presStyleIdx="1" presStyleCnt="3"/>
      <dgm:spPr/>
    </dgm:pt>
    <dgm:pt modelId="{45C13791-2FF4-4AEE-BDD6-7DBA601C4DFD}" type="pres">
      <dgm:prSet presAssocID="{2364A1F9-3FD7-4602-ADD6-B4464617142B}" presName="text0" presStyleLbl="node1" presStyleIdx="2" presStyleCnt="4" custScaleX="329721" custScaleY="147605" custRadScaleRad="108071" custRadScaleInc="-9673">
        <dgm:presLayoutVars>
          <dgm:bulletEnabled val="1"/>
        </dgm:presLayoutVars>
      </dgm:prSet>
      <dgm:spPr/>
    </dgm:pt>
    <dgm:pt modelId="{A1C0AEE3-5957-49A8-A2E3-047F7E69025B}" type="pres">
      <dgm:prSet presAssocID="{2771DAFE-D1BE-4EA5-97C7-95921D7CE5F7}" presName="Name56" presStyleLbl="parChTrans1D2" presStyleIdx="2" presStyleCnt="3"/>
      <dgm:spPr/>
    </dgm:pt>
    <dgm:pt modelId="{2088BCB4-97F9-4701-B525-B29D70C5E46B}" type="pres">
      <dgm:prSet presAssocID="{218B109A-0B88-4DBB-9F06-DC8EAF5E87FE}" presName="text0" presStyleLbl="node1" presStyleIdx="3" presStyleCnt="4" custScaleX="283796" custScaleY="145030" custRadScaleRad="107790" custRadScaleInc="12171">
        <dgm:presLayoutVars>
          <dgm:bulletEnabled val="1"/>
        </dgm:presLayoutVars>
      </dgm:prSet>
      <dgm:spPr/>
    </dgm:pt>
  </dgm:ptLst>
  <dgm:cxnLst>
    <dgm:cxn modelId="{943CDC06-6A25-4A4D-9DC5-CDDE089480A0}" type="presOf" srcId="{218B109A-0B88-4DBB-9F06-DC8EAF5E87FE}" destId="{2088BCB4-97F9-4701-B525-B29D70C5E46B}" srcOrd="0" destOrd="0" presId="urn:microsoft.com/office/officeart/2008/layout/RadialCluster"/>
    <dgm:cxn modelId="{8F76A45B-D291-4752-A744-9836BC384E82}" srcId="{7910BB44-5885-45EE-9350-ABF5473D6A8B}" destId="{F5E34F33-D1E6-445A-ACF0-884C98098B9E}" srcOrd="0" destOrd="0" parTransId="{2AD1EB11-19A8-4993-974A-02B6C78912A0}" sibTransId="{850057C1-D7D8-493D-865F-70453D92B5CF}"/>
    <dgm:cxn modelId="{FE221743-77F1-47ED-9D2F-3A62B06CC096}" type="presOf" srcId="{2AD1EB11-19A8-4993-974A-02B6C78912A0}" destId="{AF0C45AD-47CE-4BEC-B4C7-AFFDA4904356}" srcOrd="0" destOrd="0" presId="urn:microsoft.com/office/officeart/2008/layout/RadialCluster"/>
    <dgm:cxn modelId="{3FBA5263-BBAB-438B-BAB8-E1F0F22E60F0}" srcId="{7910BB44-5885-45EE-9350-ABF5473D6A8B}" destId="{2364A1F9-3FD7-4602-ADD6-B4464617142B}" srcOrd="1" destOrd="0" parTransId="{EA6D5D43-FDE5-48DD-ABAB-5A982CDBB52E}" sibTransId="{0F715DFB-D5B2-4B73-BD91-B7F8DD365248}"/>
    <dgm:cxn modelId="{02C50359-6553-4572-BDF7-D5EC11F6365F}" type="presOf" srcId="{C6A8ADC1-91E4-401B-8FEC-83F07C496550}" destId="{994D9917-C720-4FB0-BA78-972A087A4944}" srcOrd="0" destOrd="0" presId="urn:microsoft.com/office/officeart/2008/layout/RadialCluster"/>
    <dgm:cxn modelId="{84379981-C657-452F-BCD8-224C674D6D33}" type="presOf" srcId="{7910BB44-5885-45EE-9350-ABF5473D6A8B}" destId="{865A27BD-72EA-4860-A24D-8593CBD2A972}" srcOrd="0" destOrd="0" presId="urn:microsoft.com/office/officeart/2008/layout/RadialCluster"/>
    <dgm:cxn modelId="{AEBD2894-1684-4B02-B872-1C3A1512D499}" type="presOf" srcId="{EA6D5D43-FDE5-48DD-ABAB-5A982CDBB52E}" destId="{83319A32-1CF5-4329-AFCD-32004D4815C9}" srcOrd="0" destOrd="0" presId="urn:microsoft.com/office/officeart/2008/layout/RadialCluster"/>
    <dgm:cxn modelId="{05F98AAD-601D-4C18-BC35-E5C3D239DEE7}" srcId="{C6A8ADC1-91E4-401B-8FEC-83F07C496550}" destId="{7910BB44-5885-45EE-9350-ABF5473D6A8B}" srcOrd="0" destOrd="0" parTransId="{EAD2B6D0-E94C-4E00-92D6-39FE09B1DF22}" sibTransId="{94778A74-024C-46A6-9855-F9C6F5D43353}"/>
    <dgm:cxn modelId="{E650A4B1-627A-49CA-A3E1-416D51ADD255}" srcId="{7910BB44-5885-45EE-9350-ABF5473D6A8B}" destId="{218B109A-0B88-4DBB-9F06-DC8EAF5E87FE}" srcOrd="2" destOrd="0" parTransId="{2771DAFE-D1BE-4EA5-97C7-95921D7CE5F7}" sibTransId="{5061F5D8-B9D4-44B2-87A0-1A44D920304D}"/>
    <dgm:cxn modelId="{2BAFFCD6-9A71-40F0-8FF2-161599565B1B}" type="presOf" srcId="{F5E34F33-D1E6-445A-ACF0-884C98098B9E}" destId="{0B8FE24F-0AA7-4DF0-B5E5-472D417D3CCA}" srcOrd="0" destOrd="0" presId="urn:microsoft.com/office/officeart/2008/layout/RadialCluster"/>
    <dgm:cxn modelId="{A3F46FD9-4062-41C8-A521-1DFF8E8F5A66}" type="presOf" srcId="{2364A1F9-3FD7-4602-ADD6-B4464617142B}" destId="{45C13791-2FF4-4AEE-BDD6-7DBA601C4DFD}" srcOrd="0" destOrd="0" presId="urn:microsoft.com/office/officeart/2008/layout/RadialCluster"/>
    <dgm:cxn modelId="{D02060DB-1AB2-4C86-B9C7-284188D57D0A}" type="presOf" srcId="{2771DAFE-D1BE-4EA5-97C7-95921D7CE5F7}" destId="{A1C0AEE3-5957-49A8-A2E3-047F7E69025B}" srcOrd="0" destOrd="0" presId="urn:microsoft.com/office/officeart/2008/layout/RadialCluster"/>
    <dgm:cxn modelId="{AF67CE5C-75F7-4136-8E92-76F00909F0F7}" type="presParOf" srcId="{994D9917-C720-4FB0-BA78-972A087A4944}" destId="{910F9837-9EEC-4FC6-9B4E-0A288DC84048}" srcOrd="0" destOrd="0" presId="urn:microsoft.com/office/officeart/2008/layout/RadialCluster"/>
    <dgm:cxn modelId="{D0A4542E-AD6C-40C9-85E1-A18DA5B09B66}" type="presParOf" srcId="{910F9837-9EEC-4FC6-9B4E-0A288DC84048}" destId="{865A27BD-72EA-4860-A24D-8593CBD2A972}" srcOrd="0" destOrd="0" presId="urn:microsoft.com/office/officeart/2008/layout/RadialCluster"/>
    <dgm:cxn modelId="{715E79A7-7183-4EFC-8625-63F6E9439B63}" type="presParOf" srcId="{910F9837-9EEC-4FC6-9B4E-0A288DC84048}" destId="{AF0C45AD-47CE-4BEC-B4C7-AFFDA4904356}" srcOrd="1" destOrd="0" presId="urn:microsoft.com/office/officeart/2008/layout/RadialCluster"/>
    <dgm:cxn modelId="{2F314FF8-DFD1-459A-BDDC-0F487BF087B6}" type="presParOf" srcId="{910F9837-9EEC-4FC6-9B4E-0A288DC84048}" destId="{0B8FE24F-0AA7-4DF0-B5E5-472D417D3CCA}" srcOrd="2" destOrd="0" presId="urn:microsoft.com/office/officeart/2008/layout/RadialCluster"/>
    <dgm:cxn modelId="{8457EAB2-3999-4D89-AE41-69203A4888C0}" type="presParOf" srcId="{910F9837-9EEC-4FC6-9B4E-0A288DC84048}" destId="{83319A32-1CF5-4329-AFCD-32004D4815C9}" srcOrd="3" destOrd="0" presId="urn:microsoft.com/office/officeart/2008/layout/RadialCluster"/>
    <dgm:cxn modelId="{974A4C95-19D5-42AE-A6F2-64082AB31C2A}" type="presParOf" srcId="{910F9837-9EEC-4FC6-9B4E-0A288DC84048}" destId="{45C13791-2FF4-4AEE-BDD6-7DBA601C4DFD}" srcOrd="4" destOrd="0" presId="urn:microsoft.com/office/officeart/2008/layout/RadialCluster"/>
    <dgm:cxn modelId="{E8C7F093-7048-4A7E-B1F4-1D4FE7275879}" type="presParOf" srcId="{910F9837-9EEC-4FC6-9B4E-0A288DC84048}" destId="{A1C0AEE3-5957-49A8-A2E3-047F7E69025B}" srcOrd="5" destOrd="0" presId="urn:microsoft.com/office/officeart/2008/layout/RadialCluster"/>
    <dgm:cxn modelId="{AE4F8C94-7310-4FC2-8FA7-9000B6E61B00}" type="presParOf" srcId="{910F9837-9EEC-4FC6-9B4E-0A288DC84048}" destId="{2088BCB4-97F9-4701-B525-B29D70C5E46B}"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6349A3-9A34-4812-B6AF-902A865070C0}"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ru-RU"/>
        </a:p>
      </dgm:t>
    </dgm:pt>
    <dgm:pt modelId="{2DDE28D1-D475-4686-A680-ECDA335D6942}">
      <dgm:prSet/>
      <dgm:spPr/>
      <dgm:t>
        <a:bodyPr/>
        <a:lstStyle/>
        <a:p>
          <a:r>
            <a:rPr lang="en-US">
              <a:solidFill>
                <a:schemeClr val="tx1"/>
              </a:solidFill>
              <a:latin typeface="Arial" panose="020B0604020202020204" pitchFamily="34" charset="0"/>
              <a:cs typeface="Arial" panose="020B0604020202020204" pitchFamily="34" charset="0"/>
            </a:rPr>
            <a:t>The number of employees increased steadily from 2020 to 2022, increasing by 94 people in 2022.</a:t>
          </a:r>
          <a:endParaRPr lang="en-US" dirty="0">
            <a:solidFill>
              <a:schemeClr val="tx1"/>
            </a:solidFill>
            <a:latin typeface="Arial" panose="020B0604020202020204" pitchFamily="34" charset="0"/>
            <a:cs typeface="Arial" panose="020B0604020202020204" pitchFamily="34" charset="0"/>
          </a:endParaRPr>
        </a:p>
      </dgm:t>
    </dgm:pt>
    <dgm:pt modelId="{7BB90E4F-9789-46A2-AC56-42ED7CA51552}" type="parTrans" cxnId="{12EE5B8C-0CA9-4670-BDC4-77BA98A42B77}">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80A03720-FD19-4110-BC74-5BBD35ED17DC}" type="sibTrans" cxnId="{12EE5B8C-0CA9-4670-BDC4-77BA98A42B77}">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AE5DDC4C-4B44-48BE-B53B-282E0F80BC6E}">
      <dgm:prSet/>
      <dgm:spPr/>
      <dgm:t>
        <a:bodyPr/>
        <a:lstStyle/>
        <a:p>
          <a:r>
            <a:rPr lang="en-US">
              <a:solidFill>
                <a:schemeClr val="tx1"/>
              </a:solidFill>
              <a:latin typeface="Arial" panose="020B0604020202020204" pitchFamily="34" charset="0"/>
              <a:cs typeface="Arial" panose="020B0604020202020204" pitchFamily="34" charset="0"/>
            </a:rPr>
            <a:t>The largest share of personnel works in the construction department and the architectural department, which reflects the specifics of the company's activities.</a:t>
          </a:r>
          <a:endParaRPr lang="en-US" dirty="0">
            <a:solidFill>
              <a:schemeClr val="tx1"/>
            </a:solidFill>
            <a:latin typeface="Arial" panose="020B0604020202020204" pitchFamily="34" charset="0"/>
            <a:cs typeface="Arial" panose="020B0604020202020204" pitchFamily="34" charset="0"/>
          </a:endParaRPr>
        </a:p>
      </dgm:t>
    </dgm:pt>
    <dgm:pt modelId="{73F24266-8E6A-410C-A064-5C7CF7C160F1}" type="parTrans" cxnId="{7C32EA7B-F49F-4322-89CE-3E80B1FFCC75}">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76331003-E74E-479B-915B-890708A543FF}" type="sibTrans" cxnId="{7C32EA7B-F49F-4322-89CE-3E80B1FFCC75}">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70E3D793-1759-4466-8C43-62053E7E7E54}">
      <dgm:prSet/>
      <dgm:spPr/>
      <dgm:t>
        <a:bodyPr/>
        <a:lstStyle/>
        <a:p>
          <a:r>
            <a:rPr lang="en-US">
              <a:solidFill>
                <a:schemeClr val="tx1"/>
              </a:solidFill>
              <a:latin typeface="Arial" panose="020B0604020202020204" pitchFamily="34" charset="0"/>
              <a:cs typeface="Arial" panose="020B0604020202020204" pitchFamily="34" charset="0"/>
            </a:rPr>
            <a:t>Mostly men work (70% in 2022) due to the physical complexity of construction work.</a:t>
          </a:r>
          <a:endParaRPr lang="en-US" dirty="0">
            <a:solidFill>
              <a:schemeClr val="tx1"/>
            </a:solidFill>
            <a:latin typeface="Arial" panose="020B0604020202020204" pitchFamily="34" charset="0"/>
            <a:cs typeface="Arial" panose="020B0604020202020204" pitchFamily="34" charset="0"/>
          </a:endParaRPr>
        </a:p>
      </dgm:t>
    </dgm:pt>
    <dgm:pt modelId="{2CC8C776-7C3A-4867-9C61-9C41847A61C6}" type="parTrans" cxnId="{B3E2350F-BC13-4C06-9C5E-77BC800A55A1}">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1AE6CEEB-51B5-479A-8EEB-55FA5EA0D2D0}" type="sibTrans" cxnId="{B3E2350F-BC13-4C06-9C5E-77BC800A55A1}">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0B8ADD0D-0B98-4AFF-A6DB-6C437C607467}">
      <dgm:prSet/>
      <dgm:spPr/>
      <dgm:t>
        <a:bodyPr/>
        <a:lstStyle/>
        <a:p>
          <a:r>
            <a:rPr lang="en-US">
              <a:solidFill>
                <a:schemeClr val="tx1"/>
              </a:solidFill>
              <a:latin typeface="Arial" panose="020B0604020202020204" pitchFamily="34" charset="0"/>
              <a:cs typeface="Arial" panose="020B0604020202020204" pitchFamily="34" charset="0"/>
            </a:rPr>
            <a:t>The majority of employees have a higher (35%) or secondary professional education (38%), which ensures an adequate level of qualification.</a:t>
          </a:r>
          <a:endParaRPr lang="en-US" dirty="0">
            <a:solidFill>
              <a:schemeClr val="tx1"/>
            </a:solidFill>
            <a:latin typeface="Arial" panose="020B0604020202020204" pitchFamily="34" charset="0"/>
            <a:cs typeface="Arial" panose="020B0604020202020204" pitchFamily="34" charset="0"/>
          </a:endParaRPr>
        </a:p>
      </dgm:t>
    </dgm:pt>
    <dgm:pt modelId="{7368C41B-A39B-449A-8511-1B9B264E1C92}" type="parTrans" cxnId="{C25F9896-BA8A-45BA-B8F9-AE85B47A9F16}">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1E49C4B8-1A8C-4511-BCAD-52B41D644630}" type="sibTrans" cxnId="{C25F9896-BA8A-45BA-B8F9-AE85B47A9F16}">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F0E9063F-7635-450A-BCB6-0E3895D5A21B}">
      <dgm:prSet/>
      <dgm:spPr/>
      <dgm:t>
        <a:bodyPr/>
        <a:lstStyle/>
        <a:p>
          <a:r>
            <a:rPr lang="en-US">
              <a:solidFill>
                <a:schemeClr val="tx1"/>
              </a:solidFill>
              <a:latin typeface="Arial" panose="020B0604020202020204" pitchFamily="34" charset="0"/>
              <a:cs typeface="Arial" panose="020B0604020202020204" pitchFamily="34" charset="0"/>
            </a:rPr>
            <a:t>The average salary in the company grew steadily and in 2022 was 16% higher than the average in the Ukrainian market.</a:t>
          </a:r>
          <a:endParaRPr lang="en-US" dirty="0">
            <a:solidFill>
              <a:schemeClr val="tx1"/>
            </a:solidFill>
            <a:latin typeface="Arial" panose="020B0604020202020204" pitchFamily="34" charset="0"/>
            <a:cs typeface="Arial" panose="020B0604020202020204" pitchFamily="34" charset="0"/>
          </a:endParaRPr>
        </a:p>
      </dgm:t>
    </dgm:pt>
    <dgm:pt modelId="{65A6F1A3-73E0-4A88-9E77-8101E8D3B116}" type="parTrans" cxnId="{08DD19C0-020B-4A5C-8C3A-F5ECE11F915C}">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57F5E4AC-8FD5-4570-A337-BF386182C38E}" type="sibTrans" cxnId="{08DD19C0-020B-4A5C-8C3A-F5ECE11F915C}">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F901A2FD-629C-4368-98E2-B88B77D0B7F0}">
      <dgm:prSet/>
      <dgm:spPr/>
      <dgm:t>
        <a:bodyPr/>
        <a:lstStyle/>
        <a:p>
          <a:r>
            <a:rPr lang="en-US">
              <a:solidFill>
                <a:schemeClr val="tx1"/>
              </a:solidFill>
              <a:latin typeface="Arial" panose="020B0604020202020204" pitchFamily="34" charset="0"/>
              <a:cs typeface="Arial" panose="020B0604020202020204" pitchFamily="34" charset="0"/>
            </a:rPr>
            <a:t>Labor costs will account for 84% of total personnel costs in 2022.</a:t>
          </a:r>
          <a:endParaRPr lang="en-US" dirty="0">
            <a:solidFill>
              <a:schemeClr val="tx1"/>
            </a:solidFill>
            <a:latin typeface="Arial" panose="020B0604020202020204" pitchFamily="34" charset="0"/>
            <a:cs typeface="Arial" panose="020B0604020202020204" pitchFamily="34" charset="0"/>
          </a:endParaRPr>
        </a:p>
      </dgm:t>
    </dgm:pt>
    <dgm:pt modelId="{13DD0EE7-AA31-4FC3-8747-79EE710843C4}" type="parTrans" cxnId="{454B52F9-CB87-4894-8D0F-CC22933AC739}">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631BC7BB-E499-4687-B231-7817E5B268E7}" type="sibTrans" cxnId="{454B52F9-CB87-4894-8D0F-CC22933AC739}">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EABAB7CD-7B7A-4456-9ABA-4847C540698F}">
      <dgm:prSet/>
      <dgm:spPr/>
      <dgm:t>
        <a:bodyPr/>
        <a:lstStyle/>
        <a:p>
          <a:r>
            <a:rPr lang="en-US">
              <a:solidFill>
                <a:schemeClr val="tx1"/>
              </a:solidFill>
              <a:latin typeface="Arial" panose="020B0604020202020204" pitchFamily="34" charset="0"/>
              <a:cs typeface="Arial" panose="020B0604020202020204" pitchFamily="34" charset="0"/>
            </a:rPr>
            <a:t>The company invests in training, which increases the motivation and qualification of employees.</a:t>
          </a:r>
          <a:endParaRPr lang="en-US" dirty="0">
            <a:solidFill>
              <a:schemeClr val="tx1"/>
            </a:solidFill>
            <a:latin typeface="Arial" panose="020B0604020202020204" pitchFamily="34" charset="0"/>
            <a:cs typeface="Arial" panose="020B0604020202020204" pitchFamily="34" charset="0"/>
          </a:endParaRPr>
        </a:p>
      </dgm:t>
    </dgm:pt>
    <dgm:pt modelId="{5A7CDB94-D623-4C42-A1CF-7464BB99E6F3}" type="parTrans" cxnId="{C6E6AD2C-F105-4EE3-8921-9385547837BC}">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074A0B72-29CB-4C36-8CC1-A51846B6497C}" type="sibTrans" cxnId="{C6E6AD2C-F105-4EE3-8921-9385547837BC}">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AC7112E8-E535-407A-AD83-A999ED895B4F}">
      <dgm:prSet/>
      <dgm:spPr/>
      <dgm:t>
        <a:bodyPr/>
        <a:lstStyle/>
        <a:p>
          <a:r>
            <a:rPr lang="en-US">
              <a:solidFill>
                <a:schemeClr val="tx1"/>
              </a:solidFill>
              <a:latin typeface="Arial" panose="020B0604020202020204" pitchFamily="34" charset="0"/>
              <a:cs typeface="Arial" panose="020B0604020202020204" pitchFamily="34" charset="0"/>
            </a:rPr>
            <a:t>Labor productivity fell by 54% in 2022 due to the reduction in net income caused by war-related restrictions.</a:t>
          </a:r>
          <a:endParaRPr lang="en-US" dirty="0">
            <a:solidFill>
              <a:schemeClr val="tx1"/>
            </a:solidFill>
            <a:latin typeface="Arial" panose="020B0604020202020204" pitchFamily="34" charset="0"/>
            <a:cs typeface="Arial" panose="020B0604020202020204" pitchFamily="34" charset="0"/>
          </a:endParaRPr>
        </a:p>
      </dgm:t>
    </dgm:pt>
    <dgm:pt modelId="{D409D831-332C-4E0E-A86C-1A7903692DB5}" type="parTrans" cxnId="{FA1C9826-D0B0-4772-A968-2005F03CC3CA}">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6295E6C6-3F8A-44BD-85AE-0E3F6BD25AD8}" type="sibTrans" cxnId="{FA1C9826-D0B0-4772-A968-2005F03CC3CA}">
      <dgm:prSet/>
      <dgm:spPr/>
      <dgm:t>
        <a:bodyPr/>
        <a:lstStyle/>
        <a:p>
          <a:endParaRPr lang="ru-RU">
            <a:solidFill>
              <a:schemeClr val="tx1"/>
            </a:solidFill>
            <a:latin typeface="Arial" panose="020B0604020202020204" pitchFamily="34" charset="0"/>
            <a:cs typeface="Arial" panose="020B0604020202020204" pitchFamily="34" charset="0"/>
          </a:endParaRPr>
        </a:p>
      </dgm:t>
    </dgm:pt>
    <dgm:pt modelId="{75AA9914-2CEE-4183-8386-288197FD492B}" type="pres">
      <dgm:prSet presAssocID="{716349A3-9A34-4812-B6AF-902A865070C0}" presName="linear" presStyleCnt="0">
        <dgm:presLayoutVars>
          <dgm:animLvl val="lvl"/>
          <dgm:resizeHandles val="exact"/>
        </dgm:presLayoutVars>
      </dgm:prSet>
      <dgm:spPr/>
    </dgm:pt>
    <dgm:pt modelId="{6876AA4C-EABA-43FA-934F-77C6B4B36FC5}" type="pres">
      <dgm:prSet presAssocID="{2DDE28D1-D475-4686-A680-ECDA335D6942}" presName="parentText" presStyleLbl="node1" presStyleIdx="0" presStyleCnt="8">
        <dgm:presLayoutVars>
          <dgm:chMax val="0"/>
          <dgm:bulletEnabled val="1"/>
        </dgm:presLayoutVars>
      </dgm:prSet>
      <dgm:spPr/>
    </dgm:pt>
    <dgm:pt modelId="{3185CAA8-3CE3-4E90-B571-AEBD905F9B79}" type="pres">
      <dgm:prSet presAssocID="{80A03720-FD19-4110-BC74-5BBD35ED17DC}" presName="spacer" presStyleCnt="0"/>
      <dgm:spPr/>
    </dgm:pt>
    <dgm:pt modelId="{63298281-036A-48DB-B66A-2B007200ACA0}" type="pres">
      <dgm:prSet presAssocID="{AE5DDC4C-4B44-48BE-B53B-282E0F80BC6E}" presName="parentText" presStyleLbl="node1" presStyleIdx="1" presStyleCnt="8" custLinFactNeighborY="40317">
        <dgm:presLayoutVars>
          <dgm:chMax val="0"/>
          <dgm:bulletEnabled val="1"/>
        </dgm:presLayoutVars>
      </dgm:prSet>
      <dgm:spPr/>
    </dgm:pt>
    <dgm:pt modelId="{B6E25CF2-588B-4F12-8D48-527BFE750E6F}" type="pres">
      <dgm:prSet presAssocID="{76331003-E74E-479B-915B-890708A543FF}" presName="spacer" presStyleCnt="0"/>
      <dgm:spPr/>
    </dgm:pt>
    <dgm:pt modelId="{BCCA1618-B8C1-4891-A2BD-2B96DF5C60F7}" type="pres">
      <dgm:prSet presAssocID="{70E3D793-1759-4466-8C43-62053E7E7E54}" presName="parentText" presStyleLbl="node1" presStyleIdx="2" presStyleCnt="8">
        <dgm:presLayoutVars>
          <dgm:chMax val="0"/>
          <dgm:bulletEnabled val="1"/>
        </dgm:presLayoutVars>
      </dgm:prSet>
      <dgm:spPr/>
    </dgm:pt>
    <dgm:pt modelId="{D031B1A2-3F53-43AA-A782-323A5CD48EA3}" type="pres">
      <dgm:prSet presAssocID="{1AE6CEEB-51B5-479A-8EEB-55FA5EA0D2D0}" presName="spacer" presStyleCnt="0"/>
      <dgm:spPr/>
    </dgm:pt>
    <dgm:pt modelId="{33538442-B76C-4F58-8EE9-B9D60C2AFE55}" type="pres">
      <dgm:prSet presAssocID="{0B8ADD0D-0B98-4AFF-A6DB-6C437C607467}" presName="parentText" presStyleLbl="node1" presStyleIdx="3" presStyleCnt="8">
        <dgm:presLayoutVars>
          <dgm:chMax val="0"/>
          <dgm:bulletEnabled val="1"/>
        </dgm:presLayoutVars>
      </dgm:prSet>
      <dgm:spPr/>
    </dgm:pt>
    <dgm:pt modelId="{F7FF857A-3D9A-4064-AB52-20A493065D4B}" type="pres">
      <dgm:prSet presAssocID="{1E49C4B8-1A8C-4511-BCAD-52B41D644630}" presName="spacer" presStyleCnt="0"/>
      <dgm:spPr/>
    </dgm:pt>
    <dgm:pt modelId="{FDE40674-FFF6-4034-9D82-50274A7B0968}" type="pres">
      <dgm:prSet presAssocID="{F0E9063F-7635-450A-BCB6-0E3895D5A21B}" presName="parentText" presStyleLbl="node1" presStyleIdx="4" presStyleCnt="8">
        <dgm:presLayoutVars>
          <dgm:chMax val="0"/>
          <dgm:bulletEnabled val="1"/>
        </dgm:presLayoutVars>
      </dgm:prSet>
      <dgm:spPr/>
    </dgm:pt>
    <dgm:pt modelId="{9122BF63-3781-498C-BB59-ABF232EB8E80}" type="pres">
      <dgm:prSet presAssocID="{57F5E4AC-8FD5-4570-A337-BF386182C38E}" presName="spacer" presStyleCnt="0"/>
      <dgm:spPr/>
    </dgm:pt>
    <dgm:pt modelId="{1C7E3346-9CD7-431A-BC1B-428862DDF771}" type="pres">
      <dgm:prSet presAssocID="{F901A2FD-629C-4368-98E2-B88B77D0B7F0}" presName="parentText" presStyleLbl="node1" presStyleIdx="5" presStyleCnt="8">
        <dgm:presLayoutVars>
          <dgm:chMax val="0"/>
          <dgm:bulletEnabled val="1"/>
        </dgm:presLayoutVars>
      </dgm:prSet>
      <dgm:spPr/>
    </dgm:pt>
    <dgm:pt modelId="{958E43F2-ABCB-4B69-8D21-055D86993AA5}" type="pres">
      <dgm:prSet presAssocID="{631BC7BB-E499-4687-B231-7817E5B268E7}" presName="spacer" presStyleCnt="0"/>
      <dgm:spPr/>
    </dgm:pt>
    <dgm:pt modelId="{5A7A5CD6-A401-4044-B6BA-A8F3746EA9B3}" type="pres">
      <dgm:prSet presAssocID="{EABAB7CD-7B7A-4456-9ABA-4847C540698F}" presName="parentText" presStyleLbl="node1" presStyleIdx="6" presStyleCnt="8">
        <dgm:presLayoutVars>
          <dgm:chMax val="0"/>
          <dgm:bulletEnabled val="1"/>
        </dgm:presLayoutVars>
      </dgm:prSet>
      <dgm:spPr/>
    </dgm:pt>
    <dgm:pt modelId="{C1D67518-C088-4A70-A96F-DB9310C34D6E}" type="pres">
      <dgm:prSet presAssocID="{074A0B72-29CB-4C36-8CC1-A51846B6497C}" presName="spacer" presStyleCnt="0"/>
      <dgm:spPr/>
    </dgm:pt>
    <dgm:pt modelId="{2688EBF7-8591-468C-BFFA-5CCDA11A54BF}" type="pres">
      <dgm:prSet presAssocID="{AC7112E8-E535-407A-AD83-A999ED895B4F}" presName="parentText" presStyleLbl="node1" presStyleIdx="7" presStyleCnt="8">
        <dgm:presLayoutVars>
          <dgm:chMax val="0"/>
          <dgm:bulletEnabled val="1"/>
        </dgm:presLayoutVars>
      </dgm:prSet>
      <dgm:spPr/>
    </dgm:pt>
  </dgm:ptLst>
  <dgm:cxnLst>
    <dgm:cxn modelId="{B3E2350F-BC13-4C06-9C5E-77BC800A55A1}" srcId="{716349A3-9A34-4812-B6AF-902A865070C0}" destId="{70E3D793-1759-4466-8C43-62053E7E7E54}" srcOrd="2" destOrd="0" parTransId="{2CC8C776-7C3A-4867-9C61-9C41847A61C6}" sibTransId="{1AE6CEEB-51B5-479A-8EEB-55FA5EA0D2D0}"/>
    <dgm:cxn modelId="{6451FA1C-D993-43BB-9862-132F9895E954}" type="presOf" srcId="{0B8ADD0D-0B98-4AFF-A6DB-6C437C607467}" destId="{33538442-B76C-4F58-8EE9-B9D60C2AFE55}" srcOrd="0" destOrd="0" presId="urn:microsoft.com/office/officeart/2005/8/layout/vList2"/>
    <dgm:cxn modelId="{FA1C9826-D0B0-4772-A968-2005F03CC3CA}" srcId="{716349A3-9A34-4812-B6AF-902A865070C0}" destId="{AC7112E8-E535-407A-AD83-A999ED895B4F}" srcOrd="7" destOrd="0" parTransId="{D409D831-332C-4E0E-A86C-1A7903692DB5}" sibTransId="{6295E6C6-3F8A-44BD-85AE-0E3F6BD25AD8}"/>
    <dgm:cxn modelId="{C6E6AD2C-F105-4EE3-8921-9385547837BC}" srcId="{716349A3-9A34-4812-B6AF-902A865070C0}" destId="{EABAB7CD-7B7A-4456-9ABA-4847C540698F}" srcOrd="6" destOrd="0" parTransId="{5A7CDB94-D623-4C42-A1CF-7464BB99E6F3}" sibTransId="{074A0B72-29CB-4C36-8CC1-A51846B6497C}"/>
    <dgm:cxn modelId="{9F72566B-CE8C-4F40-8CBC-11F60728C8A4}" type="presOf" srcId="{70E3D793-1759-4466-8C43-62053E7E7E54}" destId="{BCCA1618-B8C1-4891-A2BD-2B96DF5C60F7}" srcOrd="0" destOrd="0" presId="urn:microsoft.com/office/officeart/2005/8/layout/vList2"/>
    <dgm:cxn modelId="{7C32EA7B-F49F-4322-89CE-3E80B1FFCC75}" srcId="{716349A3-9A34-4812-B6AF-902A865070C0}" destId="{AE5DDC4C-4B44-48BE-B53B-282E0F80BC6E}" srcOrd="1" destOrd="0" parTransId="{73F24266-8E6A-410C-A064-5C7CF7C160F1}" sibTransId="{76331003-E74E-479B-915B-890708A543FF}"/>
    <dgm:cxn modelId="{12EE5B8C-0CA9-4670-BDC4-77BA98A42B77}" srcId="{716349A3-9A34-4812-B6AF-902A865070C0}" destId="{2DDE28D1-D475-4686-A680-ECDA335D6942}" srcOrd="0" destOrd="0" parTransId="{7BB90E4F-9789-46A2-AC56-42ED7CA51552}" sibTransId="{80A03720-FD19-4110-BC74-5BBD35ED17DC}"/>
    <dgm:cxn modelId="{C25F9896-BA8A-45BA-B8F9-AE85B47A9F16}" srcId="{716349A3-9A34-4812-B6AF-902A865070C0}" destId="{0B8ADD0D-0B98-4AFF-A6DB-6C437C607467}" srcOrd="3" destOrd="0" parTransId="{7368C41B-A39B-449A-8511-1B9B264E1C92}" sibTransId="{1E49C4B8-1A8C-4511-BCAD-52B41D644630}"/>
    <dgm:cxn modelId="{069DDAA0-A40D-4D22-AEA9-691692D8E177}" type="presOf" srcId="{AE5DDC4C-4B44-48BE-B53B-282E0F80BC6E}" destId="{63298281-036A-48DB-B66A-2B007200ACA0}" srcOrd="0" destOrd="0" presId="urn:microsoft.com/office/officeart/2005/8/layout/vList2"/>
    <dgm:cxn modelId="{08DD19C0-020B-4A5C-8C3A-F5ECE11F915C}" srcId="{716349A3-9A34-4812-B6AF-902A865070C0}" destId="{F0E9063F-7635-450A-BCB6-0E3895D5A21B}" srcOrd="4" destOrd="0" parTransId="{65A6F1A3-73E0-4A88-9E77-8101E8D3B116}" sibTransId="{57F5E4AC-8FD5-4570-A337-BF386182C38E}"/>
    <dgm:cxn modelId="{95DA2BC3-BF57-4497-9D43-4765D748AB52}" type="presOf" srcId="{AC7112E8-E535-407A-AD83-A999ED895B4F}" destId="{2688EBF7-8591-468C-BFFA-5CCDA11A54BF}" srcOrd="0" destOrd="0" presId="urn:microsoft.com/office/officeart/2005/8/layout/vList2"/>
    <dgm:cxn modelId="{718C52CB-7D88-47E8-B7A1-D918D18BA7B4}" type="presOf" srcId="{F0E9063F-7635-450A-BCB6-0E3895D5A21B}" destId="{FDE40674-FFF6-4034-9D82-50274A7B0968}" srcOrd="0" destOrd="0" presId="urn:microsoft.com/office/officeart/2005/8/layout/vList2"/>
    <dgm:cxn modelId="{A3B6ABCB-EC10-48ED-8900-2E1BF35AACA1}" type="presOf" srcId="{716349A3-9A34-4812-B6AF-902A865070C0}" destId="{75AA9914-2CEE-4183-8386-288197FD492B}" srcOrd="0" destOrd="0" presId="urn:microsoft.com/office/officeart/2005/8/layout/vList2"/>
    <dgm:cxn modelId="{719607D4-92C9-4116-9F09-5804F89BC40A}" type="presOf" srcId="{2DDE28D1-D475-4686-A680-ECDA335D6942}" destId="{6876AA4C-EABA-43FA-934F-77C6B4B36FC5}" srcOrd="0" destOrd="0" presId="urn:microsoft.com/office/officeart/2005/8/layout/vList2"/>
    <dgm:cxn modelId="{65C04AE3-ED32-4D4B-9232-D05946FDB585}" type="presOf" srcId="{F901A2FD-629C-4368-98E2-B88B77D0B7F0}" destId="{1C7E3346-9CD7-431A-BC1B-428862DDF771}" srcOrd="0" destOrd="0" presId="urn:microsoft.com/office/officeart/2005/8/layout/vList2"/>
    <dgm:cxn modelId="{A25209E4-75B7-4B2E-AB98-D36F7A6B7190}" type="presOf" srcId="{EABAB7CD-7B7A-4456-9ABA-4847C540698F}" destId="{5A7A5CD6-A401-4044-B6BA-A8F3746EA9B3}" srcOrd="0" destOrd="0" presId="urn:microsoft.com/office/officeart/2005/8/layout/vList2"/>
    <dgm:cxn modelId="{454B52F9-CB87-4894-8D0F-CC22933AC739}" srcId="{716349A3-9A34-4812-B6AF-902A865070C0}" destId="{F901A2FD-629C-4368-98E2-B88B77D0B7F0}" srcOrd="5" destOrd="0" parTransId="{13DD0EE7-AA31-4FC3-8747-79EE710843C4}" sibTransId="{631BC7BB-E499-4687-B231-7817E5B268E7}"/>
    <dgm:cxn modelId="{54BBE74D-5D24-484A-B8D4-742888ACA111}" type="presParOf" srcId="{75AA9914-2CEE-4183-8386-288197FD492B}" destId="{6876AA4C-EABA-43FA-934F-77C6B4B36FC5}" srcOrd="0" destOrd="0" presId="urn:microsoft.com/office/officeart/2005/8/layout/vList2"/>
    <dgm:cxn modelId="{50D97EBE-BD65-4689-A130-C9D69477FE63}" type="presParOf" srcId="{75AA9914-2CEE-4183-8386-288197FD492B}" destId="{3185CAA8-3CE3-4E90-B571-AEBD905F9B79}" srcOrd="1" destOrd="0" presId="urn:microsoft.com/office/officeart/2005/8/layout/vList2"/>
    <dgm:cxn modelId="{AFC85A57-DEFD-4D1B-B619-AF3AAD87E487}" type="presParOf" srcId="{75AA9914-2CEE-4183-8386-288197FD492B}" destId="{63298281-036A-48DB-B66A-2B007200ACA0}" srcOrd="2" destOrd="0" presId="urn:microsoft.com/office/officeart/2005/8/layout/vList2"/>
    <dgm:cxn modelId="{4EE3610B-696D-4816-B9EB-82463178D6A2}" type="presParOf" srcId="{75AA9914-2CEE-4183-8386-288197FD492B}" destId="{B6E25CF2-588B-4F12-8D48-527BFE750E6F}" srcOrd="3" destOrd="0" presId="urn:microsoft.com/office/officeart/2005/8/layout/vList2"/>
    <dgm:cxn modelId="{086D3B28-AF8B-4053-AE1B-EA5A1B10A175}" type="presParOf" srcId="{75AA9914-2CEE-4183-8386-288197FD492B}" destId="{BCCA1618-B8C1-4891-A2BD-2B96DF5C60F7}" srcOrd="4" destOrd="0" presId="urn:microsoft.com/office/officeart/2005/8/layout/vList2"/>
    <dgm:cxn modelId="{B9D3D211-CCF3-4437-988E-751AEEBD8642}" type="presParOf" srcId="{75AA9914-2CEE-4183-8386-288197FD492B}" destId="{D031B1A2-3F53-43AA-A782-323A5CD48EA3}" srcOrd="5" destOrd="0" presId="urn:microsoft.com/office/officeart/2005/8/layout/vList2"/>
    <dgm:cxn modelId="{D2BA9847-705C-42E0-AF95-3411F7F6BB1B}" type="presParOf" srcId="{75AA9914-2CEE-4183-8386-288197FD492B}" destId="{33538442-B76C-4F58-8EE9-B9D60C2AFE55}" srcOrd="6" destOrd="0" presId="urn:microsoft.com/office/officeart/2005/8/layout/vList2"/>
    <dgm:cxn modelId="{8295FF47-1291-4736-B398-F378FF7B9C25}" type="presParOf" srcId="{75AA9914-2CEE-4183-8386-288197FD492B}" destId="{F7FF857A-3D9A-4064-AB52-20A493065D4B}" srcOrd="7" destOrd="0" presId="urn:microsoft.com/office/officeart/2005/8/layout/vList2"/>
    <dgm:cxn modelId="{EBBBBBD2-0F03-4C3F-93B7-560A483CF54D}" type="presParOf" srcId="{75AA9914-2CEE-4183-8386-288197FD492B}" destId="{FDE40674-FFF6-4034-9D82-50274A7B0968}" srcOrd="8" destOrd="0" presId="urn:microsoft.com/office/officeart/2005/8/layout/vList2"/>
    <dgm:cxn modelId="{14C56E8C-A314-4EED-BDFE-6D10E46E1E2D}" type="presParOf" srcId="{75AA9914-2CEE-4183-8386-288197FD492B}" destId="{9122BF63-3781-498C-BB59-ABF232EB8E80}" srcOrd="9" destOrd="0" presId="urn:microsoft.com/office/officeart/2005/8/layout/vList2"/>
    <dgm:cxn modelId="{976CCDA9-A922-438A-AFA8-68FD5066D4FF}" type="presParOf" srcId="{75AA9914-2CEE-4183-8386-288197FD492B}" destId="{1C7E3346-9CD7-431A-BC1B-428862DDF771}" srcOrd="10" destOrd="0" presId="urn:microsoft.com/office/officeart/2005/8/layout/vList2"/>
    <dgm:cxn modelId="{DC2F464C-BC4F-45DB-829B-66D35EB381BD}" type="presParOf" srcId="{75AA9914-2CEE-4183-8386-288197FD492B}" destId="{958E43F2-ABCB-4B69-8D21-055D86993AA5}" srcOrd="11" destOrd="0" presId="urn:microsoft.com/office/officeart/2005/8/layout/vList2"/>
    <dgm:cxn modelId="{8E3EF268-4D2A-411C-B134-F7457F637E3B}" type="presParOf" srcId="{75AA9914-2CEE-4183-8386-288197FD492B}" destId="{5A7A5CD6-A401-4044-B6BA-A8F3746EA9B3}" srcOrd="12" destOrd="0" presId="urn:microsoft.com/office/officeart/2005/8/layout/vList2"/>
    <dgm:cxn modelId="{647BDA21-F235-41A4-B5EA-6EA738F16980}" type="presParOf" srcId="{75AA9914-2CEE-4183-8386-288197FD492B}" destId="{C1D67518-C088-4A70-A96F-DB9310C34D6E}" srcOrd="13" destOrd="0" presId="urn:microsoft.com/office/officeart/2005/8/layout/vList2"/>
    <dgm:cxn modelId="{83427232-8F91-45EF-B11D-FF6A71339F2D}" type="presParOf" srcId="{75AA9914-2CEE-4183-8386-288197FD492B}" destId="{2688EBF7-8591-468C-BFFA-5CCDA11A54BF}"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0B2A8D-1695-4810-AB4E-BD5815C8C655}"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ru-RU"/>
        </a:p>
      </dgm:t>
    </dgm:pt>
    <dgm:pt modelId="{17BFB057-DE3C-4758-A31C-FD83D9283C9F}">
      <dgm:prSet custT="1"/>
      <dgm:spPr/>
      <dgm:t>
        <a:bodyPr/>
        <a:lstStyle/>
        <a:p>
          <a:r>
            <a:rPr lang="en-US" sz="1600" dirty="0">
              <a:solidFill>
                <a:schemeClr val="tx1"/>
              </a:solidFill>
              <a:latin typeface="Arial" panose="020B0604020202020204" pitchFamily="34" charset="0"/>
              <a:cs typeface="Arial" panose="020B0604020202020204" pitchFamily="34" charset="0"/>
            </a:rPr>
            <a:t>The structure of the personnel department: It consists of three divisions - personnel administration, work with personnel, training and development. Each unit is responsible for different aspects, including documentation, recruitment, training, adaptation and development of personnel.</a:t>
          </a:r>
          <a:endParaRPr lang="ru-RU" sz="1600" dirty="0">
            <a:solidFill>
              <a:schemeClr val="tx1"/>
            </a:solidFill>
            <a:latin typeface="Arial" panose="020B0604020202020204" pitchFamily="34" charset="0"/>
            <a:cs typeface="Arial" panose="020B0604020202020204" pitchFamily="34" charset="0"/>
          </a:endParaRPr>
        </a:p>
      </dgm:t>
    </dgm:pt>
    <dgm:pt modelId="{BB6E8024-CA0F-414E-A72A-5F9ADCD4CE34}" type="parTrans" cxnId="{6051E740-072D-4C11-9869-C8843F835B81}">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448AAA8D-27ED-45CB-99F5-B910E69C28BF}" type="sibTrans" cxnId="{6051E740-072D-4C11-9869-C8843F835B81}">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14648191-9638-4D20-AF7C-1E8413A4549D}">
      <dgm:prSet custT="1"/>
      <dgm:spPr/>
      <dgm:t>
        <a:bodyPr/>
        <a:lstStyle/>
        <a:p>
          <a:r>
            <a:rPr lang="en-US" sz="1600">
              <a:solidFill>
                <a:schemeClr val="tx1"/>
              </a:solidFill>
              <a:latin typeface="Arial" panose="020B0604020202020204" pitchFamily="34" charset="0"/>
              <a:cs typeface="Arial" panose="020B0604020202020204" pitchFamily="34" charset="0"/>
            </a:rPr>
            <a:t>Personnel planning: Based on forecasts of the number of projects and volumes of construction work. For administrative staff, the number of transactions, documents and counterparties is taken into account.</a:t>
          </a:r>
          <a:endParaRPr lang="ru-RU" sz="1600">
            <a:solidFill>
              <a:schemeClr val="tx1"/>
            </a:solidFill>
            <a:latin typeface="Arial" panose="020B0604020202020204" pitchFamily="34" charset="0"/>
            <a:cs typeface="Arial" panose="020B0604020202020204" pitchFamily="34" charset="0"/>
          </a:endParaRPr>
        </a:p>
      </dgm:t>
    </dgm:pt>
    <dgm:pt modelId="{A8B899F8-0C28-493A-AC77-E370C302299F}" type="parTrans" cxnId="{682F2AEE-CE7A-4260-8762-A288F3F31B1F}">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71A63A45-5AB1-4C75-A066-A5F4EA20CAB4}" type="sibTrans" cxnId="{682F2AEE-CE7A-4260-8762-A288F3F31B1F}">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B37B86AC-4A31-4207-8830-BEFB231B72DB}">
      <dgm:prSet custT="1"/>
      <dgm:spPr/>
      <dgm:t>
        <a:bodyPr/>
        <a:lstStyle/>
        <a:p>
          <a:r>
            <a:rPr lang="en-US" sz="1600">
              <a:solidFill>
                <a:schemeClr val="tx1"/>
              </a:solidFill>
              <a:latin typeface="Arial" panose="020B0604020202020204" pitchFamily="34" charset="0"/>
              <a:cs typeface="Arial" panose="020B0604020202020204" pitchFamily="34" charset="0"/>
            </a:rPr>
            <a:t>Adaptation of staff: Includes mentoring and training, process control by managers who help new employees integrate.</a:t>
          </a:r>
          <a:endParaRPr lang="ru-RU" sz="1600">
            <a:solidFill>
              <a:schemeClr val="tx1"/>
            </a:solidFill>
            <a:latin typeface="Arial" panose="020B0604020202020204" pitchFamily="34" charset="0"/>
            <a:cs typeface="Arial" panose="020B0604020202020204" pitchFamily="34" charset="0"/>
          </a:endParaRPr>
        </a:p>
      </dgm:t>
    </dgm:pt>
    <dgm:pt modelId="{7D95790F-C717-47B7-8538-304D21C38601}" type="parTrans" cxnId="{DC72188D-BF69-476A-97A1-660BB401BC7A}">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3D374C1D-8FE1-496D-BFBC-53452431681A}" type="sibTrans" cxnId="{DC72188D-BF69-476A-97A1-660BB401BC7A}">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4AAB4174-44DA-4831-98CC-4992AB663583}">
      <dgm:prSet custT="1"/>
      <dgm:spPr/>
      <dgm:t>
        <a:bodyPr/>
        <a:lstStyle/>
        <a:p>
          <a:r>
            <a:rPr lang="en-US" sz="1600">
              <a:solidFill>
                <a:schemeClr val="tx1"/>
              </a:solidFill>
              <a:latin typeface="Arial" panose="020B0604020202020204" pitchFamily="34" charset="0"/>
              <a:cs typeface="Arial" panose="020B0604020202020204" pitchFamily="34" charset="0"/>
            </a:rPr>
            <a:t>Recruitment: It is carried out through employment sites, cooperation with universities, job fairs.</a:t>
          </a:r>
          <a:endParaRPr lang="ru-RU" sz="1600">
            <a:solidFill>
              <a:schemeClr val="tx1"/>
            </a:solidFill>
            <a:latin typeface="Arial" panose="020B0604020202020204" pitchFamily="34" charset="0"/>
            <a:cs typeface="Arial" panose="020B0604020202020204" pitchFamily="34" charset="0"/>
          </a:endParaRPr>
        </a:p>
      </dgm:t>
    </dgm:pt>
    <dgm:pt modelId="{873DF265-8967-4E73-A427-2F7A13343EDB}" type="parTrans" cxnId="{C5B78BDD-FFC5-4FDE-AE6A-398ECC66DB15}">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AAE2A42D-7AE1-4F14-87CF-03BA853B5049}" type="sibTrans" cxnId="{C5B78BDD-FFC5-4FDE-AE6A-398ECC66DB15}">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AB8E7EB3-60BF-48F2-AF98-9571AF1624BD}">
      <dgm:prSet custT="1"/>
      <dgm:spPr/>
      <dgm:t>
        <a:bodyPr/>
        <a:lstStyle/>
        <a:p>
          <a:r>
            <a:rPr lang="en-US" sz="1600">
              <a:solidFill>
                <a:schemeClr val="tx1"/>
              </a:solidFill>
              <a:latin typeface="Arial" panose="020B0604020202020204" pitchFamily="34" charset="0"/>
              <a:cs typeface="Arial" panose="020B0604020202020204" pitchFamily="34" charset="0"/>
            </a:rPr>
            <a:t>Redundancy: Includes measures to comply with legal regulations and support employees during dismissal, with analysis of reasons for improving personnel management.</a:t>
          </a:r>
          <a:endParaRPr lang="ru-RU" sz="1600">
            <a:solidFill>
              <a:schemeClr val="tx1"/>
            </a:solidFill>
            <a:latin typeface="Arial" panose="020B0604020202020204" pitchFamily="34" charset="0"/>
            <a:cs typeface="Arial" panose="020B0604020202020204" pitchFamily="34" charset="0"/>
          </a:endParaRPr>
        </a:p>
      </dgm:t>
    </dgm:pt>
    <dgm:pt modelId="{5ECC85C8-0BE7-434A-93DC-E0009990A615}" type="parTrans" cxnId="{9BCED076-8CEE-493E-ABE5-45977AD7E41C}">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51996154-3FE0-41A1-86A1-7DA2788EE6E2}" type="sibTrans" cxnId="{9BCED076-8CEE-493E-ABE5-45977AD7E41C}">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582E497F-BADA-4430-9753-96E4FFDB419D}" type="pres">
      <dgm:prSet presAssocID="{670B2A8D-1695-4810-AB4E-BD5815C8C655}" presName="linear" presStyleCnt="0">
        <dgm:presLayoutVars>
          <dgm:animLvl val="lvl"/>
          <dgm:resizeHandles val="exact"/>
        </dgm:presLayoutVars>
      </dgm:prSet>
      <dgm:spPr/>
    </dgm:pt>
    <dgm:pt modelId="{0F528CD6-F7F5-4A50-8459-06A746DA84ED}" type="pres">
      <dgm:prSet presAssocID="{17BFB057-DE3C-4758-A31C-FD83D9283C9F}" presName="parentText" presStyleLbl="node1" presStyleIdx="0" presStyleCnt="5">
        <dgm:presLayoutVars>
          <dgm:chMax val="0"/>
          <dgm:bulletEnabled val="1"/>
        </dgm:presLayoutVars>
      </dgm:prSet>
      <dgm:spPr/>
    </dgm:pt>
    <dgm:pt modelId="{BA1F9560-69B6-4C03-B0FD-CA0E1D6D5945}" type="pres">
      <dgm:prSet presAssocID="{448AAA8D-27ED-45CB-99F5-B910E69C28BF}" presName="spacer" presStyleCnt="0"/>
      <dgm:spPr/>
    </dgm:pt>
    <dgm:pt modelId="{76F46C52-5CCC-48CE-B6E6-251C43E1713D}" type="pres">
      <dgm:prSet presAssocID="{14648191-9638-4D20-AF7C-1E8413A4549D}" presName="parentText" presStyleLbl="node1" presStyleIdx="1" presStyleCnt="5">
        <dgm:presLayoutVars>
          <dgm:chMax val="0"/>
          <dgm:bulletEnabled val="1"/>
        </dgm:presLayoutVars>
      </dgm:prSet>
      <dgm:spPr/>
    </dgm:pt>
    <dgm:pt modelId="{73BD8DFE-02D2-4F24-A723-1873D80B9C8A}" type="pres">
      <dgm:prSet presAssocID="{71A63A45-5AB1-4C75-A066-A5F4EA20CAB4}" presName="spacer" presStyleCnt="0"/>
      <dgm:spPr/>
    </dgm:pt>
    <dgm:pt modelId="{A26886D6-002E-4FD6-8382-B496BD6DF524}" type="pres">
      <dgm:prSet presAssocID="{B37B86AC-4A31-4207-8830-BEFB231B72DB}" presName="parentText" presStyleLbl="node1" presStyleIdx="2" presStyleCnt="5">
        <dgm:presLayoutVars>
          <dgm:chMax val="0"/>
          <dgm:bulletEnabled val="1"/>
        </dgm:presLayoutVars>
      </dgm:prSet>
      <dgm:spPr/>
    </dgm:pt>
    <dgm:pt modelId="{DF41F464-6EC3-4B54-AA16-A94B703519CB}" type="pres">
      <dgm:prSet presAssocID="{3D374C1D-8FE1-496D-BFBC-53452431681A}" presName="spacer" presStyleCnt="0"/>
      <dgm:spPr/>
    </dgm:pt>
    <dgm:pt modelId="{5843892A-4E30-49F5-9120-8D8AEB399CDA}" type="pres">
      <dgm:prSet presAssocID="{4AAB4174-44DA-4831-98CC-4992AB663583}" presName="parentText" presStyleLbl="node1" presStyleIdx="3" presStyleCnt="5">
        <dgm:presLayoutVars>
          <dgm:chMax val="0"/>
          <dgm:bulletEnabled val="1"/>
        </dgm:presLayoutVars>
      </dgm:prSet>
      <dgm:spPr/>
    </dgm:pt>
    <dgm:pt modelId="{E671A6EA-E2BC-4368-92EC-F0CE01F2DD92}" type="pres">
      <dgm:prSet presAssocID="{AAE2A42D-7AE1-4F14-87CF-03BA853B5049}" presName="spacer" presStyleCnt="0"/>
      <dgm:spPr/>
    </dgm:pt>
    <dgm:pt modelId="{5EBA38B3-E403-4ACF-A399-4A81DA2F00B7}" type="pres">
      <dgm:prSet presAssocID="{AB8E7EB3-60BF-48F2-AF98-9571AF1624BD}" presName="parentText" presStyleLbl="node1" presStyleIdx="4" presStyleCnt="5">
        <dgm:presLayoutVars>
          <dgm:chMax val="0"/>
          <dgm:bulletEnabled val="1"/>
        </dgm:presLayoutVars>
      </dgm:prSet>
      <dgm:spPr/>
    </dgm:pt>
  </dgm:ptLst>
  <dgm:cxnLst>
    <dgm:cxn modelId="{6138DA09-3CB6-4113-B9BD-23AD802D9156}" type="presOf" srcId="{AB8E7EB3-60BF-48F2-AF98-9571AF1624BD}" destId="{5EBA38B3-E403-4ACF-A399-4A81DA2F00B7}" srcOrd="0" destOrd="0" presId="urn:microsoft.com/office/officeart/2005/8/layout/vList2"/>
    <dgm:cxn modelId="{F60B8436-93FE-4A7B-A645-40C47A0EC26A}" type="presOf" srcId="{4AAB4174-44DA-4831-98CC-4992AB663583}" destId="{5843892A-4E30-49F5-9120-8D8AEB399CDA}" srcOrd="0" destOrd="0" presId="urn:microsoft.com/office/officeart/2005/8/layout/vList2"/>
    <dgm:cxn modelId="{8391CD38-FE0E-45BE-8D53-5C79B7AA90ED}" type="presOf" srcId="{14648191-9638-4D20-AF7C-1E8413A4549D}" destId="{76F46C52-5CCC-48CE-B6E6-251C43E1713D}" srcOrd="0" destOrd="0" presId="urn:microsoft.com/office/officeart/2005/8/layout/vList2"/>
    <dgm:cxn modelId="{6051E740-072D-4C11-9869-C8843F835B81}" srcId="{670B2A8D-1695-4810-AB4E-BD5815C8C655}" destId="{17BFB057-DE3C-4758-A31C-FD83D9283C9F}" srcOrd="0" destOrd="0" parTransId="{BB6E8024-CA0F-414E-A72A-5F9ADCD4CE34}" sibTransId="{448AAA8D-27ED-45CB-99F5-B910E69C28BF}"/>
    <dgm:cxn modelId="{B9C98D41-0E7A-4C28-97E9-F433BD4CE477}" type="presOf" srcId="{17BFB057-DE3C-4758-A31C-FD83D9283C9F}" destId="{0F528CD6-F7F5-4A50-8459-06A746DA84ED}" srcOrd="0" destOrd="0" presId="urn:microsoft.com/office/officeart/2005/8/layout/vList2"/>
    <dgm:cxn modelId="{9BCED076-8CEE-493E-ABE5-45977AD7E41C}" srcId="{670B2A8D-1695-4810-AB4E-BD5815C8C655}" destId="{AB8E7EB3-60BF-48F2-AF98-9571AF1624BD}" srcOrd="4" destOrd="0" parTransId="{5ECC85C8-0BE7-434A-93DC-E0009990A615}" sibTransId="{51996154-3FE0-41A1-86A1-7DA2788EE6E2}"/>
    <dgm:cxn modelId="{DC72188D-BF69-476A-97A1-660BB401BC7A}" srcId="{670B2A8D-1695-4810-AB4E-BD5815C8C655}" destId="{B37B86AC-4A31-4207-8830-BEFB231B72DB}" srcOrd="2" destOrd="0" parTransId="{7D95790F-C717-47B7-8538-304D21C38601}" sibTransId="{3D374C1D-8FE1-496D-BFBC-53452431681A}"/>
    <dgm:cxn modelId="{81699FD6-C02E-4CBB-B7F6-07495E444B27}" type="presOf" srcId="{B37B86AC-4A31-4207-8830-BEFB231B72DB}" destId="{A26886D6-002E-4FD6-8382-B496BD6DF524}" srcOrd="0" destOrd="0" presId="urn:microsoft.com/office/officeart/2005/8/layout/vList2"/>
    <dgm:cxn modelId="{C5B78BDD-FFC5-4FDE-AE6A-398ECC66DB15}" srcId="{670B2A8D-1695-4810-AB4E-BD5815C8C655}" destId="{4AAB4174-44DA-4831-98CC-4992AB663583}" srcOrd="3" destOrd="0" parTransId="{873DF265-8967-4E73-A427-2F7A13343EDB}" sibTransId="{AAE2A42D-7AE1-4F14-87CF-03BA853B5049}"/>
    <dgm:cxn modelId="{682F2AEE-CE7A-4260-8762-A288F3F31B1F}" srcId="{670B2A8D-1695-4810-AB4E-BD5815C8C655}" destId="{14648191-9638-4D20-AF7C-1E8413A4549D}" srcOrd="1" destOrd="0" parTransId="{A8B899F8-0C28-493A-AC77-E370C302299F}" sibTransId="{71A63A45-5AB1-4C75-A066-A5F4EA20CAB4}"/>
    <dgm:cxn modelId="{E497B0F2-3101-40D2-BF97-3B1AA39C7EFA}" type="presOf" srcId="{670B2A8D-1695-4810-AB4E-BD5815C8C655}" destId="{582E497F-BADA-4430-9753-96E4FFDB419D}" srcOrd="0" destOrd="0" presId="urn:microsoft.com/office/officeart/2005/8/layout/vList2"/>
    <dgm:cxn modelId="{2071F89A-8CC1-4E9B-8B44-0F05D82859D6}" type="presParOf" srcId="{582E497F-BADA-4430-9753-96E4FFDB419D}" destId="{0F528CD6-F7F5-4A50-8459-06A746DA84ED}" srcOrd="0" destOrd="0" presId="urn:microsoft.com/office/officeart/2005/8/layout/vList2"/>
    <dgm:cxn modelId="{81CC2D81-BBF8-4396-837A-E5EA0FF97E38}" type="presParOf" srcId="{582E497F-BADA-4430-9753-96E4FFDB419D}" destId="{BA1F9560-69B6-4C03-B0FD-CA0E1D6D5945}" srcOrd="1" destOrd="0" presId="urn:microsoft.com/office/officeart/2005/8/layout/vList2"/>
    <dgm:cxn modelId="{9EF41F21-FD13-4158-8C1F-E82C8A3AEEAA}" type="presParOf" srcId="{582E497F-BADA-4430-9753-96E4FFDB419D}" destId="{76F46C52-5CCC-48CE-B6E6-251C43E1713D}" srcOrd="2" destOrd="0" presId="urn:microsoft.com/office/officeart/2005/8/layout/vList2"/>
    <dgm:cxn modelId="{806994A2-2B29-46D9-8FB6-7554C45F7FC0}" type="presParOf" srcId="{582E497F-BADA-4430-9753-96E4FFDB419D}" destId="{73BD8DFE-02D2-4F24-A723-1873D80B9C8A}" srcOrd="3" destOrd="0" presId="urn:microsoft.com/office/officeart/2005/8/layout/vList2"/>
    <dgm:cxn modelId="{8EA8C098-85E2-47CE-AA85-BE2EF36243B6}" type="presParOf" srcId="{582E497F-BADA-4430-9753-96E4FFDB419D}" destId="{A26886D6-002E-4FD6-8382-B496BD6DF524}" srcOrd="4" destOrd="0" presId="urn:microsoft.com/office/officeart/2005/8/layout/vList2"/>
    <dgm:cxn modelId="{41E2DA7D-5593-4A53-B53F-DCD2344F74AF}" type="presParOf" srcId="{582E497F-BADA-4430-9753-96E4FFDB419D}" destId="{DF41F464-6EC3-4B54-AA16-A94B703519CB}" srcOrd="5" destOrd="0" presId="urn:microsoft.com/office/officeart/2005/8/layout/vList2"/>
    <dgm:cxn modelId="{64DE9C80-2973-4DFB-BBB5-2E84F409FE50}" type="presParOf" srcId="{582E497F-BADA-4430-9753-96E4FFDB419D}" destId="{5843892A-4E30-49F5-9120-8D8AEB399CDA}" srcOrd="6" destOrd="0" presId="urn:microsoft.com/office/officeart/2005/8/layout/vList2"/>
    <dgm:cxn modelId="{AD6EF0E7-0CEB-4B17-BB1D-653636C7C37C}" type="presParOf" srcId="{582E497F-BADA-4430-9753-96E4FFDB419D}" destId="{E671A6EA-E2BC-4368-92EC-F0CE01F2DD92}" srcOrd="7" destOrd="0" presId="urn:microsoft.com/office/officeart/2005/8/layout/vList2"/>
    <dgm:cxn modelId="{5F991D81-9487-4D57-A8F4-3FE2E42075E0}" type="presParOf" srcId="{582E497F-BADA-4430-9753-96E4FFDB419D}" destId="{5EBA38B3-E403-4ACF-A399-4A81DA2F00B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239107-A85B-4E6A-A9A2-0B24F30BE625}" type="doc">
      <dgm:prSet loTypeId="urn:microsoft.com/office/officeart/2008/layout/RadialCluster" loCatId="cycle" qsTypeId="urn:microsoft.com/office/officeart/2005/8/quickstyle/simple1" qsCatId="simple" csTypeId="urn:microsoft.com/office/officeart/2005/8/colors/accent1_3" csCatId="accent1" phldr="1"/>
      <dgm:spPr/>
      <dgm:t>
        <a:bodyPr/>
        <a:lstStyle/>
        <a:p>
          <a:endParaRPr lang="ru-RU"/>
        </a:p>
      </dgm:t>
    </dgm:pt>
    <dgm:pt modelId="{32568A74-1D16-44AA-ACD4-33FDB95AFB8D}">
      <dgm:prSet phldrT="[Текст]" custT="1"/>
      <dgm:spPr/>
      <dgm:t>
        <a:bodyPr/>
        <a:lstStyle/>
        <a:p>
          <a:r>
            <a:rPr lang="en-US" sz="1800" dirty="0" err="1">
              <a:solidFill>
                <a:schemeClr val="tx1"/>
              </a:solidFill>
              <a:latin typeface="Arial" panose="020B0604020202020204" pitchFamily="34" charset="0"/>
              <a:cs typeface="Arial" panose="020B0604020202020204" pitchFamily="34" charset="0"/>
            </a:rPr>
            <a:t>Factorsimpact</a:t>
          </a:r>
          <a:r>
            <a:rPr lang="en-US" sz="1800" dirty="0">
              <a:solidFill>
                <a:schemeClr val="tx1"/>
              </a:solidFill>
              <a:latin typeface="Arial" panose="020B0604020202020204" pitchFamily="34" charset="0"/>
              <a:cs typeface="Arial" panose="020B0604020202020204" pitchFamily="34" charset="0"/>
            </a:rPr>
            <a:t> on the activities of the LLC</a:t>
          </a:r>
        </a:p>
        <a:p>
          <a:r>
            <a:rPr lang="en-US" sz="1800" dirty="0">
              <a:solidFill>
                <a:schemeClr val="tx1"/>
              </a:solidFill>
              <a:latin typeface="Arial" panose="020B0604020202020204" pitchFamily="34" charset="0"/>
              <a:cs typeface="Arial" panose="020B0604020202020204" pitchFamily="34" charset="0"/>
            </a:rPr>
            <a:t>"</a:t>
          </a:r>
          <a:r>
            <a:rPr lang="en-US" sz="1800" dirty="0" err="1">
              <a:solidFill>
                <a:schemeClr val="tx1"/>
              </a:solidFill>
              <a:latin typeface="Arial" panose="020B0604020202020204" pitchFamily="34" charset="0"/>
              <a:cs typeface="Arial" panose="020B0604020202020204" pitchFamily="34" charset="0"/>
            </a:rPr>
            <a:t>Interhal</a:t>
          </a:r>
          <a:r>
            <a:rPr lang="en-US" sz="1800" dirty="0">
              <a:solidFill>
                <a:schemeClr val="tx1"/>
              </a:solidFill>
              <a:latin typeface="Arial" panose="020B0604020202020204" pitchFamily="34" charset="0"/>
              <a:cs typeface="Arial" panose="020B0604020202020204" pitchFamily="34" charset="0"/>
            </a:rPr>
            <a:t>-Bud"</a:t>
          </a:r>
          <a:endParaRPr lang="ru-RU" sz="1800" dirty="0">
            <a:solidFill>
              <a:schemeClr val="tx1"/>
            </a:solidFill>
            <a:latin typeface="Arial" panose="020B0604020202020204" pitchFamily="34" charset="0"/>
            <a:cs typeface="Arial" panose="020B0604020202020204" pitchFamily="34" charset="0"/>
          </a:endParaRPr>
        </a:p>
      </dgm:t>
    </dgm:pt>
    <dgm:pt modelId="{B7D5EA5F-6BD8-4A51-9220-7726B2B2C2E1}" type="parTrans" cxnId="{68C0732A-AC83-45DA-8A0B-04A420B73A16}">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31DB5E85-9D7B-4FF1-9D19-3B6ED3AFF119}" type="sibTrans" cxnId="{68C0732A-AC83-45DA-8A0B-04A420B73A16}">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3B4B85D0-7037-4E4C-9D23-3DA2756D2518}">
      <dgm:prSet phldrT="[Текст]" custT="1"/>
      <dgm:spPr/>
      <dgm:t>
        <a:bodyPr/>
        <a:lstStyle/>
        <a:p>
          <a:r>
            <a:rPr lang="en-US" sz="1800" dirty="0" err="1">
              <a:solidFill>
                <a:schemeClr val="tx1"/>
              </a:solidFill>
              <a:latin typeface="Arial" panose="020B0604020202020204" pitchFamily="34" charset="0"/>
              <a:cs typeface="Arial" panose="020B0604020202020204" pitchFamily="34" charset="0"/>
            </a:rPr>
            <a:t>Decreaseeconomic</a:t>
          </a:r>
          <a:r>
            <a:rPr lang="en-US" sz="1800" dirty="0">
              <a:solidFill>
                <a:schemeClr val="tx1"/>
              </a:solidFill>
              <a:latin typeface="Arial" panose="020B0604020202020204" pitchFamily="34" charset="0"/>
              <a:cs typeface="Arial" panose="020B0604020202020204" pitchFamily="34" charset="0"/>
            </a:rPr>
            <a:t> activity - reduction in the number of orders / construction projects</a:t>
          </a:r>
          <a:endParaRPr lang="ru-RU" sz="1800" dirty="0">
            <a:solidFill>
              <a:schemeClr val="tx1"/>
            </a:solidFill>
            <a:latin typeface="Arial" panose="020B0604020202020204" pitchFamily="34" charset="0"/>
            <a:cs typeface="Arial" panose="020B0604020202020204" pitchFamily="34" charset="0"/>
          </a:endParaRPr>
        </a:p>
      </dgm:t>
    </dgm:pt>
    <dgm:pt modelId="{AE46D811-6F11-4CFB-8743-120C27859CA3}" type="parTrans" cxnId="{C2A9EEBF-1498-4D37-AA30-3ADE7F5B612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71DB552F-F2F0-46D3-BCE4-02B4A465201E}" type="sibTrans" cxnId="{C2A9EEBF-1498-4D37-AA30-3ADE7F5B612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9F7690D4-45FD-4C32-8630-5B697D74BE28}">
      <dgm:prSet phldrT="[Текст]" custT="1"/>
      <dgm:spPr/>
      <dgm:t>
        <a:bodyPr/>
        <a:lstStyle/>
        <a:p>
          <a:r>
            <a:rPr lang="en-US" sz="1800" dirty="0">
              <a:solidFill>
                <a:schemeClr val="tx1"/>
              </a:solidFill>
              <a:latin typeface="Arial" panose="020B0604020202020204" pitchFamily="34" charset="0"/>
              <a:cs typeface="Arial" panose="020B0604020202020204" pitchFamily="34" charset="0"/>
            </a:rPr>
            <a:t>Introduction of </a:t>
          </a:r>
          <a:r>
            <a:rPr lang="en-US" sz="1800" dirty="0" err="1">
              <a:solidFill>
                <a:schemeClr val="tx1"/>
              </a:solidFill>
              <a:latin typeface="Arial" panose="020B0604020202020204" pitchFamily="34" charset="0"/>
              <a:cs typeface="Arial" panose="020B0604020202020204" pitchFamily="34" charset="0"/>
            </a:rPr>
            <a:t>militarycondition</a:t>
          </a:r>
          <a:r>
            <a:rPr lang="en-US" sz="1800" dirty="0">
              <a:solidFill>
                <a:schemeClr val="tx1"/>
              </a:solidFill>
              <a:latin typeface="Arial" panose="020B0604020202020204" pitchFamily="34" charset="0"/>
              <a:cs typeface="Arial" panose="020B0604020202020204" pitchFamily="34" charset="0"/>
            </a:rPr>
            <a:t> with all accompanying factors</a:t>
          </a:r>
          <a:endParaRPr lang="ru-RU" sz="1800" dirty="0">
            <a:solidFill>
              <a:schemeClr val="tx1"/>
            </a:solidFill>
            <a:latin typeface="Arial" panose="020B0604020202020204" pitchFamily="34" charset="0"/>
            <a:cs typeface="Arial" panose="020B0604020202020204" pitchFamily="34" charset="0"/>
          </a:endParaRPr>
        </a:p>
      </dgm:t>
    </dgm:pt>
    <dgm:pt modelId="{D9EC6EB7-D02F-4245-BACE-722EF6B172EF}" type="parTrans" cxnId="{D0CFE319-9959-4307-9514-BAF466A8AD04}">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0E3311C4-66DE-46C6-83D3-13BBEF5675E7}" type="sibTrans" cxnId="{D0CFE319-9959-4307-9514-BAF466A8AD04}">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BC428098-A78D-4A20-831F-D2C086A4FBB2}">
      <dgm:prSet phldrT="[Текст]" custT="1"/>
      <dgm:spPr/>
      <dgm:t>
        <a:bodyPr/>
        <a:lstStyle/>
        <a:p>
          <a:r>
            <a:rPr lang="en-US" sz="1800" dirty="0">
              <a:solidFill>
                <a:schemeClr val="tx1"/>
              </a:solidFill>
              <a:latin typeface="Arial" panose="020B0604020202020204" pitchFamily="34" charset="0"/>
              <a:cs typeface="Arial" panose="020B0604020202020204" pitchFamily="34" charset="0"/>
            </a:rPr>
            <a:t>An increase in the level of anxiety is an unstable emotional state of the staff</a:t>
          </a:r>
          <a:endParaRPr lang="ru-RU" sz="1800" dirty="0">
            <a:solidFill>
              <a:schemeClr val="tx1"/>
            </a:solidFill>
            <a:latin typeface="Arial" panose="020B0604020202020204" pitchFamily="34" charset="0"/>
            <a:cs typeface="Arial" panose="020B0604020202020204" pitchFamily="34" charset="0"/>
          </a:endParaRPr>
        </a:p>
      </dgm:t>
    </dgm:pt>
    <dgm:pt modelId="{ECCFDF99-23F5-4915-BD37-368F6250F313}" type="parTrans" cxnId="{EA27A8B0-11BB-45DA-B172-313F1CEC27B8}">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0E8E3D26-EFE1-41FF-B8C1-CCBDC1797068}" type="sibTrans" cxnId="{EA27A8B0-11BB-45DA-B172-313F1CEC27B8}">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88FB673C-24D9-423F-BD83-AB8592E4F3FC}">
      <dgm:prSet/>
      <dgm:spPr/>
      <dgm:t>
        <a:bodyPr/>
        <a:lstStyle/>
        <a:p>
          <a:endParaRPr lang="ru-RU"/>
        </a:p>
      </dgm:t>
    </dgm:pt>
    <dgm:pt modelId="{1CA12322-0AC4-4057-BCEC-4E4A8AF25B3E}" type="parTrans" cxnId="{1D68F78A-5FBA-4C81-977A-78CA710AA2E2}">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71164220-A564-4112-9D85-E5700E09A834}" type="sibTrans" cxnId="{1D68F78A-5FBA-4C81-977A-78CA710AA2E2}">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F976765C-4C7A-4B7F-BF07-3F3649A274ED}">
      <dgm:prSet custT="1"/>
      <dgm:spPr/>
      <dgm:t>
        <a:bodyPr/>
        <a:lstStyle/>
        <a:p>
          <a:r>
            <a:rPr lang="en-US" sz="1800" dirty="0" err="1">
              <a:solidFill>
                <a:schemeClr val="tx1"/>
              </a:solidFill>
              <a:latin typeface="Arial" panose="020B0604020202020204" pitchFamily="34" charset="0"/>
              <a:cs typeface="Arial" panose="020B0604020202020204" pitchFamily="34" charset="0"/>
            </a:rPr>
            <a:t>Threatlife</a:t>
          </a:r>
          <a:r>
            <a:rPr lang="en-US" sz="1800" dirty="0">
              <a:solidFill>
                <a:schemeClr val="tx1"/>
              </a:solidFill>
              <a:latin typeface="Arial" panose="020B0604020202020204" pitchFamily="34" charset="0"/>
              <a:cs typeface="Arial" panose="020B0604020202020204" pitchFamily="34" charset="0"/>
            </a:rPr>
            <a:t> and health of employees</a:t>
          </a:r>
        </a:p>
      </dgm:t>
    </dgm:pt>
    <dgm:pt modelId="{04A0C3EF-7F73-4304-A88D-684BE5007557}" type="parTrans" cxnId="{020962F8-9053-480F-ACCF-465CC4CD903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659FA3B2-3194-4B1A-AEC7-AD1DE6923BAE}" type="sibTrans" cxnId="{020962F8-9053-480F-ACCF-465CC4CD903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BADCABC9-EFC0-44F5-B208-30C0B6982A99}">
      <dgm:prSet custT="1"/>
      <dgm:spPr/>
      <dgm:t>
        <a:bodyPr/>
        <a:lstStyle/>
        <a:p>
          <a:r>
            <a:rPr lang="en-US" sz="1800">
              <a:solidFill>
                <a:schemeClr val="tx1"/>
              </a:solidFill>
              <a:latin typeface="Arial" panose="020B0604020202020204" pitchFamily="34" charset="0"/>
              <a:cs typeface="Arial" panose="020B0604020202020204" pitchFamily="34" charset="0"/>
            </a:rPr>
            <a:t>Relocation from temporarily occupied territories to Kyiv or Western regions</a:t>
          </a:r>
          <a:endParaRPr lang="ru-RU" sz="1800">
            <a:solidFill>
              <a:schemeClr val="tx1"/>
            </a:solidFill>
            <a:latin typeface="Arial" panose="020B0604020202020204" pitchFamily="34" charset="0"/>
            <a:cs typeface="Arial" panose="020B0604020202020204" pitchFamily="34" charset="0"/>
          </a:endParaRPr>
        </a:p>
      </dgm:t>
    </dgm:pt>
    <dgm:pt modelId="{E2304F0B-FB42-4470-9657-40E21F38C7AC}" type="parTrans" cxnId="{4530FC68-BB5A-4971-A7A8-8EE67CE16BC6}">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E00A70EE-0C30-4C8B-9D02-1C7E6F22472B}" type="sibTrans" cxnId="{4530FC68-BB5A-4971-A7A8-8EE67CE16BC6}">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555DA979-C7F3-4E9E-BC53-189F12D81500}" type="pres">
      <dgm:prSet presAssocID="{B3239107-A85B-4E6A-A9A2-0B24F30BE625}" presName="Name0" presStyleCnt="0">
        <dgm:presLayoutVars>
          <dgm:chMax val="1"/>
          <dgm:chPref val="1"/>
          <dgm:dir/>
          <dgm:animOne val="branch"/>
          <dgm:animLvl val="lvl"/>
        </dgm:presLayoutVars>
      </dgm:prSet>
      <dgm:spPr/>
    </dgm:pt>
    <dgm:pt modelId="{7F204CB0-5FBA-429D-B206-DDCD45EC1C51}" type="pres">
      <dgm:prSet presAssocID="{32568A74-1D16-44AA-ACD4-33FDB95AFB8D}" presName="singleCycle" presStyleCnt="0"/>
      <dgm:spPr/>
    </dgm:pt>
    <dgm:pt modelId="{E00C879E-4C4E-4342-AE95-4888CAA24314}" type="pres">
      <dgm:prSet presAssocID="{32568A74-1D16-44AA-ACD4-33FDB95AFB8D}" presName="singleCenter" presStyleLbl="node1" presStyleIdx="0" presStyleCnt="6" custScaleX="122884">
        <dgm:presLayoutVars>
          <dgm:chMax val="7"/>
          <dgm:chPref val="7"/>
        </dgm:presLayoutVars>
      </dgm:prSet>
      <dgm:spPr/>
    </dgm:pt>
    <dgm:pt modelId="{BD1D1CC7-610B-4464-91E9-9A7E52AF81D2}" type="pres">
      <dgm:prSet presAssocID="{AE46D811-6F11-4CFB-8743-120C27859CA3}" presName="Name56" presStyleLbl="parChTrans1D2" presStyleIdx="0" presStyleCnt="5"/>
      <dgm:spPr/>
    </dgm:pt>
    <dgm:pt modelId="{AE2526C4-E815-4CE4-8E25-79371F7EDE17}" type="pres">
      <dgm:prSet presAssocID="{3B4B85D0-7037-4E4C-9D23-3DA2756D2518}" presName="text0" presStyleLbl="node1" presStyleIdx="1" presStyleCnt="6" custScaleX="210624">
        <dgm:presLayoutVars>
          <dgm:bulletEnabled val="1"/>
        </dgm:presLayoutVars>
      </dgm:prSet>
      <dgm:spPr/>
    </dgm:pt>
    <dgm:pt modelId="{F58E9578-D322-4114-93B4-397F5F911CE4}" type="pres">
      <dgm:prSet presAssocID="{D9EC6EB7-D02F-4245-BACE-722EF6B172EF}" presName="Name56" presStyleLbl="parChTrans1D2" presStyleIdx="1" presStyleCnt="5"/>
      <dgm:spPr/>
    </dgm:pt>
    <dgm:pt modelId="{EFF4830D-D10C-4E36-95B9-4F867A7AC55A}" type="pres">
      <dgm:prSet presAssocID="{9F7690D4-45FD-4C32-8630-5B697D74BE28}" presName="text0" presStyleLbl="node1" presStyleIdx="2" presStyleCnt="6" custScaleX="158594" custScaleY="169688">
        <dgm:presLayoutVars>
          <dgm:bulletEnabled val="1"/>
        </dgm:presLayoutVars>
      </dgm:prSet>
      <dgm:spPr/>
    </dgm:pt>
    <dgm:pt modelId="{511C4647-E57E-4BDB-BB89-9D7116668EF1}" type="pres">
      <dgm:prSet presAssocID="{E2304F0B-FB42-4470-9657-40E21F38C7AC}" presName="Name56" presStyleLbl="parChTrans1D2" presStyleIdx="2" presStyleCnt="5"/>
      <dgm:spPr/>
    </dgm:pt>
    <dgm:pt modelId="{72058AF9-6864-41C4-9162-382F0A39B8D2}" type="pres">
      <dgm:prSet presAssocID="{BADCABC9-EFC0-44F5-B208-30C0B6982A99}" presName="text0" presStyleLbl="node1" presStyleIdx="3" presStyleCnt="6" custScaleX="195258" custScaleY="154929">
        <dgm:presLayoutVars>
          <dgm:bulletEnabled val="1"/>
        </dgm:presLayoutVars>
      </dgm:prSet>
      <dgm:spPr/>
    </dgm:pt>
    <dgm:pt modelId="{B48C2936-5C22-4869-9BF1-55433936F91F}" type="pres">
      <dgm:prSet presAssocID="{04A0C3EF-7F73-4304-A88D-684BE5007557}" presName="Name56" presStyleLbl="parChTrans1D2" presStyleIdx="3" presStyleCnt="5"/>
      <dgm:spPr/>
    </dgm:pt>
    <dgm:pt modelId="{20079DC4-ACE4-4254-9833-98D90D016180}" type="pres">
      <dgm:prSet presAssocID="{F976765C-4C7A-4B7F-BF07-3F3649A274ED}" presName="text0" presStyleLbl="node1" presStyleIdx="4" presStyleCnt="6" custScaleX="151815" custScaleY="140787">
        <dgm:presLayoutVars>
          <dgm:bulletEnabled val="1"/>
        </dgm:presLayoutVars>
      </dgm:prSet>
      <dgm:spPr/>
    </dgm:pt>
    <dgm:pt modelId="{0D9877B2-6953-4C50-B7B3-6F2F07FBAE0F}" type="pres">
      <dgm:prSet presAssocID="{ECCFDF99-23F5-4915-BD37-368F6250F313}" presName="Name56" presStyleLbl="parChTrans1D2" presStyleIdx="4" presStyleCnt="5"/>
      <dgm:spPr/>
    </dgm:pt>
    <dgm:pt modelId="{41729925-83F8-458D-91EA-E25EE2BD76CD}" type="pres">
      <dgm:prSet presAssocID="{BC428098-A78D-4A20-831F-D2C086A4FBB2}" presName="text0" presStyleLbl="node1" presStyleIdx="5" presStyleCnt="6" custScaleX="162769" custScaleY="177536">
        <dgm:presLayoutVars>
          <dgm:bulletEnabled val="1"/>
        </dgm:presLayoutVars>
      </dgm:prSet>
      <dgm:spPr/>
    </dgm:pt>
  </dgm:ptLst>
  <dgm:cxnLst>
    <dgm:cxn modelId="{7A211006-E101-4B8A-ABED-26236455D66F}" type="presOf" srcId="{BADCABC9-EFC0-44F5-B208-30C0B6982A99}" destId="{72058AF9-6864-41C4-9162-382F0A39B8D2}" srcOrd="0" destOrd="0" presId="urn:microsoft.com/office/officeart/2008/layout/RadialCluster"/>
    <dgm:cxn modelId="{D0CFE319-9959-4307-9514-BAF466A8AD04}" srcId="{32568A74-1D16-44AA-ACD4-33FDB95AFB8D}" destId="{9F7690D4-45FD-4C32-8630-5B697D74BE28}" srcOrd="1" destOrd="0" parTransId="{D9EC6EB7-D02F-4245-BACE-722EF6B172EF}" sibTransId="{0E3311C4-66DE-46C6-83D3-13BBEF5675E7}"/>
    <dgm:cxn modelId="{68C0732A-AC83-45DA-8A0B-04A420B73A16}" srcId="{B3239107-A85B-4E6A-A9A2-0B24F30BE625}" destId="{32568A74-1D16-44AA-ACD4-33FDB95AFB8D}" srcOrd="0" destOrd="0" parTransId="{B7D5EA5F-6BD8-4A51-9220-7726B2B2C2E1}" sibTransId="{31DB5E85-9D7B-4FF1-9D19-3B6ED3AFF119}"/>
    <dgm:cxn modelId="{4A2A082C-C0EE-4E5B-AA78-B4B55925ACAD}" type="presOf" srcId="{AE46D811-6F11-4CFB-8743-120C27859CA3}" destId="{BD1D1CC7-610B-4464-91E9-9A7E52AF81D2}" srcOrd="0" destOrd="0" presId="urn:microsoft.com/office/officeart/2008/layout/RadialCluster"/>
    <dgm:cxn modelId="{47EFB939-8176-4D72-BE53-DEDCB724B87D}" type="presOf" srcId="{04A0C3EF-7F73-4304-A88D-684BE5007557}" destId="{B48C2936-5C22-4869-9BF1-55433936F91F}" srcOrd="0" destOrd="0" presId="urn:microsoft.com/office/officeart/2008/layout/RadialCluster"/>
    <dgm:cxn modelId="{262ECF63-3696-46AC-867B-4AC803A57504}" type="presOf" srcId="{E2304F0B-FB42-4470-9657-40E21F38C7AC}" destId="{511C4647-E57E-4BDB-BB89-9D7116668EF1}" srcOrd="0" destOrd="0" presId="urn:microsoft.com/office/officeart/2008/layout/RadialCluster"/>
    <dgm:cxn modelId="{F93B0247-E3D7-4CB3-9174-A60DF2A4DFB9}" type="presOf" srcId="{32568A74-1D16-44AA-ACD4-33FDB95AFB8D}" destId="{E00C879E-4C4E-4342-AE95-4888CAA24314}" srcOrd="0" destOrd="0" presId="urn:microsoft.com/office/officeart/2008/layout/RadialCluster"/>
    <dgm:cxn modelId="{4530FC68-BB5A-4971-A7A8-8EE67CE16BC6}" srcId="{32568A74-1D16-44AA-ACD4-33FDB95AFB8D}" destId="{BADCABC9-EFC0-44F5-B208-30C0B6982A99}" srcOrd="2" destOrd="0" parTransId="{E2304F0B-FB42-4470-9657-40E21F38C7AC}" sibTransId="{E00A70EE-0C30-4C8B-9D02-1C7E6F22472B}"/>
    <dgm:cxn modelId="{4ACF3F4E-6852-4A28-9EB4-4EC11009FDCC}" type="presOf" srcId="{3B4B85D0-7037-4E4C-9D23-3DA2756D2518}" destId="{AE2526C4-E815-4CE4-8E25-79371F7EDE17}" srcOrd="0" destOrd="0" presId="urn:microsoft.com/office/officeart/2008/layout/RadialCluster"/>
    <dgm:cxn modelId="{6FE65971-9E51-4FC5-A90C-3CE37BDF45CF}" type="presOf" srcId="{BC428098-A78D-4A20-831F-D2C086A4FBB2}" destId="{41729925-83F8-458D-91EA-E25EE2BD76CD}" srcOrd="0" destOrd="0" presId="urn:microsoft.com/office/officeart/2008/layout/RadialCluster"/>
    <dgm:cxn modelId="{160CBA84-DC88-4BA3-B45E-2E4F5581C253}" type="presOf" srcId="{F976765C-4C7A-4B7F-BF07-3F3649A274ED}" destId="{20079DC4-ACE4-4254-9833-98D90D016180}" srcOrd="0" destOrd="0" presId="urn:microsoft.com/office/officeart/2008/layout/RadialCluster"/>
    <dgm:cxn modelId="{1D68F78A-5FBA-4C81-977A-78CA710AA2E2}" srcId="{B3239107-A85B-4E6A-A9A2-0B24F30BE625}" destId="{88FB673C-24D9-423F-BD83-AB8592E4F3FC}" srcOrd="1" destOrd="0" parTransId="{1CA12322-0AC4-4057-BCEC-4E4A8AF25B3E}" sibTransId="{71164220-A564-4112-9D85-E5700E09A834}"/>
    <dgm:cxn modelId="{EA27A8B0-11BB-45DA-B172-313F1CEC27B8}" srcId="{32568A74-1D16-44AA-ACD4-33FDB95AFB8D}" destId="{BC428098-A78D-4A20-831F-D2C086A4FBB2}" srcOrd="4" destOrd="0" parTransId="{ECCFDF99-23F5-4915-BD37-368F6250F313}" sibTransId="{0E8E3D26-EFE1-41FF-B8C1-CCBDC1797068}"/>
    <dgm:cxn modelId="{68268ABD-AAB0-473E-AAD7-881B9027F276}" type="presOf" srcId="{9F7690D4-45FD-4C32-8630-5B697D74BE28}" destId="{EFF4830D-D10C-4E36-95B9-4F867A7AC55A}" srcOrd="0" destOrd="0" presId="urn:microsoft.com/office/officeart/2008/layout/RadialCluster"/>
    <dgm:cxn modelId="{C2A9EEBF-1498-4D37-AA30-3ADE7F5B6121}" srcId="{32568A74-1D16-44AA-ACD4-33FDB95AFB8D}" destId="{3B4B85D0-7037-4E4C-9D23-3DA2756D2518}" srcOrd="0" destOrd="0" parTransId="{AE46D811-6F11-4CFB-8743-120C27859CA3}" sibTransId="{71DB552F-F2F0-46D3-BCE4-02B4A465201E}"/>
    <dgm:cxn modelId="{506D29DA-3359-4A75-BF4F-DF99A826CBF9}" type="presOf" srcId="{D9EC6EB7-D02F-4245-BACE-722EF6B172EF}" destId="{F58E9578-D322-4114-93B4-397F5F911CE4}" srcOrd="0" destOrd="0" presId="urn:microsoft.com/office/officeart/2008/layout/RadialCluster"/>
    <dgm:cxn modelId="{BFD1C1F0-4151-4917-85FC-5944C86DC802}" type="presOf" srcId="{B3239107-A85B-4E6A-A9A2-0B24F30BE625}" destId="{555DA979-C7F3-4E9E-BC53-189F12D81500}" srcOrd="0" destOrd="0" presId="urn:microsoft.com/office/officeart/2008/layout/RadialCluster"/>
    <dgm:cxn modelId="{020962F8-9053-480F-ACCF-465CC4CD9031}" srcId="{32568A74-1D16-44AA-ACD4-33FDB95AFB8D}" destId="{F976765C-4C7A-4B7F-BF07-3F3649A274ED}" srcOrd="3" destOrd="0" parTransId="{04A0C3EF-7F73-4304-A88D-684BE5007557}" sibTransId="{659FA3B2-3194-4B1A-AEC7-AD1DE6923BAE}"/>
    <dgm:cxn modelId="{042BA1F9-EBBA-4268-BEA8-D027EE26F5FC}" type="presOf" srcId="{ECCFDF99-23F5-4915-BD37-368F6250F313}" destId="{0D9877B2-6953-4C50-B7B3-6F2F07FBAE0F}" srcOrd="0" destOrd="0" presId="urn:microsoft.com/office/officeart/2008/layout/RadialCluster"/>
    <dgm:cxn modelId="{6BB523DB-0A15-40B4-8A5F-750570D9513D}" type="presParOf" srcId="{555DA979-C7F3-4E9E-BC53-189F12D81500}" destId="{7F204CB0-5FBA-429D-B206-DDCD45EC1C51}" srcOrd="0" destOrd="0" presId="urn:microsoft.com/office/officeart/2008/layout/RadialCluster"/>
    <dgm:cxn modelId="{40D835DA-5DEF-482A-9DF3-B1329BAFAE2C}" type="presParOf" srcId="{7F204CB0-5FBA-429D-B206-DDCD45EC1C51}" destId="{E00C879E-4C4E-4342-AE95-4888CAA24314}" srcOrd="0" destOrd="0" presId="urn:microsoft.com/office/officeart/2008/layout/RadialCluster"/>
    <dgm:cxn modelId="{32337284-BAE4-4D88-B7F8-2B78B17CAE46}" type="presParOf" srcId="{7F204CB0-5FBA-429D-B206-DDCD45EC1C51}" destId="{BD1D1CC7-610B-4464-91E9-9A7E52AF81D2}" srcOrd="1" destOrd="0" presId="urn:microsoft.com/office/officeart/2008/layout/RadialCluster"/>
    <dgm:cxn modelId="{9D590A4A-0CBC-46C5-8EDE-F141942EF642}" type="presParOf" srcId="{7F204CB0-5FBA-429D-B206-DDCD45EC1C51}" destId="{AE2526C4-E815-4CE4-8E25-79371F7EDE17}" srcOrd="2" destOrd="0" presId="urn:microsoft.com/office/officeart/2008/layout/RadialCluster"/>
    <dgm:cxn modelId="{6B2354ED-0CDD-4004-B6A7-29E7BDAFC8B8}" type="presParOf" srcId="{7F204CB0-5FBA-429D-B206-DDCD45EC1C51}" destId="{F58E9578-D322-4114-93B4-397F5F911CE4}" srcOrd="3" destOrd="0" presId="urn:microsoft.com/office/officeart/2008/layout/RadialCluster"/>
    <dgm:cxn modelId="{4EA84240-002A-4DCB-9F7D-38371E012DAF}" type="presParOf" srcId="{7F204CB0-5FBA-429D-B206-DDCD45EC1C51}" destId="{EFF4830D-D10C-4E36-95B9-4F867A7AC55A}" srcOrd="4" destOrd="0" presId="urn:microsoft.com/office/officeart/2008/layout/RadialCluster"/>
    <dgm:cxn modelId="{6A71098D-9AD3-4C0C-9389-05CC93962D91}" type="presParOf" srcId="{7F204CB0-5FBA-429D-B206-DDCD45EC1C51}" destId="{511C4647-E57E-4BDB-BB89-9D7116668EF1}" srcOrd="5" destOrd="0" presId="urn:microsoft.com/office/officeart/2008/layout/RadialCluster"/>
    <dgm:cxn modelId="{C9DA17AF-EC6F-471B-9D64-11A2885A173B}" type="presParOf" srcId="{7F204CB0-5FBA-429D-B206-DDCD45EC1C51}" destId="{72058AF9-6864-41C4-9162-382F0A39B8D2}" srcOrd="6" destOrd="0" presId="urn:microsoft.com/office/officeart/2008/layout/RadialCluster"/>
    <dgm:cxn modelId="{ED8FA200-B63F-4F02-A837-C2AC42AFB55B}" type="presParOf" srcId="{7F204CB0-5FBA-429D-B206-DDCD45EC1C51}" destId="{B48C2936-5C22-4869-9BF1-55433936F91F}" srcOrd="7" destOrd="0" presId="urn:microsoft.com/office/officeart/2008/layout/RadialCluster"/>
    <dgm:cxn modelId="{E2EED3F4-2F37-4A0E-9F10-610A301C8585}" type="presParOf" srcId="{7F204CB0-5FBA-429D-B206-DDCD45EC1C51}" destId="{20079DC4-ACE4-4254-9833-98D90D016180}" srcOrd="8" destOrd="0" presId="urn:microsoft.com/office/officeart/2008/layout/RadialCluster"/>
    <dgm:cxn modelId="{95F34220-4A03-4269-B66A-ED8FD04C4FDA}" type="presParOf" srcId="{7F204CB0-5FBA-429D-B206-DDCD45EC1C51}" destId="{0D9877B2-6953-4C50-B7B3-6F2F07FBAE0F}" srcOrd="9" destOrd="0" presId="urn:microsoft.com/office/officeart/2008/layout/RadialCluster"/>
    <dgm:cxn modelId="{7EBB59F6-F14B-4E2C-8CEB-F1E427FCB22F}" type="presParOf" srcId="{7F204CB0-5FBA-429D-B206-DDCD45EC1C51}" destId="{41729925-83F8-458D-91EA-E25EE2BD76CD}"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D61916-A0DC-4A5D-825A-90BF7B9D5B3B}"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2CD76752-9C22-4E76-BE98-20B1566DEBF5}">
      <dgm:prSet custT="1"/>
      <dgm:spPr/>
      <dgm:t>
        <a:bodyPr/>
        <a:lstStyle/>
        <a:p>
          <a:r>
            <a:rPr lang="en-US" sz="1800">
              <a:latin typeface="Arial" panose="020B0604020202020204" pitchFamily="34" charset="0"/>
              <a:cs typeface="Arial" panose="020B0604020202020204" pitchFamily="34" charset="0"/>
            </a:rPr>
            <a:t>Reduction and optimization of staff: Decrease in orders and income led to forced reduction of employees and postponement of projects. However, this raises the risk of a lack of qualified personnel in the future.</a:t>
          </a:r>
          <a:endParaRPr lang="ru-RU" sz="1800">
            <a:latin typeface="Arial" panose="020B0604020202020204" pitchFamily="34" charset="0"/>
            <a:cs typeface="Arial" panose="020B0604020202020204" pitchFamily="34" charset="0"/>
          </a:endParaRPr>
        </a:p>
      </dgm:t>
    </dgm:pt>
    <dgm:pt modelId="{CF6F846F-B5C9-4298-96EB-83D97182DE3D}" type="parTrans" cxnId="{A8CC83C1-E7EF-433C-80CD-84570F444D99}">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5A284269-A30B-47B6-A919-3DF6D50B1F76}" type="sibTrans" cxnId="{A8CC83C1-E7EF-433C-80CD-84570F444D99}">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451FE809-9376-49D8-9ACC-94C310A11A58}">
      <dgm:prSet custT="1"/>
      <dgm:spPr/>
      <dgm:t>
        <a:bodyPr/>
        <a:lstStyle/>
        <a:p>
          <a:r>
            <a:rPr lang="en-US" sz="1800" dirty="0">
              <a:latin typeface="Arial" panose="020B0604020202020204" pitchFamily="34" charset="0"/>
              <a:cs typeface="Arial" panose="020B0604020202020204" pitchFamily="34" charset="0"/>
            </a:rPr>
            <a:t>Changes in labor relations: Martial law provides for an increase in the working week to 60 hours, the possibility of working at night for women, simplification of the processes of dismissal and hiring on fixed-term contracts. The law allows dismissal without notice for workers from dangerous areas.</a:t>
          </a:r>
          <a:endParaRPr lang="ru-RU" sz="1800" dirty="0">
            <a:latin typeface="Arial" panose="020B0604020202020204" pitchFamily="34" charset="0"/>
            <a:cs typeface="Arial" panose="020B0604020202020204" pitchFamily="34" charset="0"/>
          </a:endParaRPr>
        </a:p>
      </dgm:t>
    </dgm:pt>
    <dgm:pt modelId="{64AFB37D-896A-4763-8710-6781F12F1B24}" type="parTrans" cxnId="{8720BA6A-3462-43BA-B458-CE1F0CF6242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13AA262D-D42C-43C4-ACC1-E9DE0AC52065}" type="sibTrans" cxnId="{8720BA6A-3462-43BA-B458-CE1F0CF62421}">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817E7EE5-E7C6-4364-AE87-EAB18F05B47A}">
      <dgm:prSet custT="1"/>
      <dgm:spPr/>
      <dgm:t>
        <a:bodyPr/>
        <a:lstStyle/>
        <a:p>
          <a:r>
            <a:rPr lang="en-US" sz="1800">
              <a:latin typeface="Arial" panose="020B0604020202020204" pitchFamily="34" charset="0"/>
              <a:cs typeface="Arial" panose="020B0604020202020204" pitchFamily="34" charset="0"/>
            </a:rPr>
            <a:t>Adaptation of work during crisis situations: Due to regular power outages and air strikes, staff, especially administrative ones, work remotely, but with risks. Remote work is not possible for construction workers, which creates additional difficulties.</a:t>
          </a:r>
          <a:endParaRPr lang="ru-RU" sz="1800">
            <a:latin typeface="Arial" panose="020B0604020202020204" pitchFamily="34" charset="0"/>
            <a:cs typeface="Arial" panose="020B0604020202020204" pitchFamily="34" charset="0"/>
          </a:endParaRPr>
        </a:p>
      </dgm:t>
    </dgm:pt>
    <dgm:pt modelId="{14D7DA43-8E79-416E-BCC3-06E46B8642F3}" type="parTrans" cxnId="{90F8ACED-E443-4DBF-A89B-78B20921072A}">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9BE8296F-8EF1-49B8-B720-6E2F45971FD5}" type="sibTrans" cxnId="{90F8ACED-E443-4DBF-A89B-78B20921072A}">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57BD568A-0C35-4218-B11B-6201AAC5BFB5}">
      <dgm:prSet custT="1"/>
      <dgm:spPr/>
      <dgm:t>
        <a:bodyPr/>
        <a:lstStyle/>
        <a:p>
          <a:r>
            <a:rPr lang="en-US" sz="1800">
              <a:latin typeface="Arial" panose="020B0604020202020204" pitchFamily="34" charset="0"/>
              <a:cs typeface="Arial" panose="020B0604020202020204" pitchFamily="34" charset="0"/>
            </a:rPr>
            <a:t>Psychological support and empathy: The company provides psychological support, involves employees in volunteer projects and fundraising for the army, which has become a new type of motivation.</a:t>
          </a:r>
          <a:endParaRPr lang="ru-RU" sz="1800">
            <a:latin typeface="Arial" panose="020B0604020202020204" pitchFamily="34" charset="0"/>
            <a:cs typeface="Arial" panose="020B0604020202020204" pitchFamily="34" charset="0"/>
          </a:endParaRPr>
        </a:p>
      </dgm:t>
    </dgm:pt>
    <dgm:pt modelId="{FB66D965-4E5C-425E-AC2B-C2CD708FFA2B}" type="parTrans" cxnId="{1A3980B7-EFAC-42BA-8474-94C46FE4B82B}">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FEEC6B32-0173-49EA-AB88-1A28549ADFA9}" type="sibTrans" cxnId="{1A3980B7-EFAC-42BA-8474-94C46FE4B82B}">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D7BA0AF1-1825-4436-8E2E-4E070B042BF9}">
      <dgm:prSet custT="1"/>
      <dgm:spPr/>
      <dgm:t>
        <a:bodyPr/>
        <a:lstStyle/>
        <a:p>
          <a:r>
            <a:rPr lang="en-US" sz="1800">
              <a:latin typeface="Arial" panose="020B0604020202020204" pitchFamily="34" charset="0"/>
              <a:cs typeface="Arial" panose="020B0604020202020204" pitchFamily="34" charset="0"/>
            </a:rPr>
            <a:t>Training and rotation: If possible, the company organizes training and rotation of employees, preserving personnel potential for post-war recovery.</a:t>
          </a:r>
          <a:endParaRPr lang="ru-RU" sz="1800">
            <a:latin typeface="Arial" panose="020B0604020202020204" pitchFamily="34" charset="0"/>
            <a:cs typeface="Arial" panose="020B0604020202020204" pitchFamily="34" charset="0"/>
          </a:endParaRPr>
        </a:p>
      </dgm:t>
    </dgm:pt>
    <dgm:pt modelId="{7D77FEC3-EE56-462C-9C18-67011C77ED05}" type="parTrans" cxnId="{8F960E73-8CD8-490C-906F-F82EDBC4C71B}">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A789B211-757A-453A-94C3-E93114F673B7}" type="sibTrans" cxnId="{8F960E73-8CD8-490C-906F-F82EDBC4C71B}">
      <dgm:prSet/>
      <dgm:spPr/>
      <dgm:t>
        <a:bodyPr/>
        <a:lstStyle/>
        <a:p>
          <a:endParaRPr lang="ru-RU" sz="1800">
            <a:solidFill>
              <a:schemeClr val="tx1"/>
            </a:solidFill>
            <a:latin typeface="Arial" panose="020B0604020202020204" pitchFamily="34" charset="0"/>
            <a:cs typeface="Arial" panose="020B0604020202020204" pitchFamily="34" charset="0"/>
          </a:endParaRPr>
        </a:p>
      </dgm:t>
    </dgm:pt>
    <dgm:pt modelId="{F94A733B-6709-4E30-BCC0-3CFC26074B06}" type="pres">
      <dgm:prSet presAssocID="{02D61916-A0DC-4A5D-825A-90BF7B9D5B3B}" presName="linear" presStyleCnt="0">
        <dgm:presLayoutVars>
          <dgm:animLvl val="lvl"/>
          <dgm:resizeHandles val="exact"/>
        </dgm:presLayoutVars>
      </dgm:prSet>
      <dgm:spPr/>
    </dgm:pt>
    <dgm:pt modelId="{9C33A78A-A3E0-4313-A695-D1B69590AAD4}" type="pres">
      <dgm:prSet presAssocID="{2CD76752-9C22-4E76-BE98-20B1566DEBF5}" presName="parentText" presStyleLbl="node1" presStyleIdx="0" presStyleCnt="5" custLinFactNeighborY="11199">
        <dgm:presLayoutVars>
          <dgm:chMax val="0"/>
          <dgm:bulletEnabled val="1"/>
        </dgm:presLayoutVars>
      </dgm:prSet>
      <dgm:spPr/>
    </dgm:pt>
    <dgm:pt modelId="{53F35B3E-3E29-4A19-AD2F-123BBD9A15AD}" type="pres">
      <dgm:prSet presAssocID="{5A284269-A30B-47B6-A919-3DF6D50B1F76}" presName="spacer" presStyleCnt="0"/>
      <dgm:spPr/>
    </dgm:pt>
    <dgm:pt modelId="{21D8E42F-E1CA-4C03-8F63-ED494FD21CD4}" type="pres">
      <dgm:prSet presAssocID="{451FE809-9376-49D8-9ACC-94C310A11A58}" presName="parentText" presStyleLbl="node1" presStyleIdx="1" presStyleCnt="5">
        <dgm:presLayoutVars>
          <dgm:chMax val="0"/>
          <dgm:bulletEnabled val="1"/>
        </dgm:presLayoutVars>
      </dgm:prSet>
      <dgm:spPr/>
    </dgm:pt>
    <dgm:pt modelId="{D83085D9-4C61-41A0-AAE5-74C92CCFB39C}" type="pres">
      <dgm:prSet presAssocID="{13AA262D-D42C-43C4-ACC1-E9DE0AC52065}" presName="spacer" presStyleCnt="0"/>
      <dgm:spPr/>
    </dgm:pt>
    <dgm:pt modelId="{C6958035-2A34-4148-B1B5-0C0496282435}" type="pres">
      <dgm:prSet presAssocID="{817E7EE5-E7C6-4364-AE87-EAB18F05B47A}" presName="parentText" presStyleLbl="node1" presStyleIdx="2" presStyleCnt="5">
        <dgm:presLayoutVars>
          <dgm:chMax val="0"/>
          <dgm:bulletEnabled val="1"/>
        </dgm:presLayoutVars>
      </dgm:prSet>
      <dgm:spPr/>
    </dgm:pt>
    <dgm:pt modelId="{0DCC06E0-60A1-4B94-921C-A5A31B2495E6}" type="pres">
      <dgm:prSet presAssocID="{9BE8296F-8EF1-49B8-B720-6E2F45971FD5}" presName="spacer" presStyleCnt="0"/>
      <dgm:spPr/>
    </dgm:pt>
    <dgm:pt modelId="{663533C9-3B4F-4A57-A33E-71A70B5D495B}" type="pres">
      <dgm:prSet presAssocID="{57BD568A-0C35-4218-B11B-6201AAC5BFB5}" presName="parentText" presStyleLbl="node1" presStyleIdx="3" presStyleCnt="5">
        <dgm:presLayoutVars>
          <dgm:chMax val="0"/>
          <dgm:bulletEnabled val="1"/>
        </dgm:presLayoutVars>
      </dgm:prSet>
      <dgm:spPr/>
    </dgm:pt>
    <dgm:pt modelId="{A8FF573E-7C06-409F-AF4E-67C2DBCAC500}" type="pres">
      <dgm:prSet presAssocID="{FEEC6B32-0173-49EA-AB88-1A28549ADFA9}" presName="spacer" presStyleCnt="0"/>
      <dgm:spPr/>
    </dgm:pt>
    <dgm:pt modelId="{AA431A87-5080-4FC3-8B1E-90109235D6FD}" type="pres">
      <dgm:prSet presAssocID="{D7BA0AF1-1825-4436-8E2E-4E070B042BF9}" presName="parentText" presStyleLbl="node1" presStyleIdx="4" presStyleCnt="5">
        <dgm:presLayoutVars>
          <dgm:chMax val="0"/>
          <dgm:bulletEnabled val="1"/>
        </dgm:presLayoutVars>
      </dgm:prSet>
      <dgm:spPr/>
    </dgm:pt>
  </dgm:ptLst>
  <dgm:cxnLst>
    <dgm:cxn modelId="{72836931-74B1-4A2D-ADA0-0D8613194E42}" type="presOf" srcId="{02D61916-A0DC-4A5D-825A-90BF7B9D5B3B}" destId="{F94A733B-6709-4E30-BCC0-3CFC26074B06}" srcOrd="0" destOrd="0" presId="urn:microsoft.com/office/officeart/2005/8/layout/vList2"/>
    <dgm:cxn modelId="{BECA985B-5B9E-45E1-923B-78020BB86B88}" type="presOf" srcId="{2CD76752-9C22-4E76-BE98-20B1566DEBF5}" destId="{9C33A78A-A3E0-4313-A695-D1B69590AAD4}" srcOrd="0" destOrd="0" presId="urn:microsoft.com/office/officeart/2005/8/layout/vList2"/>
    <dgm:cxn modelId="{1C38AA49-8D15-45EF-ADFC-97E9A3D79DB9}" type="presOf" srcId="{57BD568A-0C35-4218-B11B-6201AAC5BFB5}" destId="{663533C9-3B4F-4A57-A33E-71A70B5D495B}" srcOrd="0" destOrd="0" presId="urn:microsoft.com/office/officeart/2005/8/layout/vList2"/>
    <dgm:cxn modelId="{8720BA6A-3462-43BA-B458-CE1F0CF62421}" srcId="{02D61916-A0DC-4A5D-825A-90BF7B9D5B3B}" destId="{451FE809-9376-49D8-9ACC-94C310A11A58}" srcOrd="1" destOrd="0" parTransId="{64AFB37D-896A-4763-8710-6781F12F1B24}" sibTransId="{13AA262D-D42C-43C4-ACC1-E9DE0AC52065}"/>
    <dgm:cxn modelId="{8F960E73-8CD8-490C-906F-F82EDBC4C71B}" srcId="{02D61916-A0DC-4A5D-825A-90BF7B9D5B3B}" destId="{D7BA0AF1-1825-4436-8E2E-4E070B042BF9}" srcOrd="4" destOrd="0" parTransId="{7D77FEC3-EE56-462C-9C18-67011C77ED05}" sibTransId="{A789B211-757A-453A-94C3-E93114F673B7}"/>
    <dgm:cxn modelId="{6ED74C8D-0648-49F8-95FC-798BD6AFE2AD}" type="presOf" srcId="{451FE809-9376-49D8-9ACC-94C310A11A58}" destId="{21D8E42F-E1CA-4C03-8F63-ED494FD21CD4}" srcOrd="0" destOrd="0" presId="urn:microsoft.com/office/officeart/2005/8/layout/vList2"/>
    <dgm:cxn modelId="{1288999A-B0A8-4382-A33E-72E3C0D54326}" type="presOf" srcId="{D7BA0AF1-1825-4436-8E2E-4E070B042BF9}" destId="{AA431A87-5080-4FC3-8B1E-90109235D6FD}" srcOrd="0" destOrd="0" presId="urn:microsoft.com/office/officeart/2005/8/layout/vList2"/>
    <dgm:cxn modelId="{1A3980B7-EFAC-42BA-8474-94C46FE4B82B}" srcId="{02D61916-A0DC-4A5D-825A-90BF7B9D5B3B}" destId="{57BD568A-0C35-4218-B11B-6201AAC5BFB5}" srcOrd="3" destOrd="0" parTransId="{FB66D965-4E5C-425E-AC2B-C2CD708FFA2B}" sibTransId="{FEEC6B32-0173-49EA-AB88-1A28549ADFA9}"/>
    <dgm:cxn modelId="{A8CC83C1-E7EF-433C-80CD-84570F444D99}" srcId="{02D61916-A0DC-4A5D-825A-90BF7B9D5B3B}" destId="{2CD76752-9C22-4E76-BE98-20B1566DEBF5}" srcOrd="0" destOrd="0" parTransId="{CF6F846F-B5C9-4298-96EB-83D97182DE3D}" sibTransId="{5A284269-A30B-47B6-A919-3DF6D50B1F76}"/>
    <dgm:cxn modelId="{90F8ACED-E443-4DBF-A89B-78B20921072A}" srcId="{02D61916-A0DC-4A5D-825A-90BF7B9D5B3B}" destId="{817E7EE5-E7C6-4364-AE87-EAB18F05B47A}" srcOrd="2" destOrd="0" parTransId="{14D7DA43-8E79-416E-BCC3-06E46B8642F3}" sibTransId="{9BE8296F-8EF1-49B8-B720-6E2F45971FD5}"/>
    <dgm:cxn modelId="{9AA26EFF-512F-4D7E-AAA2-03D91A1E7695}" type="presOf" srcId="{817E7EE5-E7C6-4364-AE87-EAB18F05B47A}" destId="{C6958035-2A34-4148-B1B5-0C0496282435}" srcOrd="0" destOrd="0" presId="urn:microsoft.com/office/officeart/2005/8/layout/vList2"/>
    <dgm:cxn modelId="{F4943E87-E65E-48F7-97A9-549B749A9E48}" type="presParOf" srcId="{F94A733B-6709-4E30-BCC0-3CFC26074B06}" destId="{9C33A78A-A3E0-4313-A695-D1B69590AAD4}" srcOrd="0" destOrd="0" presId="urn:microsoft.com/office/officeart/2005/8/layout/vList2"/>
    <dgm:cxn modelId="{6EFECB0D-1FC3-49C3-8EC3-586B1D4F01C8}" type="presParOf" srcId="{F94A733B-6709-4E30-BCC0-3CFC26074B06}" destId="{53F35B3E-3E29-4A19-AD2F-123BBD9A15AD}" srcOrd="1" destOrd="0" presId="urn:microsoft.com/office/officeart/2005/8/layout/vList2"/>
    <dgm:cxn modelId="{AD08926C-50FD-44F7-9885-C2BAF81A9835}" type="presParOf" srcId="{F94A733B-6709-4E30-BCC0-3CFC26074B06}" destId="{21D8E42F-E1CA-4C03-8F63-ED494FD21CD4}" srcOrd="2" destOrd="0" presId="urn:microsoft.com/office/officeart/2005/8/layout/vList2"/>
    <dgm:cxn modelId="{5BB64164-CDBF-45FC-ACFC-DE4DB44AB30E}" type="presParOf" srcId="{F94A733B-6709-4E30-BCC0-3CFC26074B06}" destId="{D83085D9-4C61-41A0-AAE5-74C92CCFB39C}" srcOrd="3" destOrd="0" presId="urn:microsoft.com/office/officeart/2005/8/layout/vList2"/>
    <dgm:cxn modelId="{BC3C650A-32DA-4DE8-82D6-F873D47B5030}" type="presParOf" srcId="{F94A733B-6709-4E30-BCC0-3CFC26074B06}" destId="{C6958035-2A34-4148-B1B5-0C0496282435}" srcOrd="4" destOrd="0" presId="urn:microsoft.com/office/officeart/2005/8/layout/vList2"/>
    <dgm:cxn modelId="{ED8837A1-008B-4A68-8C76-30349C9F18A2}" type="presParOf" srcId="{F94A733B-6709-4E30-BCC0-3CFC26074B06}" destId="{0DCC06E0-60A1-4B94-921C-A5A31B2495E6}" srcOrd="5" destOrd="0" presId="urn:microsoft.com/office/officeart/2005/8/layout/vList2"/>
    <dgm:cxn modelId="{96997C07-BD9B-41AB-8A02-EDCAEE9B3DF3}" type="presParOf" srcId="{F94A733B-6709-4E30-BCC0-3CFC26074B06}" destId="{663533C9-3B4F-4A57-A33E-71A70B5D495B}" srcOrd="6" destOrd="0" presId="urn:microsoft.com/office/officeart/2005/8/layout/vList2"/>
    <dgm:cxn modelId="{3B545B8E-487A-4977-815B-C9EBED09FADE}" type="presParOf" srcId="{F94A733B-6709-4E30-BCC0-3CFC26074B06}" destId="{A8FF573E-7C06-409F-AF4E-67C2DBCAC500}" srcOrd="7" destOrd="0" presId="urn:microsoft.com/office/officeart/2005/8/layout/vList2"/>
    <dgm:cxn modelId="{8D74C5D8-40E7-4E10-A518-D3E5C73A2EBE}" type="presParOf" srcId="{F94A733B-6709-4E30-BCC0-3CFC26074B06}" destId="{AA431A87-5080-4FC3-8B1E-90109235D6F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82A669-3186-4EC9-80DD-28BA9E224C1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ru-RU"/>
        </a:p>
      </dgm:t>
    </dgm:pt>
    <dgm:pt modelId="{43BFF5F0-1CB1-4CF9-9BDC-BAFC9C85D471}">
      <dgm:prSet phldrT="[Текст]" custT="1"/>
      <dgm:spPr/>
      <dgm:t>
        <a:bodyPr/>
        <a:lstStyle/>
        <a:p>
          <a:r>
            <a:rPr lang="en-US" sz="1400" dirty="0">
              <a:latin typeface="Arial" panose="020B0604020202020204" pitchFamily="34" charset="0"/>
              <a:cs typeface="Arial" panose="020B0604020202020204" pitchFamily="34" charset="0"/>
            </a:rPr>
            <a:t>Analysis of personnel potential:</a:t>
          </a:r>
          <a:endParaRPr lang="ru-RU" sz="1400" dirty="0">
            <a:latin typeface="Arial" panose="020B0604020202020204" pitchFamily="34" charset="0"/>
            <a:cs typeface="Arial" panose="020B0604020202020204" pitchFamily="34" charset="0"/>
          </a:endParaRPr>
        </a:p>
      </dgm:t>
    </dgm:pt>
    <dgm:pt modelId="{29E03D09-B24E-4520-BACD-9184CC421981}" type="parTrans" cxnId="{D65EE4E5-BFE9-4437-8823-394C434815FB}">
      <dgm:prSet/>
      <dgm:spPr/>
      <dgm:t>
        <a:bodyPr/>
        <a:lstStyle/>
        <a:p>
          <a:endParaRPr lang="ru-RU" sz="1400">
            <a:latin typeface="Arial" panose="020B0604020202020204" pitchFamily="34" charset="0"/>
            <a:cs typeface="Arial" panose="020B0604020202020204" pitchFamily="34" charset="0"/>
          </a:endParaRPr>
        </a:p>
      </dgm:t>
    </dgm:pt>
    <dgm:pt modelId="{DBCB7602-FB85-491A-8941-B33A1C6AECD4}" type="sibTrans" cxnId="{D65EE4E5-BFE9-4437-8823-394C434815FB}">
      <dgm:prSet/>
      <dgm:spPr/>
      <dgm:t>
        <a:bodyPr/>
        <a:lstStyle/>
        <a:p>
          <a:endParaRPr lang="ru-RU" sz="1400">
            <a:latin typeface="Arial" panose="020B0604020202020204" pitchFamily="34" charset="0"/>
            <a:cs typeface="Arial" panose="020B0604020202020204" pitchFamily="34" charset="0"/>
          </a:endParaRPr>
        </a:p>
      </dgm:t>
    </dgm:pt>
    <dgm:pt modelId="{794416AE-8C23-4E80-8798-E27B80A4FC01}">
      <dgm:prSet phldrT="[Текст]" custT="1"/>
      <dgm:spPr/>
      <dgm:t>
        <a:bodyPr/>
        <a:lstStyle/>
        <a:p>
          <a:r>
            <a:rPr lang="en-US" sz="1400" dirty="0">
              <a:latin typeface="Arial" panose="020B0604020202020204" pitchFamily="34" charset="0"/>
              <a:cs typeface="Arial" panose="020B0604020202020204" pitchFamily="34" charset="0"/>
            </a:rPr>
            <a:t>Assessment of the actual number of personnel and its compliance with the scope of work.
Development of an anti-crisis plan, which includes redistribution of tasks, partial payment of labor depending on the volume of tasks performed and support of employees in stressful conditions.</a:t>
          </a:r>
          <a:endParaRPr lang="ru-RU" sz="1400" dirty="0">
            <a:latin typeface="Arial" panose="020B0604020202020204" pitchFamily="34" charset="0"/>
            <a:cs typeface="Arial" panose="020B0604020202020204" pitchFamily="34" charset="0"/>
          </a:endParaRPr>
        </a:p>
      </dgm:t>
    </dgm:pt>
    <dgm:pt modelId="{A86FA417-2B5E-4D71-855C-D71A6355823D}" type="parTrans" cxnId="{1E15E766-207B-4EC4-AFE3-EA4E7CA89F1B}">
      <dgm:prSet/>
      <dgm:spPr/>
      <dgm:t>
        <a:bodyPr/>
        <a:lstStyle/>
        <a:p>
          <a:endParaRPr lang="ru-RU" sz="1400">
            <a:latin typeface="Arial" panose="020B0604020202020204" pitchFamily="34" charset="0"/>
            <a:cs typeface="Arial" panose="020B0604020202020204" pitchFamily="34" charset="0"/>
          </a:endParaRPr>
        </a:p>
      </dgm:t>
    </dgm:pt>
    <dgm:pt modelId="{0CFEFA6C-97EB-4705-B065-3825B949DC47}" type="sibTrans" cxnId="{1E15E766-207B-4EC4-AFE3-EA4E7CA89F1B}">
      <dgm:prSet/>
      <dgm:spPr/>
      <dgm:t>
        <a:bodyPr/>
        <a:lstStyle/>
        <a:p>
          <a:endParaRPr lang="ru-RU" sz="1400">
            <a:latin typeface="Arial" panose="020B0604020202020204" pitchFamily="34" charset="0"/>
            <a:cs typeface="Arial" panose="020B0604020202020204" pitchFamily="34" charset="0"/>
          </a:endParaRPr>
        </a:p>
      </dgm:t>
    </dgm:pt>
    <dgm:pt modelId="{7977222A-3671-4DFD-85A0-858FFD2194C4}">
      <dgm:prSet phldrT="[Текст]" custT="1"/>
      <dgm:spPr/>
      <dgm:t>
        <a:bodyPr/>
        <a:lstStyle/>
        <a:p>
          <a:r>
            <a:rPr lang="en-US" sz="1400" dirty="0">
              <a:latin typeface="Arial" panose="020B0604020202020204" pitchFamily="34" charset="0"/>
              <a:cs typeface="Arial" panose="020B0604020202020204" pitchFamily="34" charset="0"/>
            </a:rPr>
            <a:t>Personnel planning:</a:t>
          </a:r>
          <a:endParaRPr lang="ru-RU" sz="1400" dirty="0">
            <a:latin typeface="Arial" panose="020B0604020202020204" pitchFamily="34" charset="0"/>
            <a:cs typeface="Arial" panose="020B0604020202020204" pitchFamily="34" charset="0"/>
          </a:endParaRPr>
        </a:p>
      </dgm:t>
    </dgm:pt>
    <dgm:pt modelId="{0ED66B18-D90E-4D46-8FDE-2DEB237D7086}" type="parTrans" cxnId="{98958845-BC89-4CC9-B0B1-5EA14C838751}">
      <dgm:prSet/>
      <dgm:spPr/>
      <dgm:t>
        <a:bodyPr/>
        <a:lstStyle/>
        <a:p>
          <a:endParaRPr lang="ru-RU" sz="1400">
            <a:latin typeface="Arial" panose="020B0604020202020204" pitchFamily="34" charset="0"/>
            <a:cs typeface="Arial" panose="020B0604020202020204" pitchFamily="34" charset="0"/>
          </a:endParaRPr>
        </a:p>
      </dgm:t>
    </dgm:pt>
    <dgm:pt modelId="{5D7F617E-AC0A-4C93-A7C0-951430AFAD05}" type="sibTrans" cxnId="{98958845-BC89-4CC9-B0B1-5EA14C838751}">
      <dgm:prSet/>
      <dgm:spPr/>
      <dgm:t>
        <a:bodyPr/>
        <a:lstStyle/>
        <a:p>
          <a:endParaRPr lang="ru-RU" sz="1400">
            <a:latin typeface="Arial" panose="020B0604020202020204" pitchFamily="34" charset="0"/>
            <a:cs typeface="Arial" panose="020B0604020202020204" pitchFamily="34" charset="0"/>
          </a:endParaRPr>
        </a:p>
      </dgm:t>
    </dgm:pt>
    <dgm:pt modelId="{2B9B234E-4FA2-4903-86E5-F50876F9A007}">
      <dgm:prSet phldrT="[Текст]" custT="1"/>
      <dgm:spPr/>
      <dgm:t>
        <a:bodyPr/>
        <a:lstStyle/>
        <a:p>
          <a:r>
            <a:rPr lang="en-US" sz="1400" dirty="0">
              <a:latin typeface="Arial" panose="020B0604020202020204" pitchFamily="34" charset="0"/>
              <a:cs typeface="Arial" panose="020B0604020202020204" pitchFamily="34" charset="0"/>
            </a:rPr>
            <a:t>Taking into account the current status of orders and possible interruptions in construction.
Parallel review of the company's strategy to optimize the number and structure of personnel.</a:t>
          </a:r>
          <a:endParaRPr lang="ru-RU" sz="1400" dirty="0">
            <a:latin typeface="Arial" panose="020B0604020202020204" pitchFamily="34" charset="0"/>
            <a:cs typeface="Arial" panose="020B0604020202020204" pitchFamily="34" charset="0"/>
          </a:endParaRPr>
        </a:p>
      </dgm:t>
    </dgm:pt>
    <dgm:pt modelId="{41E572E2-21F8-4009-8879-CC256FC7D6B3}" type="parTrans" cxnId="{5DDB9E63-CC0D-471F-B1B6-048F91A18BE2}">
      <dgm:prSet/>
      <dgm:spPr/>
      <dgm:t>
        <a:bodyPr/>
        <a:lstStyle/>
        <a:p>
          <a:endParaRPr lang="ru-RU" sz="1400">
            <a:latin typeface="Arial" panose="020B0604020202020204" pitchFamily="34" charset="0"/>
            <a:cs typeface="Arial" panose="020B0604020202020204" pitchFamily="34" charset="0"/>
          </a:endParaRPr>
        </a:p>
      </dgm:t>
    </dgm:pt>
    <dgm:pt modelId="{36DA8909-81F0-4C26-B1AF-65DBD72A4F67}" type="sibTrans" cxnId="{5DDB9E63-CC0D-471F-B1B6-048F91A18BE2}">
      <dgm:prSet/>
      <dgm:spPr/>
      <dgm:t>
        <a:bodyPr/>
        <a:lstStyle/>
        <a:p>
          <a:endParaRPr lang="ru-RU" sz="1400">
            <a:latin typeface="Arial" panose="020B0604020202020204" pitchFamily="34" charset="0"/>
            <a:cs typeface="Arial" panose="020B0604020202020204" pitchFamily="34" charset="0"/>
          </a:endParaRPr>
        </a:p>
      </dgm:t>
    </dgm:pt>
    <dgm:pt modelId="{9ED069E9-969F-47B8-8F91-308394A6CCD4}">
      <dgm:prSet phldrT="[Текст]" custT="1"/>
      <dgm:spPr/>
      <dgm:t>
        <a:bodyPr/>
        <a:lstStyle/>
        <a:p>
          <a:r>
            <a:rPr lang="en-US" sz="1400" dirty="0">
              <a:latin typeface="Arial" panose="020B0604020202020204" pitchFamily="34" charset="0"/>
              <a:cs typeface="Arial" panose="020B0604020202020204" pitchFamily="34" charset="0"/>
            </a:rPr>
            <a:t>Search and recruitment of personnel:</a:t>
          </a:r>
          <a:endParaRPr lang="ru-RU" sz="1400" dirty="0">
            <a:latin typeface="Arial" panose="020B0604020202020204" pitchFamily="34" charset="0"/>
            <a:cs typeface="Arial" panose="020B0604020202020204" pitchFamily="34" charset="0"/>
          </a:endParaRPr>
        </a:p>
      </dgm:t>
    </dgm:pt>
    <dgm:pt modelId="{6CA39FD4-5778-472A-9ECD-195ADDCE5B7D}" type="parTrans" cxnId="{F9BD6FFF-3C62-4EDB-B273-FB27F0A0732E}">
      <dgm:prSet/>
      <dgm:spPr/>
      <dgm:t>
        <a:bodyPr/>
        <a:lstStyle/>
        <a:p>
          <a:endParaRPr lang="ru-RU" sz="1400">
            <a:latin typeface="Arial" panose="020B0604020202020204" pitchFamily="34" charset="0"/>
            <a:cs typeface="Arial" panose="020B0604020202020204" pitchFamily="34" charset="0"/>
          </a:endParaRPr>
        </a:p>
      </dgm:t>
    </dgm:pt>
    <dgm:pt modelId="{EC0E5C4E-CE8F-4DF0-9A8A-57335128856C}" type="sibTrans" cxnId="{F9BD6FFF-3C62-4EDB-B273-FB27F0A0732E}">
      <dgm:prSet/>
      <dgm:spPr/>
      <dgm:t>
        <a:bodyPr/>
        <a:lstStyle/>
        <a:p>
          <a:endParaRPr lang="ru-RU" sz="1400">
            <a:latin typeface="Arial" panose="020B0604020202020204" pitchFamily="34" charset="0"/>
            <a:cs typeface="Arial" panose="020B0604020202020204" pitchFamily="34" charset="0"/>
          </a:endParaRPr>
        </a:p>
      </dgm:t>
    </dgm:pt>
    <dgm:pt modelId="{6B023F8A-A74C-4232-B404-AD4AA6877024}">
      <dgm:prSet phldrT="[Текст]" custT="1"/>
      <dgm:spPr/>
      <dgm:t>
        <a:bodyPr/>
        <a:lstStyle/>
        <a:p>
          <a:r>
            <a:rPr lang="en-US" sz="1400" dirty="0">
              <a:latin typeface="Arial" panose="020B0604020202020204" pitchFamily="34" charset="0"/>
              <a:cs typeface="Arial" panose="020B0604020202020204" pitchFamily="34" charset="0"/>
            </a:rPr>
            <a:t>Current hiring freeze due to insufficient staff.
After the victory, it is planned to expand the search channels, including active cooperation with universities to train young specialists.</a:t>
          </a:r>
          <a:endParaRPr lang="ru-RU" sz="1400" dirty="0">
            <a:latin typeface="Arial" panose="020B0604020202020204" pitchFamily="34" charset="0"/>
            <a:cs typeface="Arial" panose="020B0604020202020204" pitchFamily="34" charset="0"/>
          </a:endParaRPr>
        </a:p>
      </dgm:t>
    </dgm:pt>
    <dgm:pt modelId="{EAA49401-7D38-4FDE-8B25-5E101DF14B2D}" type="parTrans" cxnId="{291046E1-B577-4468-904D-A0861D25B3EF}">
      <dgm:prSet/>
      <dgm:spPr/>
      <dgm:t>
        <a:bodyPr/>
        <a:lstStyle/>
        <a:p>
          <a:endParaRPr lang="ru-RU" sz="1400">
            <a:latin typeface="Arial" panose="020B0604020202020204" pitchFamily="34" charset="0"/>
            <a:cs typeface="Arial" panose="020B0604020202020204" pitchFamily="34" charset="0"/>
          </a:endParaRPr>
        </a:p>
      </dgm:t>
    </dgm:pt>
    <dgm:pt modelId="{C51F6808-BD02-4E55-837C-B89BAD2083DB}" type="sibTrans" cxnId="{291046E1-B577-4468-904D-A0861D25B3EF}">
      <dgm:prSet/>
      <dgm:spPr/>
      <dgm:t>
        <a:bodyPr/>
        <a:lstStyle/>
        <a:p>
          <a:endParaRPr lang="ru-RU" sz="1400">
            <a:latin typeface="Arial" panose="020B0604020202020204" pitchFamily="34" charset="0"/>
            <a:cs typeface="Arial" panose="020B0604020202020204" pitchFamily="34" charset="0"/>
          </a:endParaRPr>
        </a:p>
      </dgm:t>
    </dgm:pt>
    <dgm:pt modelId="{502A89DA-1EA5-4A4D-96F0-FDE4BF32DD6B}">
      <dgm:prSet custT="1"/>
      <dgm:spPr/>
      <dgm:t>
        <a:bodyPr/>
        <a:lstStyle/>
        <a:p>
          <a:r>
            <a:rPr lang="en-US" sz="1400" dirty="0">
              <a:latin typeface="Arial" panose="020B0604020202020204" pitchFamily="34" charset="0"/>
              <a:cs typeface="Arial" panose="020B0604020202020204" pitchFamily="34" charset="0"/>
            </a:rPr>
            <a:t>Adaptation of personnel:</a:t>
          </a:r>
          <a:endParaRPr lang="ru-RU" sz="1400" dirty="0">
            <a:latin typeface="Arial" panose="020B0604020202020204" pitchFamily="34" charset="0"/>
            <a:cs typeface="Arial" panose="020B0604020202020204" pitchFamily="34" charset="0"/>
          </a:endParaRPr>
        </a:p>
      </dgm:t>
    </dgm:pt>
    <dgm:pt modelId="{D47C626B-1727-4D4F-A5CE-B706A618D981}" type="parTrans" cxnId="{A3BB4774-8B2B-4421-86A4-CFC1A3F8F42F}">
      <dgm:prSet/>
      <dgm:spPr/>
      <dgm:t>
        <a:bodyPr/>
        <a:lstStyle/>
        <a:p>
          <a:endParaRPr lang="ru-RU" sz="1400">
            <a:latin typeface="Arial" panose="020B0604020202020204" pitchFamily="34" charset="0"/>
            <a:cs typeface="Arial" panose="020B0604020202020204" pitchFamily="34" charset="0"/>
          </a:endParaRPr>
        </a:p>
      </dgm:t>
    </dgm:pt>
    <dgm:pt modelId="{272021EA-E0C3-4DF6-8295-1709BE831E8A}" type="sibTrans" cxnId="{A3BB4774-8B2B-4421-86A4-CFC1A3F8F42F}">
      <dgm:prSet/>
      <dgm:spPr/>
      <dgm:t>
        <a:bodyPr/>
        <a:lstStyle/>
        <a:p>
          <a:endParaRPr lang="ru-RU" sz="1400">
            <a:latin typeface="Arial" panose="020B0604020202020204" pitchFamily="34" charset="0"/>
            <a:cs typeface="Arial" panose="020B0604020202020204" pitchFamily="34" charset="0"/>
          </a:endParaRPr>
        </a:p>
      </dgm:t>
    </dgm:pt>
    <dgm:pt modelId="{30367E9C-C2B6-4F40-B654-F32D3298A3F8}">
      <dgm:prSet custT="1"/>
      <dgm:spPr/>
      <dgm:t>
        <a:bodyPr/>
        <a:lstStyle/>
        <a:p>
          <a:r>
            <a:rPr lang="en-US" sz="1400" dirty="0">
              <a:latin typeface="Arial" panose="020B0604020202020204" pitchFamily="34" charset="0"/>
              <a:cs typeface="Arial" panose="020B0604020202020204" pitchFamily="34" charset="0"/>
            </a:rPr>
            <a:t>Implementation of adaptation processes for new employees, with a special emphasis on psychological support for those who arrived from the occupied territories.</a:t>
          </a:r>
          <a:endParaRPr lang="ru-RU" sz="1400" dirty="0">
            <a:latin typeface="Arial" panose="020B0604020202020204" pitchFamily="34" charset="0"/>
            <a:cs typeface="Arial" panose="020B0604020202020204" pitchFamily="34" charset="0"/>
          </a:endParaRPr>
        </a:p>
      </dgm:t>
    </dgm:pt>
    <dgm:pt modelId="{56C2CBB7-B697-415E-B515-1BD4E6EC54F2}" type="parTrans" cxnId="{E983D2DA-6E8D-4A1F-82DE-ACD1696B8D61}">
      <dgm:prSet/>
      <dgm:spPr/>
      <dgm:t>
        <a:bodyPr/>
        <a:lstStyle/>
        <a:p>
          <a:endParaRPr lang="ru-RU" sz="1400">
            <a:latin typeface="Arial" panose="020B0604020202020204" pitchFamily="34" charset="0"/>
            <a:cs typeface="Arial" panose="020B0604020202020204" pitchFamily="34" charset="0"/>
          </a:endParaRPr>
        </a:p>
      </dgm:t>
    </dgm:pt>
    <dgm:pt modelId="{801017A3-2E07-4F67-A1A8-8F001A8031D5}" type="sibTrans" cxnId="{E983D2DA-6E8D-4A1F-82DE-ACD1696B8D61}">
      <dgm:prSet/>
      <dgm:spPr/>
      <dgm:t>
        <a:bodyPr/>
        <a:lstStyle/>
        <a:p>
          <a:endParaRPr lang="ru-RU" sz="1400">
            <a:latin typeface="Arial" panose="020B0604020202020204" pitchFamily="34" charset="0"/>
            <a:cs typeface="Arial" panose="020B0604020202020204" pitchFamily="34" charset="0"/>
          </a:endParaRPr>
        </a:p>
      </dgm:t>
    </dgm:pt>
    <dgm:pt modelId="{50BB6B3F-8D87-4AA2-9008-279D79550BF8}">
      <dgm:prSet custT="1"/>
      <dgm:spPr/>
      <dgm:t>
        <a:bodyPr/>
        <a:lstStyle/>
        <a:p>
          <a:r>
            <a:rPr lang="en-US" sz="1400" dirty="0">
              <a:latin typeface="Arial" panose="020B0604020202020204" pitchFamily="34" charset="0"/>
              <a:cs typeface="Arial" panose="020B0604020202020204" pitchFamily="34" charset="0"/>
            </a:rPr>
            <a:t>Staff training:</a:t>
          </a:r>
          <a:endParaRPr lang="ru-RU" sz="1400" dirty="0">
            <a:latin typeface="Arial" panose="020B0604020202020204" pitchFamily="34" charset="0"/>
            <a:cs typeface="Arial" panose="020B0604020202020204" pitchFamily="34" charset="0"/>
          </a:endParaRPr>
        </a:p>
      </dgm:t>
    </dgm:pt>
    <dgm:pt modelId="{1953D7FC-FAFD-4013-92C9-C7F2110D3430}" type="parTrans" cxnId="{74FC4C5A-694B-4210-BA02-B5AF411E714B}">
      <dgm:prSet/>
      <dgm:spPr/>
      <dgm:t>
        <a:bodyPr/>
        <a:lstStyle/>
        <a:p>
          <a:endParaRPr lang="ru-RU" sz="1400">
            <a:latin typeface="Arial" panose="020B0604020202020204" pitchFamily="34" charset="0"/>
            <a:cs typeface="Arial" panose="020B0604020202020204" pitchFamily="34" charset="0"/>
          </a:endParaRPr>
        </a:p>
      </dgm:t>
    </dgm:pt>
    <dgm:pt modelId="{31704690-8B46-4DEF-8217-1E736384AD64}" type="sibTrans" cxnId="{74FC4C5A-694B-4210-BA02-B5AF411E714B}">
      <dgm:prSet/>
      <dgm:spPr/>
      <dgm:t>
        <a:bodyPr/>
        <a:lstStyle/>
        <a:p>
          <a:endParaRPr lang="ru-RU" sz="1400">
            <a:latin typeface="Arial" panose="020B0604020202020204" pitchFamily="34" charset="0"/>
            <a:cs typeface="Arial" panose="020B0604020202020204" pitchFamily="34" charset="0"/>
          </a:endParaRPr>
        </a:p>
      </dgm:t>
    </dgm:pt>
    <dgm:pt modelId="{1BAF419F-32B6-4CFB-A065-AD30835DBF09}">
      <dgm:prSet custT="1"/>
      <dgm:spPr/>
      <dgm:t>
        <a:bodyPr/>
        <a:lstStyle/>
        <a:p>
          <a:r>
            <a:rPr lang="en-US" sz="1400" dirty="0">
              <a:latin typeface="Arial" panose="020B0604020202020204" pitchFamily="34" charset="0"/>
              <a:cs typeface="Arial" panose="020B0604020202020204" pitchFamily="34" charset="0"/>
            </a:rPr>
            <a:t>Activation of professional training, especially for construction personnel.
Development of trainings to improve the quality of construction services and psychological trainings to support the morale of employees.</a:t>
          </a:r>
          <a:endParaRPr lang="ru-RU" sz="1400" dirty="0">
            <a:latin typeface="Arial" panose="020B0604020202020204" pitchFamily="34" charset="0"/>
            <a:cs typeface="Arial" panose="020B0604020202020204" pitchFamily="34" charset="0"/>
          </a:endParaRPr>
        </a:p>
      </dgm:t>
    </dgm:pt>
    <dgm:pt modelId="{B6A4906D-D40A-48F4-B945-019FCDAFB06D}" type="parTrans" cxnId="{FE552E31-F768-4967-88F4-F4731A011F38}">
      <dgm:prSet/>
      <dgm:spPr/>
      <dgm:t>
        <a:bodyPr/>
        <a:lstStyle/>
        <a:p>
          <a:endParaRPr lang="ru-RU" sz="1400">
            <a:latin typeface="Arial" panose="020B0604020202020204" pitchFamily="34" charset="0"/>
            <a:cs typeface="Arial" panose="020B0604020202020204" pitchFamily="34" charset="0"/>
          </a:endParaRPr>
        </a:p>
      </dgm:t>
    </dgm:pt>
    <dgm:pt modelId="{91958370-5D65-4A9B-A4A8-E9C5F63BA0F7}" type="sibTrans" cxnId="{FE552E31-F768-4967-88F4-F4731A011F38}">
      <dgm:prSet/>
      <dgm:spPr/>
      <dgm:t>
        <a:bodyPr/>
        <a:lstStyle/>
        <a:p>
          <a:endParaRPr lang="ru-RU" sz="1400">
            <a:latin typeface="Arial" panose="020B0604020202020204" pitchFamily="34" charset="0"/>
            <a:cs typeface="Arial" panose="020B0604020202020204" pitchFamily="34" charset="0"/>
          </a:endParaRPr>
        </a:p>
      </dgm:t>
    </dgm:pt>
    <dgm:pt modelId="{8CCB99DD-43C2-4BC5-B776-97D641089279}">
      <dgm:prSet custT="1"/>
      <dgm:spPr/>
      <dgm:t>
        <a:bodyPr/>
        <a:lstStyle/>
        <a:p>
          <a:r>
            <a:rPr lang="en-US" sz="1400" dirty="0">
              <a:latin typeface="Arial" panose="020B0604020202020204" pitchFamily="34" charset="0"/>
              <a:cs typeface="Arial" panose="020B0604020202020204" pitchFamily="34" charset="0"/>
            </a:rPr>
            <a:t>Staff motivation:</a:t>
          </a:r>
          <a:endParaRPr lang="ru-RU" sz="1400" dirty="0">
            <a:latin typeface="Arial" panose="020B0604020202020204" pitchFamily="34" charset="0"/>
            <a:cs typeface="Arial" panose="020B0604020202020204" pitchFamily="34" charset="0"/>
          </a:endParaRPr>
        </a:p>
      </dgm:t>
    </dgm:pt>
    <dgm:pt modelId="{2AE6D107-C2F3-482E-8A33-DEC8DF5311BA}" type="parTrans" cxnId="{B143FA49-0963-4D8A-B66D-1F9F0CA5350D}">
      <dgm:prSet/>
      <dgm:spPr/>
      <dgm:t>
        <a:bodyPr/>
        <a:lstStyle/>
        <a:p>
          <a:endParaRPr lang="ru-RU" sz="1400">
            <a:latin typeface="Arial" panose="020B0604020202020204" pitchFamily="34" charset="0"/>
            <a:cs typeface="Arial" panose="020B0604020202020204" pitchFamily="34" charset="0"/>
          </a:endParaRPr>
        </a:p>
      </dgm:t>
    </dgm:pt>
    <dgm:pt modelId="{752729E4-3660-4808-AE42-A637F303EF52}" type="sibTrans" cxnId="{B143FA49-0963-4D8A-B66D-1F9F0CA5350D}">
      <dgm:prSet/>
      <dgm:spPr/>
      <dgm:t>
        <a:bodyPr/>
        <a:lstStyle/>
        <a:p>
          <a:endParaRPr lang="ru-RU" sz="1400">
            <a:latin typeface="Arial" panose="020B0604020202020204" pitchFamily="34" charset="0"/>
            <a:cs typeface="Arial" panose="020B0604020202020204" pitchFamily="34" charset="0"/>
          </a:endParaRPr>
        </a:p>
      </dgm:t>
    </dgm:pt>
    <dgm:pt modelId="{91C51A23-655C-4490-A89A-0733B4340347}">
      <dgm:prSet custT="1"/>
      <dgm:spPr/>
      <dgm:t>
        <a:bodyPr/>
        <a:lstStyle/>
        <a:p>
          <a:r>
            <a:rPr lang="en-US" sz="1400" dirty="0">
              <a:latin typeface="Arial" panose="020B0604020202020204" pitchFamily="34" charset="0"/>
              <a:cs typeface="Arial" panose="020B0604020202020204" pitchFamily="34" charset="0"/>
            </a:rPr>
            <a:t>Introduction of partial payment depending on workload (70-80%).
Use of non-material motivations for personnel with a limited scope of work.</a:t>
          </a:r>
          <a:endParaRPr lang="ru-RU" sz="1400" dirty="0">
            <a:latin typeface="Arial" panose="020B0604020202020204" pitchFamily="34" charset="0"/>
            <a:cs typeface="Arial" panose="020B0604020202020204" pitchFamily="34" charset="0"/>
          </a:endParaRPr>
        </a:p>
      </dgm:t>
    </dgm:pt>
    <dgm:pt modelId="{6946C930-B2AF-4F94-8C5C-09C643333938}" type="parTrans" cxnId="{3BA0F426-0167-419E-BDFC-D5A0BD7C6011}">
      <dgm:prSet/>
      <dgm:spPr/>
      <dgm:t>
        <a:bodyPr/>
        <a:lstStyle/>
        <a:p>
          <a:endParaRPr lang="ru-RU" sz="1400">
            <a:latin typeface="Arial" panose="020B0604020202020204" pitchFamily="34" charset="0"/>
            <a:cs typeface="Arial" panose="020B0604020202020204" pitchFamily="34" charset="0"/>
          </a:endParaRPr>
        </a:p>
      </dgm:t>
    </dgm:pt>
    <dgm:pt modelId="{5C8D3437-65EC-413D-B4A8-DC1A59E4DA5A}" type="sibTrans" cxnId="{3BA0F426-0167-419E-BDFC-D5A0BD7C6011}">
      <dgm:prSet/>
      <dgm:spPr/>
      <dgm:t>
        <a:bodyPr/>
        <a:lstStyle/>
        <a:p>
          <a:endParaRPr lang="ru-RU" sz="1400">
            <a:latin typeface="Arial" panose="020B0604020202020204" pitchFamily="34" charset="0"/>
            <a:cs typeface="Arial" panose="020B0604020202020204" pitchFamily="34" charset="0"/>
          </a:endParaRPr>
        </a:p>
      </dgm:t>
    </dgm:pt>
    <dgm:pt modelId="{09144FA9-4189-4B03-8BA8-5744BC48712A}" type="pres">
      <dgm:prSet presAssocID="{2382A669-3186-4EC9-80DD-28BA9E224C15}" presName="Name0" presStyleCnt="0">
        <dgm:presLayoutVars>
          <dgm:dir/>
          <dgm:animLvl val="lvl"/>
          <dgm:resizeHandles val="exact"/>
        </dgm:presLayoutVars>
      </dgm:prSet>
      <dgm:spPr/>
    </dgm:pt>
    <dgm:pt modelId="{68D1912C-C1EA-4170-8B50-F56BDDFFD81C}" type="pres">
      <dgm:prSet presAssocID="{43BFF5F0-1CB1-4CF9-9BDC-BAFC9C85D471}" presName="linNode" presStyleCnt="0"/>
      <dgm:spPr/>
    </dgm:pt>
    <dgm:pt modelId="{1E4A2017-9CEA-4C80-9CE0-C573E47A6C4F}" type="pres">
      <dgm:prSet presAssocID="{43BFF5F0-1CB1-4CF9-9BDC-BAFC9C85D471}" presName="parentText" presStyleLbl="node1" presStyleIdx="0" presStyleCnt="6" custLinFactNeighborY="1970">
        <dgm:presLayoutVars>
          <dgm:chMax val="1"/>
          <dgm:bulletEnabled val="1"/>
        </dgm:presLayoutVars>
      </dgm:prSet>
      <dgm:spPr/>
    </dgm:pt>
    <dgm:pt modelId="{05B76F76-FBD3-4198-B1A3-2666C535E342}" type="pres">
      <dgm:prSet presAssocID="{43BFF5F0-1CB1-4CF9-9BDC-BAFC9C85D471}" presName="descendantText" presStyleLbl="alignAccFollowNode1" presStyleIdx="0" presStyleCnt="6">
        <dgm:presLayoutVars>
          <dgm:bulletEnabled val="1"/>
        </dgm:presLayoutVars>
      </dgm:prSet>
      <dgm:spPr/>
    </dgm:pt>
    <dgm:pt modelId="{AC7A1C84-B93E-455E-A5DD-2228F203E209}" type="pres">
      <dgm:prSet presAssocID="{DBCB7602-FB85-491A-8941-B33A1C6AECD4}" presName="sp" presStyleCnt="0"/>
      <dgm:spPr/>
    </dgm:pt>
    <dgm:pt modelId="{63D1ACE2-1424-4B6E-BEFC-3E7F43A5A4F7}" type="pres">
      <dgm:prSet presAssocID="{7977222A-3671-4DFD-85A0-858FFD2194C4}" presName="linNode" presStyleCnt="0"/>
      <dgm:spPr/>
    </dgm:pt>
    <dgm:pt modelId="{F1741E71-6AC8-4094-A079-4022AAFFE57E}" type="pres">
      <dgm:prSet presAssocID="{7977222A-3671-4DFD-85A0-858FFD2194C4}" presName="parentText" presStyleLbl="node1" presStyleIdx="1" presStyleCnt="6">
        <dgm:presLayoutVars>
          <dgm:chMax val="1"/>
          <dgm:bulletEnabled val="1"/>
        </dgm:presLayoutVars>
      </dgm:prSet>
      <dgm:spPr/>
    </dgm:pt>
    <dgm:pt modelId="{4D4A2987-B5A2-494A-B720-3E5A62DA0D78}" type="pres">
      <dgm:prSet presAssocID="{7977222A-3671-4DFD-85A0-858FFD2194C4}" presName="descendantText" presStyleLbl="alignAccFollowNode1" presStyleIdx="1" presStyleCnt="6">
        <dgm:presLayoutVars>
          <dgm:bulletEnabled val="1"/>
        </dgm:presLayoutVars>
      </dgm:prSet>
      <dgm:spPr/>
    </dgm:pt>
    <dgm:pt modelId="{88E8E709-5BEB-4431-8755-EB0F10B1AEF8}" type="pres">
      <dgm:prSet presAssocID="{5D7F617E-AC0A-4C93-A7C0-951430AFAD05}" presName="sp" presStyleCnt="0"/>
      <dgm:spPr/>
    </dgm:pt>
    <dgm:pt modelId="{2D01FF01-2256-49FA-85C2-B8E22DAD0CB7}" type="pres">
      <dgm:prSet presAssocID="{9ED069E9-969F-47B8-8F91-308394A6CCD4}" presName="linNode" presStyleCnt="0"/>
      <dgm:spPr/>
    </dgm:pt>
    <dgm:pt modelId="{D52C9479-55F5-47D2-934F-BB7885310D05}" type="pres">
      <dgm:prSet presAssocID="{9ED069E9-969F-47B8-8F91-308394A6CCD4}" presName="parentText" presStyleLbl="node1" presStyleIdx="2" presStyleCnt="6">
        <dgm:presLayoutVars>
          <dgm:chMax val="1"/>
          <dgm:bulletEnabled val="1"/>
        </dgm:presLayoutVars>
      </dgm:prSet>
      <dgm:spPr/>
    </dgm:pt>
    <dgm:pt modelId="{42945038-CA09-4722-83AD-D569EA620720}" type="pres">
      <dgm:prSet presAssocID="{9ED069E9-969F-47B8-8F91-308394A6CCD4}" presName="descendantText" presStyleLbl="alignAccFollowNode1" presStyleIdx="2" presStyleCnt="6">
        <dgm:presLayoutVars>
          <dgm:bulletEnabled val="1"/>
        </dgm:presLayoutVars>
      </dgm:prSet>
      <dgm:spPr/>
    </dgm:pt>
    <dgm:pt modelId="{774F52D1-C953-4073-B23B-51E11CF0EE8F}" type="pres">
      <dgm:prSet presAssocID="{EC0E5C4E-CE8F-4DF0-9A8A-57335128856C}" presName="sp" presStyleCnt="0"/>
      <dgm:spPr/>
    </dgm:pt>
    <dgm:pt modelId="{59A9862E-4655-4EE5-8698-0CFA592A91D0}" type="pres">
      <dgm:prSet presAssocID="{502A89DA-1EA5-4A4D-96F0-FDE4BF32DD6B}" presName="linNode" presStyleCnt="0"/>
      <dgm:spPr/>
    </dgm:pt>
    <dgm:pt modelId="{ACAAE325-85D9-4B7B-ACE4-BA8F866B6C08}" type="pres">
      <dgm:prSet presAssocID="{502A89DA-1EA5-4A4D-96F0-FDE4BF32DD6B}" presName="parentText" presStyleLbl="node1" presStyleIdx="3" presStyleCnt="6">
        <dgm:presLayoutVars>
          <dgm:chMax val="1"/>
          <dgm:bulletEnabled val="1"/>
        </dgm:presLayoutVars>
      </dgm:prSet>
      <dgm:spPr/>
    </dgm:pt>
    <dgm:pt modelId="{4794AE75-90B5-4D66-8BBE-EA541C32CA43}" type="pres">
      <dgm:prSet presAssocID="{502A89DA-1EA5-4A4D-96F0-FDE4BF32DD6B}" presName="descendantText" presStyleLbl="alignAccFollowNode1" presStyleIdx="3" presStyleCnt="6">
        <dgm:presLayoutVars>
          <dgm:bulletEnabled val="1"/>
        </dgm:presLayoutVars>
      </dgm:prSet>
      <dgm:spPr/>
    </dgm:pt>
    <dgm:pt modelId="{A3C4CF06-C12E-4D9C-ADD7-DD93A609B453}" type="pres">
      <dgm:prSet presAssocID="{272021EA-E0C3-4DF6-8295-1709BE831E8A}" presName="sp" presStyleCnt="0"/>
      <dgm:spPr/>
    </dgm:pt>
    <dgm:pt modelId="{38994D91-22D0-47A3-863D-B3B86BAC4005}" type="pres">
      <dgm:prSet presAssocID="{50BB6B3F-8D87-4AA2-9008-279D79550BF8}" presName="linNode" presStyleCnt="0"/>
      <dgm:spPr/>
    </dgm:pt>
    <dgm:pt modelId="{39D4A666-09DC-4F97-A94A-D707BAA9FAB5}" type="pres">
      <dgm:prSet presAssocID="{50BB6B3F-8D87-4AA2-9008-279D79550BF8}" presName="parentText" presStyleLbl="node1" presStyleIdx="4" presStyleCnt="6">
        <dgm:presLayoutVars>
          <dgm:chMax val="1"/>
          <dgm:bulletEnabled val="1"/>
        </dgm:presLayoutVars>
      </dgm:prSet>
      <dgm:spPr/>
    </dgm:pt>
    <dgm:pt modelId="{EBD6C8DE-CD8E-46C6-B276-E7EC446CF4FF}" type="pres">
      <dgm:prSet presAssocID="{50BB6B3F-8D87-4AA2-9008-279D79550BF8}" presName="descendantText" presStyleLbl="alignAccFollowNode1" presStyleIdx="4" presStyleCnt="6">
        <dgm:presLayoutVars>
          <dgm:bulletEnabled val="1"/>
        </dgm:presLayoutVars>
      </dgm:prSet>
      <dgm:spPr/>
    </dgm:pt>
    <dgm:pt modelId="{2F147530-25C5-416B-983B-2A059008F457}" type="pres">
      <dgm:prSet presAssocID="{31704690-8B46-4DEF-8217-1E736384AD64}" presName="sp" presStyleCnt="0"/>
      <dgm:spPr/>
    </dgm:pt>
    <dgm:pt modelId="{4522CEB8-C2C1-4202-8696-AD28293F75E9}" type="pres">
      <dgm:prSet presAssocID="{8CCB99DD-43C2-4BC5-B776-97D641089279}" presName="linNode" presStyleCnt="0"/>
      <dgm:spPr/>
    </dgm:pt>
    <dgm:pt modelId="{188FEE90-52DF-4DE0-AC82-057BEA67A3A4}" type="pres">
      <dgm:prSet presAssocID="{8CCB99DD-43C2-4BC5-B776-97D641089279}" presName="parentText" presStyleLbl="node1" presStyleIdx="5" presStyleCnt="6">
        <dgm:presLayoutVars>
          <dgm:chMax val="1"/>
          <dgm:bulletEnabled val="1"/>
        </dgm:presLayoutVars>
      </dgm:prSet>
      <dgm:spPr/>
    </dgm:pt>
    <dgm:pt modelId="{8D4CA32B-596B-4FBE-8AB0-CC5AD5D06813}" type="pres">
      <dgm:prSet presAssocID="{8CCB99DD-43C2-4BC5-B776-97D641089279}" presName="descendantText" presStyleLbl="alignAccFollowNode1" presStyleIdx="5" presStyleCnt="6">
        <dgm:presLayoutVars>
          <dgm:bulletEnabled val="1"/>
        </dgm:presLayoutVars>
      </dgm:prSet>
      <dgm:spPr/>
    </dgm:pt>
  </dgm:ptLst>
  <dgm:cxnLst>
    <dgm:cxn modelId="{FCFA4801-0257-49F1-BC8F-27226938EA34}" type="presOf" srcId="{30367E9C-C2B6-4F40-B654-F32D3298A3F8}" destId="{4794AE75-90B5-4D66-8BBE-EA541C32CA43}" srcOrd="0" destOrd="0" presId="urn:microsoft.com/office/officeart/2005/8/layout/vList5"/>
    <dgm:cxn modelId="{13D0AA11-DB3B-4ADD-B1B9-2F9819B7427D}" type="presOf" srcId="{8CCB99DD-43C2-4BC5-B776-97D641089279}" destId="{188FEE90-52DF-4DE0-AC82-057BEA67A3A4}" srcOrd="0" destOrd="0" presId="urn:microsoft.com/office/officeart/2005/8/layout/vList5"/>
    <dgm:cxn modelId="{1D563115-537B-4A35-A8E1-20D2AE10497D}" type="presOf" srcId="{794416AE-8C23-4E80-8798-E27B80A4FC01}" destId="{05B76F76-FBD3-4198-B1A3-2666C535E342}" srcOrd="0" destOrd="0" presId="urn:microsoft.com/office/officeart/2005/8/layout/vList5"/>
    <dgm:cxn modelId="{3BA0F426-0167-419E-BDFC-D5A0BD7C6011}" srcId="{8CCB99DD-43C2-4BC5-B776-97D641089279}" destId="{91C51A23-655C-4490-A89A-0733B4340347}" srcOrd="0" destOrd="0" parTransId="{6946C930-B2AF-4F94-8C5C-09C643333938}" sibTransId="{5C8D3437-65EC-413D-B4A8-DC1A59E4DA5A}"/>
    <dgm:cxn modelId="{EB703C2A-8A0E-4CB6-AEC8-C94060F9874C}" type="presOf" srcId="{2B9B234E-4FA2-4903-86E5-F50876F9A007}" destId="{4D4A2987-B5A2-494A-B720-3E5A62DA0D78}" srcOrd="0" destOrd="0" presId="urn:microsoft.com/office/officeart/2005/8/layout/vList5"/>
    <dgm:cxn modelId="{C439322B-1927-4FCD-B9DC-D22ADE93D156}" type="presOf" srcId="{1BAF419F-32B6-4CFB-A065-AD30835DBF09}" destId="{EBD6C8DE-CD8E-46C6-B276-E7EC446CF4FF}" srcOrd="0" destOrd="0" presId="urn:microsoft.com/office/officeart/2005/8/layout/vList5"/>
    <dgm:cxn modelId="{FE552E31-F768-4967-88F4-F4731A011F38}" srcId="{50BB6B3F-8D87-4AA2-9008-279D79550BF8}" destId="{1BAF419F-32B6-4CFB-A065-AD30835DBF09}" srcOrd="0" destOrd="0" parTransId="{B6A4906D-D40A-48F4-B945-019FCDAFB06D}" sibTransId="{91958370-5D65-4A9B-A4A8-E9C5F63BA0F7}"/>
    <dgm:cxn modelId="{6288593A-6513-4148-A326-E7EB532CF040}" type="presOf" srcId="{9ED069E9-969F-47B8-8F91-308394A6CCD4}" destId="{D52C9479-55F5-47D2-934F-BB7885310D05}" srcOrd="0" destOrd="0" presId="urn:microsoft.com/office/officeart/2005/8/layout/vList5"/>
    <dgm:cxn modelId="{AF890C42-D108-42EC-AACB-B4725910C78A}" type="presOf" srcId="{502A89DA-1EA5-4A4D-96F0-FDE4BF32DD6B}" destId="{ACAAE325-85D9-4B7B-ACE4-BA8F866B6C08}" srcOrd="0" destOrd="0" presId="urn:microsoft.com/office/officeart/2005/8/layout/vList5"/>
    <dgm:cxn modelId="{5DDB9E63-CC0D-471F-B1B6-048F91A18BE2}" srcId="{7977222A-3671-4DFD-85A0-858FFD2194C4}" destId="{2B9B234E-4FA2-4903-86E5-F50876F9A007}" srcOrd="0" destOrd="0" parTransId="{41E572E2-21F8-4009-8879-CC256FC7D6B3}" sibTransId="{36DA8909-81F0-4C26-B1AF-65DBD72A4F67}"/>
    <dgm:cxn modelId="{98958845-BC89-4CC9-B0B1-5EA14C838751}" srcId="{2382A669-3186-4EC9-80DD-28BA9E224C15}" destId="{7977222A-3671-4DFD-85A0-858FFD2194C4}" srcOrd="1" destOrd="0" parTransId="{0ED66B18-D90E-4D46-8FDE-2DEB237D7086}" sibTransId="{5D7F617E-AC0A-4C93-A7C0-951430AFAD05}"/>
    <dgm:cxn modelId="{1E15E766-207B-4EC4-AFE3-EA4E7CA89F1B}" srcId="{43BFF5F0-1CB1-4CF9-9BDC-BAFC9C85D471}" destId="{794416AE-8C23-4E80-8798-E27B80A4FC01}" srcOrd="0" destOrd="0" parTransId="{A86FA417-2B5E-4D71-855C-D71A6355823D}" sibTransId="{0CFEFA6C-97EB-4705-B065-3825B949DC47}"/>
    <dgm:cxn modelId="{B143FA49-0963-4D8A-B66D-1F9F0CA5350D}" srcId="{2382A669-3186-4EC9-80DD-28BA9E224C15}" destId="{8CCB99DD-43C2-4BC5-B776-97D641089279}" srcOrd="5" destOrd="0" parTransId="{2AE6D107-C2F3-482E-8A33-DEC8DF5311BA}" sibTransId="{752729E4-3660-4808-AE42-A637F303EF52}"/>
    <dgm:cxn modelId="{A3BB4774-8B2B-4421-86A4-CFC1A3F8F42F}" srcId="{2382A669-3186-4EC9-80DD-28BA9E224C15}" destId="{502A89DA-1EA5-4A4D-96F0-FDE4BF32DD6B}" srcOrd="3" destOrd="0" parTransId="{D47C626B-1727-4D4F-A5CE-B706A618D981}" sibTransId="{272021EA-E0C3-4DF6-8295-1709BE831E8A}"/>
    <dgm:cxn modelId="{62796D75-A327-4044-A97F-F880AE57F70C}" type="presOf" srcId="{43BFF5F0-1CB1-4CF9-9BDC-BAFC9C85D471}" destId="{1E4A2017-9CEA-4C80-9CE0-C573E47A6C4F}" srcOrd="0" destOrd="0" presId="urn:microsoft.com/office/officeart/2005/8/layout/vList5"/>
    <dgm:cxn modelId="{F6526F75-25E5-490E-98CC-5A9BC65C1D2E}" type="presOf" srcId="{91C51A23-655C-4490-A89A-0733B4340347}" destId="{8D4CA32B-596B-4FBE-8AB0-CC5AD5D06813}" srcOrd="0" destOrd="0" presId="urn:microsoft.com/office/officeart/2005/8/layout/vList5"/>
    <dgm:cxn modelId="{74FC4C5A-694B-4210-BA02-B5AF411E714B}" srcId="{2382A669-3186-4EC9-80DD-28BA9E224C15}" destId="{50BB6B3F-8D87-4AA2-9008-279D79550BF8}" srcOrd="4" destOrd="0" parTransId="{1953D7FC-FAFD-4013-92C9-C7F2110D3430}" sibTransId="{31704690-8B46-4DEF-8217-1E736384AD64}"/>
    <dgm:cxn modelId="{0543D68D-84C2-4AB6-95B0-93FFBE5779B9}" type="presOf" srcId="{50BB6B3F-8D87-4AA2-9008-279D79550BF8}" destId="{39D4A666-09DC-4F97-A94A-D707BAA9FAB5}" srcOrd="0" destOrd="0" presId="urn:microsoft.com/office/officeart/2005/8/layout/vList5"/>
    <dgm:cxn modelId="{499393A9-23A2-47EA-8916-87F768CAC2BF}" type="presOf" srcId="{6B023F8A-A74C-4232-B404-AD4AA6877024}" destId="{42945038-CA09-4722-83AD-D569EA620720}" srcOrd="0" destOrd="0" presId="urn:microsoft.com/office/officeart/2005/8/layout/vList5"/>
    <dgm:cxn modelId="{7BBA4ECB-1C00-4FD6-9F4B-C5C2DFE12DA1}" type="presOf" srcId="{7977222A-3671-4DFD-85A0-858FFD2194C4}" destId="{F1741E71-6AC8-4094-A079-4022AAFFE57E}" srcOrd="0" destOrd="0" presId="urn:microsoft.com/office/officeart/2005/8/layout/vList5"/>
    <dgm:cxn modelId="{E983D2DA-6E8D-4A1F-82DE-ACD1696B8D61}" srcId="{502A89DA-1EA5-4A4D-96F0-FDE4BF32DD6B}" destId="{30367E9C-C2B6-4F40-B654-F32D3298A3F8}" srcOrd="0" destOrd="0" parTransId="{56C2CBB7-B697-415E-B515-1BD4E6EC54F2}" sibTransId="{801017A3-2E07-4F67-A1A8-8F001A8031D5}"/>
    <dgm:cxn modelId="{291046E1-B577-4468-904D-A0861D25B3EF}" srcId="{9ED069E9-969F-47B8-8F91-308394A6CCD4}" destId="{6B023F8A-A74C-4232-B404-AD4AA6877024}" srcOrd="0" destOrd="0" parTransId="{EAA49401-7D38-4FDE-8B25-5E101DF14B2D}" sibTransId="{C51F6808-BD02-4E55-837C-B89BAD2083DB}"/>
    <dgm:cxn modelId="{D65EE4E5-BFE9-4437-8823-394C434815FB}" srcId="{2382A669-3186-4EC9-80DD-28BA9E224C15}" destId="{43BFF5F0-1CB1-4CF9-9BDC-BAFC9C85D471}" srcOrd="0" destOrd="0" parTransId="{29E03D09-B24E-4520-BACD-9184CC421981}" sibTransId="{DBCB7602-FB85-491A-8941-B33A1C6AECD4}"/>
    <dgm:cxn modelId="{4C8162FD-F726-463A-AD0C-F7F9D401E5EB}" type="presOf" srcId="{2382A669-3186-4EC9-80DD-28BA9E224C15}" destId="{09144FA9-4189-4B03-8BA8-5744BC48712A}" srcOrd="0" destOrd="0" presId="urn:microsoft.com/office/officeart/2005/8/layout/vList5"/>
    <dgm:cxn modelId="{F9BD6FFF-3C62-4EDB-B273-FB27F0A0732E}" srcId="{2382A669-3186-4EC9-80DD-28BA9E224C15}" destId="{9ED069E9-969F-47B8-8F91-308394A6CCD4}" srcOrd="2" destOrd="0" parTransId="{6CA39FD4-5778-472A-9ECD-195ADDCE5B7D}" sibTransId="{EC0E5C4E-CE8F-4DF0-9A8A-57335128856C}"/>
    <dgm:cxn modelId="{8EF29863-3507-4A94-B4AE-89009B84BE2F}" type="presParOf" srcId="{09144FA9-4189-4B03-8BA8-5744BC48712A}" destId="{68D1912C-C1EA-4170-8B50-F56BDDFFD81C}" srcOrd="0" destOrd="0" presId="urn:microsoft.com/office/officeart/2005/8/layout/vList5"/>
    <dgm:cxn modelId="{A8AC7BF8-9858-4FCA-8F64-144430770F41}" type="presParOf" srcId="{68D1912C-C1EA-4170-8B50-F56BDDFFD81C}" destId="{1E4A2017-9CEA-4C80-9CE0-C573E47A6C4F}" srcOrd="0" destOrd="0" presId="urn:microsoft.com/office/officeart/2005/8/layout/vList5"/>
    <dgm:cxn modelId="{B275037B-8BCF-47C5-B299-97A379D085C9}" type="presParOf" srcId="{68D1912C-C1EA-4170-8B50-F56BDDFFD81C}" destId="{05B76F76-FBD3-4198-B1A3-2666C535E342}" srcOrd="1" destOrd="0" presId="urn:microsoft.com/office/officeart/2005/8/layout/vList5"/>
    <dgm:cxn modelId="{87FEACE3-D861-44C3-BA94-2A1086D8088B}" type="presParOf" srcId="{09144FA9-4189-4B03-8BA8-5744BC48712A}" destId="{AC7A1C84-B93E-455E-A5DD-2228F203E209}" srcOrd="1" destOrd="0" presId="urn:microsoft.com/office/officeart/2005/8/layout/vList5"/>
    <dgm:cxn modelId="{4B0CEFAF-9F37-4286-B107-158D05EDEB09}" type="presParOf" srcId="{09144FA9-4189-4B03-8BA8-5744BC48712A}" destId="{63D1ACE2-1424-4B6E-BEFC-3E7F43A5A4F7}" srcOrd="2" destOrd="0" presId="urn:microsoft.com/office/officeart/2005/8/layout/vList5"/>
    <dgm:cxn modelId="{744DA9A8-F690-4AA8-B387-7AB8F75BC874}" type="presParOf" srcId="{63D1ACE2-1424-4B6E-BEFC-3E7F43A5A4F7}" destId="{F1741E71-6AC8-4094-A079-4022AAFFE57E}" srcOrd="0" destOrd="0" presId="urn:microsoft.com/office/officeart/2005/8/layout/vList5"/>
    <dgm:cxn modelId="{E1673D2E-9E77-4006-9E9B-10084A4C3846}" type="presParOf" srcId="{63D1ACE2-1424-4B6E-BEFC-3E7F43A5A4F7}" destId="{4D4A2987-B5A2-494A-B720-3E5A62DA0D78}" srcOrd="1" destOrd="0" presId="urn:microsoft.com/office/officeart/2005/8/layout/vList5"/>
    <dgm:cxn modelId="{668B550A-3527-4E10-A6DA-BDDB77B0FDDA}" type="presParOf" srcId="{09144FA9-4189-4B03-8BA8-5744BC48712A}" destId="{88E8E709-5BEB-4431-8755-EB0F10B1AEF8}" srcOrd="3" destOrd="0" presId="urn:microsoft.com/office/officeart/2005/8/layout/vList5"/>
    <dgm:cxn modelId="{3DC43DE3-372C-4440-8C6F-718B7AA2AB7E}" type="presParOf" srcId="{09144FA9-4189-4B03-8BA8-5744BC48712A}" destId="{2D01FF01-2256-49FA-85C2-B8E22DAD0CB7}" srcOrd="4" destOrd="0" presId="urn:microsoft.com/office/officeart/2005/8/layout/vList5"/>
    <dgm:cxn modelId="{173EF217-C584-4634-9DD5-308FAFA0FF81}" type="presParOf" srcId="{2D01FF01-2256-49FA-85C2-B8E22DAD0CB7}" destId="{D52C9479-55F5-47D2-934F-BB7885310D05}" srcOrd="0" destOrd="0" presId="urn:microsoft.com/office/officeart/2005/8/layout/vList5"/>
    <dgm:cxn modelId="{113DF17F-868A-4AB5-99B9-42C3DC20406F}" type="presParOf" srcId="{2D01FF01-2256-49FA-85C2-B8E22DAD0CB7}" destId="{42945038-CA09-4722-83AD-D569EA620720}" srcOrd="1" destOrd="0" presId="urn:microsoft.com/office/officeart/2005/8/layout/vList5"/>
    <dgm:cxn modelId="{EA31557B-EE0B-45CA-94B7-348F733CC64F}" type="presParOf" srcId="{09144FA9-4189-4B03-8BA8-5744BC48712A}" destId="{774F52D1-C953-4073-B23B-51E11CF0EE8F}" srcOrd="5" destOrd="0" presId="urn:microsoft.com/office/officeart/2005/8/layout/vList5"/>
    <dgm:cxn modelId="{906B03E6-2531-439A-A6E5-309D9F2D6393}" type="presParOf" srcId="{09144FA9-4189-4B03-8BA8-5744BC48712A}" destId="{59A9862E-4655-4EE5-8698-0CFA592A91D0}" srcOrd="6" destOrd="0" presId="urn:microsoft.com/office/officeart/2005/8/layout/vList5"/>
    <dgm:cxn modelId="{A2831841-D445-4513-9AD7-039BEF28CC5C}" type="presParOf" srcId="{59A9862E-4655-4EE5-8698-0CFA592A91D0}" destId="{ACAAE325-85D9-4B7B-ACE4-BA8F866B6C08}" srcOrd="0" destOrd="0" presId="urn:microsoft.com/office/officeart/2005/8/layout/vList5"/>
    <dgm:cxn modelId="{AB5F4588-8A89-400E-A940-164DECC9CE49}" type="presParOf" srcId="{59A9862E-4655-4EE5-8698-0CFA592A91D0}" destId="{4794AE75-90B5-4D66-8BBE-EA541C32CA43}" srcOrd="1" destOrd="0" presId="urn:microsoft.com/office/officeart/2005/8/layout/vList5"/>
    <dgm:cxn modelId="{6702E29D-5C29-41C7-BD9B-6A2B11DBC968}" type="presParOf" srcId="{09144FA9-4189-4B03-8BA8-5744BC48712A}" destId="{A3C4CF06-C12E-4D9C-ADD7-DD93A609B453}" srcOrd="7" destOrd="0" presId="urn:microsoft.com/office/officeart/2005/8/layout/vList5"/>
    <dgm:cxn modelId="{06F13F6A-1B29-41B7-BC3A-72AA32F57ADD}" type="presParOf" srcId="{09144FA9-4189-4B03-8BA8-5744BC48712A}" destId="{38994D91-22D0-47A3-863D-B3B86BAC4005}" srcOrd="8" destOrd="0" presId="urn:microsoft.com/office/officeart/2005/8/layout/vList5"/>
    <dgm:cxn modelId="{6CF704F5-496C-4F92-9A6A-CEEA3980B3E4}" type="presParOf" srcId="{38994D91-22D0-47A3-863D-B3B86BAC4005}" destId="{39D4A666-09DC-4F97-A94A-D707BAA9FAB5}" srcOrd="0" destOrd="0" presId="urn:microsoft.com/office/officeart/2005/8/layout/vList5"/>
    <dgm:cxn modelId="{EADF98CE-26E5-4CD7-8E0F-FB4FD75ADA7E}" type="presParOf" srcId="{38994D91-22D0-47A3-863D-B3B86BAC4005}" destId="{EBD6C8DE-CD8E-46C6-B276-E7EC446CF4FF}" srcOrd="1" destOrd="0" presId="urn:microsoft.com/office/officeart/2005/8/layout/vList5"/>
    <dgm:cxn modelId="{1AB96D0C-8F7B-4921-8B66-F52BB09DD75C}" type="presParOf" srcId="{09144FA9-4189-4B03-8BA8-5744BC48712A}" destId="{2F147530-25C5-416B-983B-2A059008F457}" srcOrd="9" destOrd="0" presId="urn:microsoft.com/office/officeart/2005/8/layout/vList5"/>
    <dgm:cxn modelId="{BB01A844-E15C-4129-917E-6686998DF4BD}" type="presParOf" srcId="{09144FA9-4189-4B03-8BA8-5744BC48712A}" destId="{4522CEB8-C2C1-4202-8696-AD28293F75E9}" srcOrd="10" destOrd="0" presId="urn:microsoft.com/office/officeart/2005/8/layout/vList5"/>
    <dgm:cxn modelId="{C0FD20C6-5CEF-4160-AB25-76CFB6349E5A}" type="presParOf" srcId="{4522CEB8-C2C1-4202-8696-AD28293F75E9}" destId="{188FEE90-52DF-4DE0-AC82-057BEA67A3A4}" srcOrd="0" destOrd="0" presId="urn:microsoft.com/office/officeart/2005/8/layout/vList5"/>
    <dgm:cxn modelId="{2C8770B7-A977-45F1-B6CE-BFCC47788E93}" type="presParOf" srcId="{4522CEB8-C2C1-4202-8696-AD28293F75E9}" destId="{8D4CA32B-596B-4FBE-8AB0-CC5AD5D0681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05D7C0-057F-4ACD-9E57-F8FADDF7ABBD}"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10AF25D-EF30-4186-810F-596C792FDF37}">
      <dgm:prSet phldrT="[Текст]" custT="1"/>
      <dgm:spPr/>
      <dgm:t>
        <a:bodyPr/>
        <a:lstStyle/>
        <a:p>
          <a:r>
            <a:rPr lang="en-US" sz="1600" b="1" dirty="0">
              <a:latin typeface="Arial" panose="020B0604020202020204" pitchFamily="34" charset="0"/>
              <a:cs typeface="Arial" panose="020B0604020202020204" pitchFamily="34" charset="0"/>
            </a:rPr>
            <a:t>Anti-crisis plan of personnel potential:</a:t>
          </a:r>
          <a:r>
            <a:rPr lang="en-US" sz="1600" dirty="0">
              <a:latin typeface="Arial" panose="020B0604020202020204" pitchFamily="34" charset="0"/>
              <a:cs typeface="Arial" panose="020B0604020202020204" pitchFamily="34" charset="0"/>
            </a:rPr>
            <a:t>
Develop an anti-crisis plan to maintain the staff, which includes the redistribution of duties between employees and partial payment of labor in accordance with the volume of tasks performed.</a:t>
          </a:r>
          <a:endParaRPr lang="ru-RU" sz="1600" dirty="0">
            <a:latin typeface="Arial" panose="020B0604020202020204" pitchFamily="34" charset="0"/>
            <a:cs typeface="Arial" panose="020B0604020202020204" pitchFamily="34" charset="0"/>
          </a:endParaRPr>
        </a:p>
      </dgm:t>
    </dgm:pt>
    <dgm:pt modelId="{CBD03907-9FAB-41FF-9200-3A7CCEE444DA}" type="parTrans" cxnId="{78EBEE90-C96F-4D2D-8C60-497220E63C00}">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D60F8C03-D065-45F5-A40F-1CA3F96459F5}" type="sibTrans" cxnId="{78EBEE90-C96F-4D2D-8C60-497220E63C00}">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47C26E7A-0457-4D4E-B507-9E7D83AF3813}">
      <dgm:prSet phldrT="[Текст]" phldr="1" custT="1"/>
      <dgm:spPr/>
      <dgm:t>
        <a:bodyPr/>
        <a:lstStyle/>
        <a:p>
          <a:endParaRPr lang="ru-RU" sz="1600" dirty="0">
            <a:solidFill>
              <a:schemeClr val="tx1"/>
            </a:solidFill>
            <a:latin typeface="Arial" panose="020B0604020202020204" pitchFamily="34" charset="0"/>
            <a:cs typeface="Arial" panose="020B0604020202020204" pitchFamily="34" charset="0"/>
          </a:endParaRPr>
        </a:p>
      </dgm:t>
    </dgm:pt>
    <dgm:pt modelId="{D7E234C3-CE99-45E8-9F5F-FB046F97E9E4}" type="parTrans" cxnId="{03564290-E198-49B0-B55A-D8EB54A25E19}">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994E6951-6412-4466-9117-D0A8440BF259}" type="sibTrans" cxnId="{03564290-E198-49B0-B55A-D8EB54A25E19}">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55AB31B4-E756-4803-A4F2-DD9D324A24D3}">
      <dgm:prSet phldrT="[Текст]" custT="1"/>
      <dgm:spPr/>
      <dgm:t>
        <a:bodyPr/>
        <a:lstStyle/>
        <a:p>
          <a:r>
            <a:rPr lang="en-US" sz="1600" b="1" dirty="0">
              <a:latin typeface="Arial" panose="020B0604020202020204" pitchFamily="34" charset="0"/>
              <a:cs typeface="Arial" panose="020B0604020202020204" pitchFamily="34" charset="0"/>
            </a:rPr>
            <a:t>Cooperation with educational institutions:</a:t>
          </a:r>
          <a:r>
            <a:rPr lang="en-US" sz="1600" dirty="0">
              <a:latin typeface="Arial" panose="020B0604020202020204" pitchFamily="34" charset="0"/>
              <a:cs typeface="Arial" panose="020B0604020202020204" pitchFamily="34" charset="0"/>
            </a:rPr>
            <a:t>
After the end of martial law, to establish contact with institutions of higher education to attract new personnel, organizing practice for students of construction specialties with the possibility of further employment.</a:t>
          </a:r>
          <a:endParaRPr lang="ru-RU" sz="1600" dirty="0">
            <a:latin typeface="Arial" panose="020B0604020202020204" pitchFamily="34" charset="0"/>
            <a:cs typeface="Arial" panose="020B0604020202020204" pitchFamily="34" charset="0"/>
          </a:endParaRPr>
        </a:p>
      </dgm:t>
    </dgm:pt>
    <dgm:pt modelId="{F8994DA0-3D62-4562-992B-38BE569A58DD}" type="parTrans" cxnId="{164DA6BA-9A48-41BA-80CB-992946A7D744}">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218E20B5-6D70-44D3-8C8A-2ACE2C29BEAD}" type="sibTrans" cxnId="{164DA6BA-9A48-41BA-80CB-992946A7D744}">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252746EB-E161-4B82-A26F-F6F33DA49658}">
      <dgm:prSet phldrT="[Текст]" phldr="1" custT="1"/>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D6107D94-F4E4-4DB9-863B-9D42D8B933FD}" type="parTrans" cxnId="{D9A9D6A8-CFE0-4D3E-99C9-8F681063FBAA}">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712E86EF-B01B-466B-920E-AAC833E42D03}" type="sibTrans" cxnId="{D9A9D6A8-CFE0-4D3E-99C9-8F681063FBAA}">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E6E5C8DF-F87E-4A6F-B79B-1FD5B9790211}">
      <dgm:prSet custT="1"/>
      <dgm:spPr/>
      <dgm:t>
        <a:bodyPr/>
        <a:lstStyle/>
        <a:p>
          <a:r>
            <a:rPr lang="en-US" sz="1600" b="1" dirty="0">
              <a:latin typeface="Arial" panose="020B0604020202020204" pitchFamily="34" charset="0"/>
              <a:cs typeface="Arial" panose="020B0604020202020204" pitchFamily="34" charset="0"/>
            </a:rPr>
            <a:t>Personnel planning taking into account military risks:</a:t>
          </a:r>
          <a:r>
            <a:rPr lang="en-US" sz="1600" dirty="0">
              <a:latin typeface="Arial" panose="020B0604020202020204" pitchFamily="34" charset="0"/>
              <a:cs typeface="Arial" panose="020B0604020202020204" pitchFamily="34" charset="0"/>
            </a:rPr>
            <a:t>
Carry out workforce planning according to the current volume of construction projects and potential changes in the planning of operations due to risks (project freezes, supply interruptions).</a:t>
          </a:r>
          <a:endParaRPr lang="ru-RU" sz="1600" dirty="0">
            <a:latin typeface="Arial" panose="020B0604020202020204" pitchFamily="34" charset="0"/>
            <a:cs typeface="Arial" panose="020B0604020202020204" pitchFamily="34" charset="0"/>
          </a:endParaRPr>
        </a:p>
      </dgm:t>
    </dgm:pt>
    <dgm:pt modelId="{3AFFFF3E-4325-43EB-922E-A46AA07B2EBE}" type="parTrans" cxnId="{501A3106-8749-4499-B507-EF635EB495F3}">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F2532153-5B21-46F0-A5B4-C3D2CDE4E555}" type="sibTrans" cxnId="{501A3106-8749-4499-B507-EF635EB495F3}">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9BB8077B-3D97-46EA-88F9-2087BAD840A2}">
      <dgm:prSet custT="1"/>
      <dgm:spPr/>
      <dgm:t>
        <a:bodyPr/>
        <a:lstStyle/>
        <a:p>
          <a:r>
            <a:rPr lang="en-US" sz="1600" b="1" dirty="0">
              <a:latin typeface="Arial" panose="020B0604020202020204" pitchFamily="34" charset="0"/>
              <a:cs typeface="Arial" panose="020B0604020202020204" pitchFamily="34" charset="0"/>
            </a:rPr>
            <a:t>Special attention to the adaptation of workers from the occupied territories:</a:t>
          </a:r>
          <a:r>
            <a:rPr lang="en-US" sz="1600" dirty="0">
              <a:latin typeface="Arial" panose="020B0604020202020204" pitchFamily="34" charset="0"/>
              <a:cs typeface="Arial" panose="020B0604020202020204" pitchFamily="34" charset="0"/>
            </a:rPr>
            <a:t>
Provide support and specialized adaptation for new workers from temporarily occupied territories, including psychological assistance.</a:t>
          </a:r>
          <a:endParaRPr lang="ru-RU" sz="1600" dirty="0">
            <a:latin typeface="Arial" panose="020B0604020202020204" pitchFamily="34" charset="0"/>
            <a:cs typeface="Arial" panose="020B0604020202020204" pitchFamily="34" charset="0"/>
          </a:endParaRPr>
        </a:p>
      </dgm:t>
    </dgm:pt>
    <dgm:pt modelId="{82C2F116-2F9A-4BC6-A32C-3C07C47A57DC}" type="parTrans" cxnId="{7EF41E0F-248D-4590-88F7-2496994048BC}">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C597148E-89C8-475A-9E20-2D939939BFAB}" type="sibTrans" cxnId="{7EF41E0F-248D-4590-88F7-2496994048BC}">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86FD54C4-A15B-428F-BC54-7018C7BEFDAC}">
      <dgm:prSet custT="1"/>
      <dgm:spPr/>
      <dgm:t>
        <a:bodyPr/>
        <a:lstStyle/>
        <a:p>
          <a:r>
            <a:rPr lang="en-US" sz="1600" b="1" dirty="0">
              <a:latin typeface="Arial" panose="020B0604020202020204" pitchFamily="34" charset="0"/>
              <a:cs typeface="Arial" panose="020B0604020202020204" pitchFamily="34" charset="0"/>
            </a:rPr>
            <a:t>Increasing the effectiveness of staff training:</a:t>
          </a:r>
          <a:r>
            <a:rPr lang="en-US" sz="1600" dirty="0">
              <a:latin typeface="Arial" panose="020B0604020202020204" pitchFamily="34" charset="0"/>
              <a:cs typeface="Arial" panose="020B0604020202020204" pitchFamily="34" charset="0"/>
            </a:rPr>
            <a:t>
Expand the training program by organizing professional training (in particular on the quality of construction services) and psychological classes to maintain the morale of employees in conditions of military stress.</a:t>
          </a:r>
          <a:endParaRPr lang="ru-RU" sz="1600" dirty="0">
            <a:latin typeface="Arial" panose="020B0604020202020204" pitchFamily="34" charset="0"/>
            <a:cs typeface="Arial" panose="020B0604020202020204" pitchFamily="34" charset="0"/>
          </a:endParaRPr>
        </a:p>
      </dgm:t>
    </dgm:pt>
    <dgm:pt modelId="{07C5C41C-406B-43DD-9E69-80EF2CA28ABA}" type="parTrans" cxnId="{5A46BB35-99CE-4202-8702-DB07B9B8FE29}">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AF5B7684-7BDB-4F8B-921C-9151C5FD2C31}" type="sibTrans" cxnId="{5A46BB35-99CE-4202-8702-DB07B9B8FE29}">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3EE95ED3-9DEB-4F8D-BAE8-BE24C8A5E7FA}">
      <dgm:prSet custT="1"/>
      <dgm:spPr/>
      <dgm:t>
        <a:bodyPr/>
        <a:lstStyle/>
        <a:p>
          <a:r>
            <a:rPr lang="en-US" sz="1600" b="1" dirty="0">
              <a:latin typeface="Arial" panose="020B0604020202020204" pitchFamily="34" charset="0"/>
              <a:cs typeface="Arial" panose="020B0604020202020204" pitchFamily="34" charset="0"/>
            </a:rPr>
            <a:t>Flexible motivation system:</a:t>
          </a:r>
          <a:r>
            <a:rPr lang="en-US" sz="1600" dirty="0">
              <a:latin typeface="Arial" panose="020B0604020202020204" pitchFamily="34" charset="0"/>
              <a:cs typeface="Arial" panose="020B0604020202020204" pitchFamily="34" charset="0"/>
            </a:rPr>
            <a:t>
Implement flexible workload-based pay to keep workloads motivated and optimize staffing costs.</a:t>
          </a:r>
          <a:endParaRPr lang="ru-RU" sz="1600" dirty="0">
            <a:latin typeface="Arial" panose="020B0604020202020204" pitchFamily="34" charset="0"/>
            <a:cs typeface="Arial" panose="020B0604020202020204" pitchFamily="34" charset="0"/>
          </a:endParaRPr>
        </a:p>
      </dgm:t>
    </dgm:pt>
    <dgm:pt modelId="{2368ADD9-4098-4AD5-BB04-59519AA9E27C}" type="parTrans" cxnId="{356371CD-D7DB-4E3D-916D-88766760F93D}">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98141B19-E4C4-466B-8EA8-1B45EC6F16C0}" type="sibTrans" cxnId="{356371CD-D7DB-4E3D-916D-88766760F93D}">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B736369D-277A-4BF0-9D5D-4B14EA09DCA9}">
      <dgm:prSet custT="1"/>
      <dgm:spPr/>
      <dgm:t>
        <a:bodyPr/>
        <a:lstStyle/>
        <a:p>
          <a:r>
            <a:rPr lang="en-US" sz="1600" b="1" dirty="0">
              <a:latin typeface="Arial" panose="020B0604020202020204" pitchFamily="34" charset="0"/>
              <a:cs typeface="Arial" panose="020B0604020202020204" pitchFamily="34" charset="0"/>
            </a:rPr>
            <a:t>Psychological support and empathy in management:</a:t>
          </a:r>
          <a:r>
            <a:rPr lang="en-US" sz="1600" dirty="0">
              <a:latin typeface="Arial" panose="020B0604020202020204" pitchFamily="34" charset="0"/>
              <a:cs typeface="Arial" panose="020B0604020202020204" pitchFamily="34" charset="0"/>
            </a:rPr>
            <a:t>
Provide psychological support for employees, develop corporate values, increase empathy, organizing mutual support in the team and considering the possibility of volunteer projects to support mobilized employees and the Armed Forces.</a:t>
          </a:r>
          <a:endParaRPr lang="ru-RU" sz="1600" dirty="0">
            <a:latin typeface="Arial" panose="020B0604020202020204" pitchFamily="34" charset="0"/>
            <a:cs typeface="Arial" panose="020B0604020202020204" pitchFamily="34" charset="0"/>
          </a:endParaRPr>
        </a:p>
      </dgm:t>
    </dgm:pt>
    <dgm:pt modelId="{862357CC-9A59-44DD-88A9-88827F0AE839}" type="parTrans" cxnId="{6FFADC0E-34B9-470D-A7C0-F67E87D5CD5D}">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CA7F6FB0-AED1-45D1-A884-FC1492AE3EED}" type="sibTrans" cxnId="{6FFADC0E-34B9-470D-A7C0-F67E87D5CD5D}">
      <dgm:prSet/>
      <dgm:spPr/>
      <dgm:t>
        <a:bodyPr/>
        <a:lstStyle/>
        <a:p>
          <a:endParaRPr lang="ru-RU" sz="1600">
            <a:solidFill>
              <a:schemeClr val="tx1"/>
            </a:solidFill>
            <a:latin typeface="Arial" panose="020B0604020202020204" pitchFamily="34" charset="0"/>
            <a:cs typeface="Arial" panose="020B0604020202020204" pitchFamily="34" charset="0"/>
          </a:endParaRPr>
        </a:p>
      </dgm:t>
    </dgm:pt>
    <dgm:pt modelId="{58B75D35-7281-4142-8F53-3399EDEA488F}" type="pres">
      <dgm:prSet presAssocID="{E705D7C0-057F-4ACD-9E57-F8FADDF7ABBD}" presName="linear" presStyleCnt="0">
        <dgm:presLayoutVars>
          <dgm:animLvl val="lvl"/>
          <dgm:resizeHandles val="exact"/>
        </dgm:presLayoutVars>
      </dgm:prSet>
      <dgm:spPr/>
    </dgm:pt>
    <dgm:pt modelId="{CEF48A11-0BA9-45AC-906B-6663FFA6EE3C}" type="pres">
      <dgm:prSet presAssocID="{910AF25D-EF30-4186-810F-596C792FDF37}" presName="parentText" presStyleLbl="node1" presStyleIdx="0" presStyleCnt="7">
        <dgm:presLayoutVars>
          <dgm:chMax val="0"/>
          <dgm:bulletEnabled val="1"/>
        </dgm:presLayoutVars>
      </dgm:prSet>
      <dgm:spPr/>
    </dgm:pt>
    <dgm:pt modelId="{774BDB8D-7441-4519-94CE-B0F87871E2EB}" type="pres">
      <dgm:prSet presAssocID="{910AF25D-EF30-4186-810F-596C792FDF37}" presName="childText" presStyleLbl="revTx" presStyleIdx="0" presStyleCnt="2">
        <dgm:presLayoutVars>
          <dgm:bulletEnabled val="1"/>
        </dgm:presLayoutVars>
      </dgm:prSet>
      <dgm:spPr/>
    </dgm:pt>
    <dgm:pt modelId="{24457360-6964-416A-9D6D-046616F8F35F}" type="pres">
      <dgm:prSet presAssocID="{55AB31B4-E756-4803-A4F2-DD9D324A24D3}" presName="parentText" presStyleLbl="node1" presStyleIdx="1" presStyleCnt="7">
        <dgm:presLayoutVars>
          <dgm:chMax val="0"/>
          <dgm:bulletEnabled val="1"/>
        </dgm:presLayoutVars>
      </dgm:prSet>
      <dgm:spPr/>
    </dgm:pt>
    <dgm:pt modelId="{2C26BFCB-03AF-420D-B2F1-32D83E4F11E7}" type="pres">
      <dgm:prSet presAssocID="{55AB31B4-E756-4803-A4F2-DD9D324A24D3}" presName="childText" presStyleLbl="revTx" presStyleIdx="1" presStyleCnt="2">
        <dgm:presLayoutVars>
          <dgm:bulletEnabled val="1"/>
        </dgm:presLayoutVars>
      </dgm:prSet>
      <dgm:spPr/>
    </dgm:pt>
    <dgm:pt modelId="{C34A5C02-0ACC-4342-9642-DDBFBDDDBEB9}" type="pres">
      <dgm:prSet presAssocID="{E6E5C8DF-F87E-4A6F-B79B-1FD5B9790211}" presName="parentText" presStyleLbl="node1" presStyleIdx="2" presStyleCnt="7">
        <dgm:presLayoutVars>
          <dgm:chMax val="0"/>
          <dgm:bulletEnabled val="1"/>
        </dgm:presLayoutVars>
      </dgm:prSet>
      <dgm:spPr/>
    </dgm:pt>
    <dgm:pt modelId="{C7E1E78E-490F-4A77-9606-8F02288DF44A}" type="pres">
      <dgm:prSet presAssocID="{F2532153-5B21-46F0-A5B4-C3D2CDE4E555}" presName="spacer" presStyleCnt="0"/>
      <dgm:spPr/>
    </dgm:pt>
    <dgm:pt modelId="{40422885-C7CD-4A85-ACAD-B075D66C7E89}" type="pres">
      <dgm:prSet presAssocID="{9BB8077B-3D97-46EA-88F9-2087BAD840A2}" presName="parentText" presStyleLbl="node1" presStyleIdx="3" presStyleCnt="7">
        <dgm:presLayoutVars>
          <dgm:chMax val="0"/>
          <dgm:bulletEnabled val="1"/>
        </dgm:presLayoutVars>
      </dgm:prSet>
      <dgm:spPr/>
    </dgm:pt>
    <dgm:pt modelId="{360BC59F-7B50-45E9-BDBE-083173F57EBA}" type="pres">
      <dgm:prSet presAssocID="{C597148E-89C8-475A-9E20-2D939939BFAB}" presName="spacer" presStyleCnt="0"/>
      <dgm:spPr/>
    </dgm:pt>
    <dgm:pt modelId="{47DA4EEB-34F5-4D0D-BDFC-DB7AF2F2067F}" type="pres">
      <dgm:prSet presAssocID="{86FD54C4-A15B-428F-BC54-7018C7BEFDAC}" presName="parentText" presStyleLbl="node1" presStyleIdx="4" presStyleCnt="7">
        <dgm:presLayoutVars>
          <dgm:chMax val="0"/>
          <dgm:bulletEnabled val="1"/>
        </dgm:presLayoutVars>
      </dgm:prSet>
      <dgm:spPr/>
    </dgm:pt>
    <dgm:pt modelId="{6E7E1563-0894-4B5E-86D2-E0475A27F7A7}" type="pres">
      <dgm:prSet presAssocID="{AF5B7684-7BDB-4F8B-921C-9151C5FD2C31}" presName="spacer" presStyleCnt="0"/>
      <dgm:spPr/>
    </dgm:pt>
    <dgm:pt modelId="{B7A77A11-0918-4C86-91B9-199EEE7EA2B9}" type="pres">
      <dgm:prSet presAssocID="{3EE95ED3-9DEB-4F8D-BAE8-BE24C8A5E7FA}" presName="parentText" presStyleLbl="node1" presStyleIdx="5" presStyleCnt="7">
        <dgm:presLayoutVars>
          <dgm:chMax val="0"/>
          <dgm:bulletEnabled val="1"/>
        </dgm:presLayoutVars>
      </dgm:prSet>
      <dgm:spPr/>
    </dgm:pt>
    <dgm:pt modelId="{393B84FF-6ED5-4D63-9C90-744B5A5623B0}" type="pres">
      <dgm:prSet presAssocID="{98141B19-E4C4-466B-8EA8-1B45EC6F16C0}" presName="spacer" presStyleCnt="0"/>
      <dgm:spPr/>
    </dgm:pt>
    <dgm:pt modelId="{049BCE5B-B4A7-4FA8-85A9-DA5E3748221B}" type="pres">
      <dgm:prSet presAssocID="{B736369D-277A-4BF0-9D5D-4B14EA09DCA9}" presName="parentText" presStyleLbl="node1" presStyleIdx="6" presStyleCnt="7">
        <dgm:presLayoutVars>
          <dgm:chMax val="0"/>
          <dgm:bulletEnabled val="1"/>
        </dgm:presLayoutVars>
      </dgm:prSet>
      <dgm:spPr/>
    </dgm:pt>
  </dgm:ptLst>
  <dgm:cxnLst>
    <dgm:cxn modelId="{501A3106-8749-4499-B507-EF635EB495F3}" srcId="{E705D7C0-057F-4ACD-9E57-F8FADDF7ABBD}" destId="{E6E5C8DF-F87E-4A6F-B79B-1FD5B9790211}" srcOrd="2" destOrd="0" parTransId="{3AFFFF3E-4325-43EB-922E-A46AA07B2EBE}" sibTransId="{F2532153-5B21-46F0-A5B4-C3D2CDE4E555}"/>
    <dgm:cxn modelId="{6FFADC0E-34B9-470D-A7C0-F67E87D5CD5D}" srcId="{E705D7C0-057F-4ACD-9E57-F8FADDF7ABBD}" destId="{B736369D-277A-4BF0-9D5D-4B14EA09DCA9}" srcOrd="6" destOrd="0" parTransId="{862357CC-9A59-44DD-88A9-88827F0AE839}" sibTransId="{CA7F6FB0-AED1-45D1-A884-FC1492AE3EED}"/>
    <dgm:cxn modelId="{7EF41E0F-248D-4590-88F7-2496994048BC}" srcId="{E705D7C0-057F-4ACD-9E57-F8FADDF7ABBD}" destId="{9BB8077B-3D97-46EA-88F9-2087BAD840A2}" srcOrd="3" destOrd="0" parTransId="{82C2F116-2F9A-4BC6-A32C-3C07C47A57DC}" sibTransId="{C597148E-89C8-475A-9E20-2D939939BFAB}"/>
    <dgm:cxn modelId="{12177113-CA25-4BA0-A6EF-0644D9E056D4}" type="presOf" srcId="{E705D7C0-057F-4ACD-9E57-F8FADDF7ABBD}" destId="{58B75D35-7281-4142-8F53-3399EDEA488F}" srcOrd="0" destOrd="0" presId="urn:microsoft.com/office/officeart/2005/8/layout/vList2"/>
    <dgm:cxn modelId="{E3A08123-8B5F-44B4-8D6D-67BFD5691DC5}" type="presOf" srcId="{55AB31B4-E756-4803-A4F2-DD9D324A24D3}" destId="{24457360-6964-416A-9D6D-046616F8F35F}" srcOrd="0" destOrd="0" presId="urn:microsoft.com/office/officeart/2005/8/layout/vList2"/>
    <dgm:cxn modelId="{5A46BB35-99CE-4202-8702-DB07B9B8FE29}" srcId="{E705D7C0-057F-4ACD-9E57-F8FADDF7ABBD}" destId="{86FD54C4-A15B-428F-BC54-7018C7BEFDAC}" srcOrd="4" destOrd="0" parTransId="{07C5C41C-406B-43DD-9E69-80EF2CA28ABA}" sibTransId="{AF5B7684-7BDB-4F8B-921C-9151C5FD2C31}"/>
    <dgm:cxn modelId="{374CF25C-BCFF-48E0-8DED-4C82F8D552B7}" type="presOf" srcId="{E6E5C8DF-F87E-4A6F-B79B-1FD5B9790211}" destId="{C34A5C02-0ACC-4342-9642-DDBFBDDDBEB9}" srcOrd="0" destOrd="0" presId="urn:microsoft.com/office/officeart/2005/8/layout/vList2"/>
    <dgm:cxn modelId="{D85A0F65-7553-4608-9B09-15638F893BBE}" type="presOf" srcId="{47C26E7A-0457-4D4E-B507-9E7D83AF3813}" destId="{774BDB8D-7441-4519-94CE-B0F87871E2EB}" srcOrd="0" destOrd="0" presId="urn:microsoft.com/office/officeart/2005/8/layout/vList2"/>
    <dgm:cxn modelId="{E504C57B-6C18-49D1-8E6A-CBAF72158BF1}" type="presOf" srcId="{910AF25D-EF30-4186-810F-596C792FDF37}" destId="{CEF48A11-0BA9-45AC-906B-6663FFA6EE3C}" srcOrd="0" destOrd="0" presId="urn:microsoft.com/office/officeart/2005/8/layout/vList2"/>
    <dgm:cxn modelId="{03564290-E198-49B0-B55A-D8EB54A25E19}" srcId="{910AF25D-EF30-4186-810F-596C792FDF37}" destId="{47C26E7A-0457-4D4E-B507-9E7D83AF3813}" srcOrd="0" destOrd="0" parTransId="{D7E234C3-CE99-45E8-9F5F-FB046F97E9E4}" sibTransId="{994E6951-6412-4466-9117-D0A8440BF259}"/>
    <dgm:cxn modelId="{78EBEE90-C96F-4D2D-8C60-497220E63C00}" srcId="{E705D7C0-057F-4ACD-9E57-F8FADDF7ABBD}" destId="{910AF25D-EF30-4186-810F-596C792FDF37}" srcOrd="0" destOrd="0" parTransId="{CBD03907-9FAB-41FF-9200-3A7CCEE444DA}" sibTransId="{D60F8C03-D065-45F5-A40F-1CA3F96459F5}"/>
    <dgm:cxn modelId="{D9A9D6A8-CFE0-4D3E-99C9-8F681063FBAA}" srcId="{55AB31B4-E756-4803-A4F2-DD9D324A24D3}" destId="{252746EB-E161-4B82-A26F-F6F33DA49658}" srcOrd="0" destOrd="0" parTransId="{D6107D94-F4E4-4DB9-863B-9D42D8B933FD}" sibTransId="{712E86EF-B01B-466B-920E-AAC833E42D03}"/>
    <dgm:cxn modelId="{82EBA5B0-E68D-4A72-A0DB-621BE07530A6}" type="presOf" srcId="{252746EB-E161-4B82-A26F-F6F33DA49658}" destId="{2C26BFCB-03AF-420D-B2F1-32D83E4F11E7}" srcOrd="0" destOrd="0" presId="urn:microsoft.com/office/officeart/2005/8/layout/vList2"/>
    <dgm:cxn modelId="{036C3FB6-20AE-4725-93CA-0BC8D8811C12}" type="presOf" srcId="{3EE95ED3-9DEB-4F8D-BAE8-BE24C8A5E7FA}" destId="{B7A77A11-0918-4C86-91B9-199EEE7EA2B9}" srcOrd="0" destOrd="0" presId="urn:microsoft.com/office/officeart/2005/8/layout/vList2"/>
    <dgm:cxn modelId="{368D35BA-8256-4550-9D91-CEBA3BDF926D}" type="presOf" srcId="{86FD54C4-A15B-428F-BC54-7018C7BEFDAC}" destId="{47DA4EEB-34F5-4D0D-BDFC-DB7AF2F2067F}" srcOrd="0" destOrd="0" presId="urn:microsoft.com/office/officeart/2005/8/layout/vList2"/>
    <dgm:cxn modelId="{164DA6BA-9A48-41BA-80CB-992946A7D744}" srcId="{E705D7C0-057F-4ACD-9E57-F8FADDF7ABBD}" destId="{55AB31B4-E756-4803-A4F2-DD9D324A24D3}" srcOrd="1" destOrd="0" parTransId="{F8994DA0-3D62-4562-992B-38BE569A58DD}" sibTransId="{218E20B5-6D70-44D3-8C8A-2ACE2C29BEAD}"/>
    <dgm:cxn modelId="{C9C9FCBA-635A-4636-9E72-698C5391D3FA}" type="presOf" srcId="{9BB8077B-3D97-46EA-88F9-2087BAD840A2}" destId="{40422885-C7CD-4A85-ACAD-B075D66C7E89}" srcOrd="0" destOrd="0" presId="urn:microsoft.com/office/officeart/2005/8/layout/vList2"/>
    <dgm:cxn modelId="{356371CD-D7DB-4E3D-916D-88766760F93D}" srcId="{E705D7C0-057F-4ACD-9E57-F8FADDF7ABBD}" destId="{3EE95ED3-9DEB-4F8D-BAE8-BE24C8A5E7FA}" srcOrd="5" destOrd="0" parTransId="{2368ADD9-4098-4AD5-BB04-59519AA9E27C}" sibTransId="{98141B19-E4C4-466B-8EA8-1B45EC6F16C0}"/>
    <dgm:cxn modelId="{4AD016E8-5BBD-48FF-983E-A9BAFA188F21}" type="presOf" srcId="{B736369D-277A-4BF0-9D5D-4B14EA09DCA9}" destId="{049BCE5B-B4A7-4FA8-85A9-DA5E3748221B}" srcOrd="0" destOrd="0" presId="urn:microsoft.com/office/officeart/2005/8/layout/vList2"/>
    <dgm:cxn modelId="{2CB362BA-6081-4336-BD0A-E725EBDD2E70}" type="presParOf" srcId="{58B75D35-7281-4142-8F53-3399EDEA488F}" destId="{CEF48A11-0BA9-45AC-906B-6663FFA6EE3C}" srcOrd="0" destOrd="0" presId="urn:microsoft.com/office/officeart/2005/8/layout/vList2"/>
    <dgm:cxn modelId="{91A391F1-55D0-4D53-A685-2FFC48AC0276}" type="presParOf" srcId="{58B75D35-7281-4142-8F53-3399EDEA488F}" destId="{774BDB8D-7441-4519-94CE-B0F87871E2EB}" srcOrd="1" destOrd="0" presId="urn:microsoft.com/office/officeart/2005/8/layout/vList2"/>
    <dgm:cxn modelId="{44B7A07C-71D1-41D5-8738-F6A2A9D0661B}" type="presParOf" srcId="{58B75D35-7281-4142-8F53-3399EDEA488F}" destId="{24457360-6964-416A-9D6D-046616F8F35F}" srcOrd="2" destOrd="0" presId="urn:microsoft.com/office/officeart/2005/8/layout/vList2"/>
    <dgm:cxn modelId="{36F69B82-796F-4756-ACD2-1A98D3AB24C7}" type="presParOf" srcId="{58B75D35-7281-4142-8F53-3399EDEA488F}" destId="{2C26BFCB-03AF-420D-B2F1-32D83E4F11E7}" srcOrd="3" destOrd="0" presId="urn:microsoft.com/office/officeart/2005/8/layout/vList2"/>
    <dgm:cxn modelId="{C734E730-E341-4FF9-8F0F-359E7DBA6C50}" type="presParOf" srcId="{58B75D35-7281-4142-8F53-3399EDEA488F}" destId="{C34A5C02-0ACC-4342-9642-DDBFBDDDBEB9}" srcOrd="4" destOrd="0" presId="urn:microsoft.com/office/officeart/2005/8/layout/vList2"/>
    <dgm:cxn modelId="{FA1B1C39-2D4F-4B6D-8A60-FC606883ACA3}" type="presParOf" srcId="{58B75D35-7281-4142-8F53-3399EDEA488F}" destId="{C7E1E78E-490F-4A77-9606-8F02288DF44A}" srcOrd="5" destOrd="0" presId="urn:microsoft.com/office/officeart/2005/8/layout/vList2"/>
    <dgm:cxn modelId="{00A29250-D5E6-404C-A1CC-C5DED81D098B}" type="presParOf" srcId="{58B75D35-7281-4142-8F53-3399EDEA488F}" destId="{40422885-C7CD-4A85-ACAD-B075D66C7E89}" srcOrd="6" destOrd="0" presId="urn:microsoft.com/office/officeart/2005/8/layout/vList2"/>
    <dgm:cxn modelId="{9DF0239C-E44D-4465-AFA3-B3A33D7647F5}" type="presParOf" srcId="{58B75D35-7281-4142-8F53-3399EDEA488F}" destId="{360BC59F-7B50-45E9-BDBE-083173F57EBA}" srcOrd="7" destOrd="0" presId="urn:microsoft.com/office/officeart/2005/8/layout/vList2"/>
    <dgm:cxn modelId="{35FD08FA-A8B3-4978-99AF-1F5E388BFD45}" type="presParOf" srcId="{58B75D35-7281-4142-8F53-3399EDEA488F}" destId="{47DA4EEB-34F5-4D0D-BDFC-DB7AF2F2067F}" srcOrd="8" destOrd="0" presId="urn:microsoft.com/office/officeart/2005/8/layout/vList2"/>
    <dgm:cxn modelId="{213A2433-1FB1-4104-918E-007E7D810A61}" type="presParOf" srcId="{58B75D35-7281-4142-8F53-3399EDEA488F}" destId="{6E7E1563-0894-4B5E-86D2-E0475A27F7A7}" srcOrd="9" destOrd="0" presId="urn:microsoft.com/office/officeart/2005/8/layout/vList2"/>
    <dgm:cxn modelId="{E2577478-F867-4DC4-857B-AD9125CD8B91}" type="presParOf" srcId="{58B75D35-7281-4142-8F53-3399EDEA488F}" destId="{B7A77A11-0918-4C86-91B9-199EEE7EA2B9}" srcOrd="10" destOrd="0" presId="urn:microsoft.com/office/officeart/2005/8/layout/vList2"/>
    <dgm:cxn modelId="{1C2721DF-6087-4A71-9559-A1D3C2F7316F}" type="presParOf" srcId="{58B75D35-7281-4142-8F53-3399EDEA488F}" destId="{393B84FF-6ED5-4D63-9C90-744B5A5623B0}" srcOrd="11" destOrd="0" presId="urn:microsoft.com/office/officeart/2005/8/layout/vList2"/>
    <dgm:cxn modelId="{41372566-45A4-4EE4-8ED6-C95BC1250019}" type="presParOf" srcId="{58B75D35-7281-4142-8F53-3399EDEA488F}" destId="{049BCE5B-B4A7-4FA8-85A9-DA5E3748221B}"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9B9C21-8F0F-46EA-8AA8-75A5FA4E6612}">
      <dsp:nvSpPr>
        <dsp:cNvPr id="0" name=""/>
        <dsp:cNvSpPr/>
      </dsp:nvSpPr>
      <dsp:spPr>
        <a:xfrm>
          <a:off x="1754156" y="-34768"/>
          <a:ext cx="5405937" cy="5405937"/>
        </a:xfrm>
        <a:prstGeom prst="circularArrow">
          <a:avLst>
            <a:gd name="adj1" fmla="val 5544"/>
            <a:gd name="adj2" fmla="val 330680"/>
            <a:gd name="adj3" fmla="val 13745462"/>
            <a:gd name="adj4" fmla="val 17404532"/>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B0456F87-9B01-4BDD-98FA-7D34A770F7F4}">
      <dsp:nvSpPr>
        <dsp:cNvPr id="0" name=""/>
        <dsp:cNvSpPr/>
      </dsp:nvSpPr>
      <dsp:spPr>
        <a:xfrm>
          <a:off x="3174832" y="1267"/>
          <a:ext cx="2564585" cy="128229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providing the enterprise with labor force of appropriate quantity and
and quality;</a:t>
          </a:r>
          <a:endParaRPr lang="ru-RU" sz="1800" kern="1200" dirty="0">
            <a:latin typeface="Arial" panose="020B0604020202020204" pitchFamily="34" charset="0"/>
            <a:cs typeface="Arial" panose="020B0604020202020204" pitchFamily="34" charset="0"/>
          </a:endParaRPr>
        </a:p>
      </dsp:txBody>
      <dsp:txXfrm>
        <a:off x="3237428" y="63863"/>
        <a:ext cx="2439393" cy="1157100"/>
      </dsp:txXfrm>
    </dsp:sp>
    <dsp:sp modelId="{3C1CADC2-FC92-41E7-A5BE-DD2C35010F8D}">
      <dsp:nvSpPr>
        <dsp:cNvPr id="0" name=""/>
        <dsp:cNvSpPr/>
      </dsp:nvSpPr>
      <dsp:spPr>
        <a:xfrm>
          <a:off x="5300115" y="3811887"/>
          <a:ext cx="4117160" cy="128229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ensuring conditions for the growth of labor productivity, a sufficient level of labor motivation, self-discipline, and the acquisition of new professional skills by the employee</a:t>
          </a:r>
          <a:endParaRPr lang="ru-RU" sz="1800" kern="1200" dirty="0">
            <a:latin typeface="Arial" panose="020B0604020202020204" pitchFamily="34" charset="0"/>
            <a:cs typeface="Arial" panose="020B0604020202020204" pitchFamily="34" charset="0"/>
          </a:endParaRPr>
        </a:p>
      </dsp:txBody>
      <dsp:txXfrm>
        <a:off x="5362711" y="3874483"/>
        <a:ext cx="3991968" cy="1157100"/>
      </dsp:txXfrm>
    </dsp:sp>
    <dsp:sp modelId="{BEA17C6A-45E4-4D94-9580-42ABDB73E193}">
      <dsp:nvSpPr>
        <dsp:cNvPr id="0" name=""/>
        <dsp:cNvSpPr/>
      </dsp:nvSpPr>
      <dsp:spPr>
        <a:xfrm>
          <a:off x="6371637" y="1417651"/>
          <a:ext cx="2564585" cy="128229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formation of a stable team at the enterprise;</a:t>
          </a:r>
          <a:endParaRPr lang="ru-RU" sz="1800" kern="1200" dirty="0">
            <a:latin typeface="Arial" panose="020B0604020202020204" pitchFamily="34" charset="0"/>
            <a:cs typeface="Arial" panose="020B0604020202020204" pitchFamily="34" charset="0"/>
          </a:endParaRPr>
        </a:p>
      </dsp:txBody>
      <dsp:txXfrm>
        <a:off x="6434233" y="1480247"/>
        <a:ext cx="2439393" cy="1157100"/>
      </dsp:txXfrm>
    </dsp:sp>
    <dsp:sp modelId="{E78009A8-ED9C-442A-84A3-007F27A44601}">
      <dsp:nvSpPr>
        <dsp:cNvPr id="0" name=""/>
        <dsp:cNvSpPr/>
      </dsp:nvSpPr>
      <dsp:spPr>
        <a:xfrm>
          <a:off x="601466" y="3884032"/>
          <a:ext cx="3712160" cy="128229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realization of the needs and interests of employees regarding the content and working conditions, opportunities for professional and career growth;</a:t>
          </a:r>
          <a:endParaRPr lang="ru-RU" sz="1800" kern="1200" dirty="0">
            <a:latin typeface="Arial" panose="020B0604020202020204" pitchFamily="34" charset="0"/>
            <a:cs typeface="Arial" panose="020B0604020202020204" pitchFamily="34" charset="0"/>
          </a:endParaRPr>
        </a:p>
      </dsp:txBody>
      <dsp:txXfrm>
        <a:off x="664062" y="3946628"/>
        <a:ext cx="3586968" cy="1157100"/>
      </dsp:txXfrm>
    </dsp:sp>
    <dsp:sp modelId="{4707D638-EC6E-4DC4-939C-AAD46A34DB83}">
      <dsp:nvSpPr>
        <dsp:cNvPr id="0" name=""/>
        <dsp:cNvSpPr/>
      </dsp:nvSpPr>
      <dsp:spPr>
        <a:xfrm>
          <a:off x="215102" y="1320921"/>
          <a:ext cx="2564585" cy="128229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optimization of the balance of interests of both staff and the company.</a:t>
          </a:r>
          <a:endParaRPr lang="ru-RU" sz="1800" kern="1200" dirty="0">
            <a:latin typeface="Arial" panose="020B0604020202020204" pitchFamily="34" charset="0"/>
            <a:cs typeface="Arial" panose="020B0604020202020204" pitchFamily="34" charset="0"/>
          </a:endParaRPr>
        </a:p>
      </dsp:txBody>
      <dsp:txXfrm>
        <a:off x="277698" y="1383517"/>
        <a:ext cx="2439393" cy="11571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A27BD-72EA-4860-A24D-8593CBD2A972}">
      <dsp:nvSpPr>
        <dsp:cNvPr id="0" name=""/>
        <dsp:cNvSpPr/>
      </dsp:nvSpPr>
      <dsp:spPr>
        <a:xfrm>
          <a:off x="3149938" y="1622084"/>
          <a:ext cx="1581369" cy="158136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The main areas of personnel management:</a:t>
          </a:r>
          <a:endParaRPr lang="ru-RU" sz="1800" kern="1200" dirty="0">
            <a:latin typeface="Arial" panose="020B0604020202020204" pitchFamily="34" charset="0"/>
            <a:cs typeface="Arial" panose="020B0604020202020204" pitchFamily="34" charset="0"/>
          </a:endParaRPr>
        </a:p>
      </dsp:txBody>
      <dsp:txXfrm>
        <a:off x="3227134" y="1699280"/>
        <a:ext cx="1426977" cy="1426977"/>
      </dsp:txXfrm>
    </dsp:sp>
    <dsp:sp modelId="{AF0C45AD-47CE-4BEC-B4C7-AFFDA4904356}">
      <dsp:nvSpPr>
        <dsp:cNvPr id="0" name=""/>
        <dsp:cNvSpPr/>
      </dsp:nvSpPr>
      <dsp:spPr>
        <a:xfrm rot="16158082">
          <a:off x="3725953" y="1419540"/>
          <a:ext cx="405116" cy="0"/>
        </a:xfrm>
        <a:custGeom>
          <a:avLst/>
          <a:gdLst/>
          <a:ahLst/>
          <a:cxnLst/>
          <a:rect l="0" t="0" r="0" b="0"/>
          <a:pathLst>
            <a:path>
              <a:moveTo>
                <a:pt x="0" y="0"/>
              </a:moveTo>
              <a:lnTo>
                <a:pt x="40511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8FE24F-0AA7-4DF0-B5E5-472D417D3CCA}">
      <dsp:nvSpPr>
        <dsp:cNvPr id="0" name=""/>
        <dsp:cNvSpPr/>
      </dsp:nvSpPr>
      <dsp:spPr>
        <a:xfrm>
          <a:off x="2106726" y="157479"/>
          <a:ext cx="3625711" cy="1059517"/>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Setting goals - defining the main goals and objectives that contribute to the company's development.</a:t>
          </a:r>
          <a:endParaRPr lang="ru-RU" sz="1800" kern="1200" dirty="0">
            <a:latin typeface="Arial" panose="020B0604020202020204" pitchFamily="34" charset="0"/>
            <a:cs typeface="Arial" panose="020B0604020202020204" pitchFamily="34" charset="0"/>
          </a:endParaRPr>
        </a:p>
      </dsp:txBody>
      <dsp:txXfrm>
        <a:off x="2158447" y="209200"/>
        <a:ext cx="3522269" cy="956075"/>
      </dsp:txXfrm>
    </dsp:sp>
    <dsp:sp modelId="{83319A32-1CF5-4329-AFCD-32004D4815C9}">
      <dsp:nvSpPr>
        <dsp:cNvPr id="0" name=""/>
        <dsp:cNvSpPr/>
      </dsp:nvSpPr>
      <dsp:spPr>
        <a:xfrm rot="2212042">
          <a:off x="4663730" y="3208472"/>
          <a:ext cx="675856" cy="0"/>
        </a:xfrm>
        <a:custGeom>
          <a:avLst/>
          <a:gdLst/>
          <a:ahLst/>
          <a:cxnLst/>
          <a:rect l="0" t="0" r="0" b="0"/>
          <a:pathLst>
            <a:path>
              <a:moveTo>
                <a:pt x="0" y="0"/>
              </a:moveTo>
              <a:lnTo>
                <a:pt x="67585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C13791-2FF4-4AEE-BDD6-7DBA601C4DFD}">
      <dsp:nvSpPr>
        <dsp:cNvPr id="0" name=""/>
        <dsp:cNvSpPr/>
      </dsp:nvSpPr>
      <dsp:spPr>
        <a:xfrm>
          <a:off x="4567981" y="3411217"/>
          <a:ext cx="3493451" cy="156390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Formation of implementation mechanisms - development of methods and procedures that ensure the effective implementation of the goals.</a:t>
          </a:r>
          <a:endParaRPr lang="ru-RU" sz="1800" kern="1200" dirty="0">
            <a:latin typeface="Arial" panose="020B0604020202020204" pitchFamily="34" charset="0"/>
            <a:cs typeface="Arial" panose="020B0604020202020204" pitchFamily="34" charset="0"/>
          </a:endParaRPr>
        </a:p>
      </dsp:txBody>
      <dsp:txXfrm>
        <a:off x="4644324" y="3487560"/>
        <a:ext cx="3340765" cy="1411214"/>
      </dsp:txXfrm>
    </dsp:sp>
    <dsp:sp modelId="{A1C0AEE3-5957-49A8-A2E3-047F7E69025B}">
      <dsp:nvSpPr>
        <dsp:cNvPr id="0" name=""/>
        <dsp:cNvSpPr/>
      </dsp:nvSpPr>
      <dsp:spPr>
        <a:xfrm rot="8692240">
          <a:off x="2533692" y="3164142"/>
          <a:ext cx="677992" cy="0"/>
        </a:xfrm>
        <a:custGeom>
          <a:avLst/>
          <a:gdLst/>
          <a:ahLst/>
          <a:cxnLst/>
          <a:rect l="0" t="0" r="0" b="0"/>
          <a:pathLst>
            <a:path>
              <a:moveTo>
                <a:pt x="0" y="0"/>
              </a:moveTo>
              <a:lnTo>
                <a:pt x="67799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88BCB4-97F9-4701-B525-B29D70C5E46B}">
      <dsp:nvSpPr>
        <dsp:cNvPr id="0" name=""/>
        <dsp:cNvSpPr/>
      </dsp:nvSpPr>
      <dsp:spPr>
        <a:xfrm>
          <a:off x="0" y="3359209"/>
          <a:ext cx="3006868" cy="153661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Organizational and functional model - a structure that integrates personnel into all divisions of the organization </a:t>
          </a:r>
          <a:endParaRPr lang="ru-RU" sz="1800" kern="1200" dirty="0">
            <a:latin typeface="Arial" panose="020B0604020202020204" pitchFamily="34" charset="0"/>
            <a:cs typeface="Arial" panose="020B0604020202020204" pitchFamily="34" charset="0"/>
          </a:endParaRPr>
        </a:p>
      </dsp:txBody>
      <dsp:txXfrm>
        <a:off x="75012" y="3434221"/>
        <a:ext cx="2856844" cy="13865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76AA4C-EABA-43FA-934F-77C6B4B36FC5}">
      <dsp:nvSpPr>
        <dsp:cNvPr id="0" name=""/>
        <dsp:cNvSpPr/>
      </dsp:nvSpPr>
      <dsp:spPr>
        <a:xfrm>
          <a:off x="0" y="105548"/>
          <a:ext cx="9890034" cy="608400"/>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The number of employees increased steadily from 2020 to 2022, increasing by 94 people in 2022.</a:t>
          </a:r>
          <a:endParaRPr lang="en-US" sz="1600" kern="1200" dirty="0">
            <a:solidFill>
              <a:schemeClr val="tx1"/>
            </a:solidFill>
            <a:latin typeface="Arial" panose="020B0604020202020204" pitchFamily="34" charset="0"/>
            <a:cs typeface="Arial" panose="020B0604020202020204" pitchFamily="34" charset="0"/>
          </a:endParaRPr>
        </a:p>
      </dsp:txBody>
      <dsp:txXfrm>
        <a:off x="29700" y="135248"/>
        <a:ext cx="9830634" cy="549000"/>
      </dsp:txXfrm>
    </dsp:sp>
    <dsp:sp modelId="{63298281-036A-48DB-B66A-2B007200ACA0}">
      <dsp:nvSpPr>
        <dsp:cNvPr id="0" name=""/>
        <dsp:cNvSpPr/>
      </dsp:nvSpPr>
      <dsp:spPr>
        <a:xfrm>
          <a:off x="0" y="778607"/>
          <a:ext cx="9890034" cy="608400"/>
        </a:xfrm>
        <a:prstGeom prst="roundRect">
          <a:avLst/>
        </a:prstGeom>
        <a:solidFill>
          <a:schemeClr val="accent1">
            <a:alpha val="90000"/>
            <a:hueOff val="0"/>
            <a:satOff val="0"/>
            <a:lumOff val="0"/>
            <a:alphaOff val="-5714"/>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The largest share of personnel works in the construction department and the architectural department, which reflects the specifics of the company's activities.</a:t>
          </a:r>
          <a:endParaRPr lang="en-US" sz="1600" kern="1200" dirty="0">
            <a:solidFill>
              <a:schemeClr val="tx1"/>
            </a:solidFill>
            <a:latin typeface="Arial" panose="020B0604020202020204" pitchFamily="34" charset="0"/>
            <a:cs typeface="Arial" panose="020B0604020202020204" pitchFamily="34" charset="0"/>
          </a:endParaRPr>
        </a:p>
      </dsp:txBody>
      <dsp:txXfrm>
        <a:off x="29700" y="808307"/>
        <a:ext cx="9830634" cy="549000"/>
      </dsp:txXfrm>
    </dsp:sp>
    <dsp:sp modelId="{BCCA1618-B8C1-4891-A2BD-2B96DF5C60F7}">
      <dsp:nvSpPr>
        <dsp:cNvPr id="0" name=""/>
        <dsp:cNvSpPr/>
      </dsp:nvSpPr>
      <dsp:spPr>
        <a:xfrm>
          <a:off x="0" y="1414508"/>
          <a:ext cx="9890034" cy="608400"/>
        </a:xfrm>
        <a:prstGeom prst="roundRect">
          <a:avLst/>
        </a:prstGeom>
        <a:solidFill>
          <a:schemeClr val="accent1">
            <a:alpha val="90000"/>
            <a:hueOff val="0"/>
            <a:satOff val="0"/>
            <a:lumOff val="0"/>
            <a:alphaOff val="-11429"/>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Mostly men work (70% in 2022) due to the physical complexity of construction work.</a:t>
          </a:r>
          <a:endParaRPr lang="en-US" sz="1600" kern="1200" dirty="0">
            <a:solidFill>
              <a:schemeClr val="tx1"/>
            </a:solidFill>
            <a:latin typeface="Arial" panose="020B0604020202020204" pitchFamily="34" charset="0"/>
            <a:cs typeface="Arial" panose="020B0604020202020204" pitchFamily="34" charset="0"/>
          </a:endParaRPr>
        </a:p>
      </dsp:txBody>
      <dsp:txXfrm>
        <a:off x="29700" y="1444208"/>
        <a:ext cx="9830634" cy="549000"/>
      </dsp:txXfrm>
    </dsp:sp>
    <dsp:sp modelId="{33538442-B76C-4F58-8EE9-B9D60C2AFE55}">
      <dsp:nvSpPr>
        <dsp:cNvPr id="0" name=""/>
        <dsp:cNvSpPr/>
      </dsp:nvSpPr>
      <dsp:spPr>
        <a:xfrm>
          <a:off x="0" y="2068988"/>
          <a:ext cx="9890034" cy="608400"/>
        </a:xfrm>
        <a:prstGeom prst="roundRect">
          <a:avLst/>
        </a:prstGeom>
        <a:solidFill>
          <a:schemeClr val="accent1">
            <a:alpha val="90000"/>
            <a:hueOff val="0"/>
            <a:satOff val="0"/>
            <a:lumOff val="0"/>
            <a:alphaOff val="-1714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The majority of employees have a higher (35%) or secondary professional education (38%), which ensures an adequate level of qualification.</a:t>
          </a:r>
          <a:endParaRPr lang="en-US" sz="1600" kern="1200" dirty="0">
            <a:solidFill>
              <a:schemeClr val="tx1"/>
            </a:solidFill>
            <a:latin typeface="Arial" panose="020B0604020202020204" pitchFamily="34" charset="0"/>
            <a:cs typeface="Arial" panose="020B0604020202020204" pitchFamily="34" charset="0"/>
          </a:endParaRPr>
        </a:p>
      </dsp:txBody>
      <dsp:txXfrm>
        <a:off x="29700" y="2098688"/>
        <a:ext cx="9830634" cy="549000"/>
      </dsp:txXfrm>
    </dsp:sp>
    <dsp:sp modelId="{FDE40674-FFF6-4034-9D82-50274A7B0968}">
      <dsp:nvSpPr>
        <dsp:cNvPr id="0" name=""/>
        <dsp:cNvSpPr/>
      </dsp:nvSpPr>
      <dsp:spPr>
        <a:xfrm>
          <a:off x="0" y="2723469"/>
          <a:ext cx="9890034" cy="608400"/>
        </a:xfrm>
        <a:prstGeom prst="roundRect">
          <a:avLst/>
        </a:prstGeom>
        <a:solidFill>
          <a:schemeClr val="accent1">
            <a:alpha val="90000"/>
            <a:hueOff val="0"/>
            <a:satOff val="0"/>
            <a:lumOff val="0"/>
            <a:alphaOff val="-2285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The average salary in the company grew steadily and in 2022 was 16% higher than the average in the Ukrainian market.</a:t>
          </a:r>
          <a:endParaRPr lang="en-US" sz="1600" kern="1200" dirty="0">
            <a:solidFill>
              <a:schemeClr val="tx1"/>
            </a:solidFill>
            <a:latin typeface="Arial" panose="020B0604020202020204" pitchFamily="34" charset="0"/>
            <a:cs typeface="Arial" panose="020B0604020202020204" pitchFamily="34" charset="0"/>
          </a:endParaRPr>
        </a:p>
      </dsp:txBody>
      <dsp:txXfrm>
        <a:off x="29700" y="2753169"/>
        <a:ext cx="9830634" cy="549000"/>
      </dsp:txXfrm>
    </dsp:sp>
    <dsp:sp modelId="{1C7E3346-9CD7-431A-BC1B-428862DDF771}">
      <dsp:nvSpPr>
        <dsp:cNvPr id="0" name=""/>
        <dsp:cNvSpPr/>
      </dsp:nvSpPr>
      <dsp:spPr>
        <a:xfrm>
          <a:off x="0" y="3377949"/>
          <a:ext cx="9890034" cy="608400"/>
        </a:xfrm>
        <a:prstGeom prst="roundRect">
          <a:avLst/>
        </a:prstGeom>
        <a:solidFill>
          <a:schemeClr val="accent1">
            <a:alpha val="90000"/>
            <a:hueOff val="0"/>
            <a:satOff val="0"/>
            <a:lumOff val="0"/>
            <a:alphaOff val="-28571"/>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Labor costs will account for 84% of total personnel costs in 2022.</a:t>
          </a:r>
          <a:endParaRPr lang="en-US" sz="1600" kern="1200" dirty="0">
            <a:solidFill>
              <a:schemeClr val="tx1"/>
            </a:solidFill>
            <a:latin typeface="Arial" panose="020B0604020202020204" pitchFamily="34" charset="0"/>
            <a:cs typeface="Arial" panose="020B0604020202020204" pitchFamily="34" charset="0"/>
          </a:endParaRPr>
        </a:p>
      </dsp:txBody>
      <dsp:txXfrm>
        <a:off x="29700" y="3407649"/>
        <a:ext cx="9830634" cy="549000"/>
      </dsp:txXfrm>
    </dsp:sp>
    <dsp:sp modelId="{5A7A5CD6-A401-4044-B6BA-A8F3746EA9B3}">
      <dsp:nvSpPr>
        <dsp:cNvPr id="0" name=""/>
        <dsp:cNvSpPr/>
      </dsp:nvSpPr>
      <dsp:spPr>
        <a:xfrm>
          <a:off x="0" y="4032429"/>
          <a:ext cx="9890034" cy="608400"/>
        </a:xfrm>
        <a:prstGeom prst="roundRect">
          <a:avLst/>
        </a:prstGeom>
        <a:solidFill>
          <a:schemeClr val="accent1">
            <a:alpha val="90000"/>
            <a:hueOff val="0"/>
            <a:satOff val="0"/>
            <a:lumOff val="0"/>
            <a:alphaOff val="-3428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The company invests in training, which increases the motivation and qualification of employees.</a:t>
          </a:r>
          <a:endParaRPr lang="en-US" sz="1600" kern="1200" dirty="0">
            <a:solidFill>
              <a:schemeClr val="tx1"/>
            </a:solidFill>
            <a:latin typeface="Arial" panose="020B0604020202020204" pitchFamily="34" charset="0"/>
            <a:cs typeface="Arial" panose="020B0604020202020204" pitchFamily="34" charset="0"/>
          </a:endParaRPr>
        </a:p>
      </dsp:txBody>
      <dsp:txXfrm>
        <a:off x="29700" y="4062129"/>
        <a:ext cx="9830634" cy="549000"/>
      </dsp:txXfrm>
    </dsp:sp>
    <dsp:sp modelId="{2688EBF7-8591-468C-BFFA-5CCDA11A54BF}">
      <dsp:nvSpPr>
        <dsp:cNvPr id="0" name=""/>
        <dsp:cNvSpPr/>
      </dsp:nvSpPr>
      <dsp:spPr>
        <a:xfrm>
          <a:off x="0" y="4686909"/>
          <a:ext cx="9890034" cy="608400"/>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Labor productivity fell by 54% in 2022 due to the reduction in net income caused by war-related restrictions.</a:t>
          </a:r>
          <a:endParaRPr lang="en-US" sz="1600" kern="1200" dirty="0">
            <a:solidFill>
              <a:schemeClr val="tx1"/>
            </a:solidFill>
            <a:latin typeface="Arial" panose="020B0604020202020204" pitchFamily="34" charset="0"/>
            <a:cs typeface="Arial" panose="020B0604020202020204" pitchFamily="34" charset="0"/>
          </a:endParaRPr>
        </a:p>
      </dsp:txBody>
      <dsp:txXfrm>
        <a:off x="29700" y="4716609"/>
        <a:ext cx="9830634" cy="549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28CD6-F7F5-4A50-8459-06A746DA84ED}">
      <dsp:nvSpPr>
        <dsp:cNvPr id="0" name=""/>
        <dsp:cNvSpPr/>
      </dsp:nvSpPr>
      <dsp:spPr>
        <a:xfrm>
          <a:off x="0" y="31587"/>
          <a:ext cx="9646194" cy="1010880"/>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The structure of the personnel department: It consists of three divisions - personnel administration, work with personnel, training and development. Each unit is responsible for different aspects, including documentation, recruitment, training, adaptation and development of personnel.</a:t>
          </a:r>
          <a:endParaRPr lang="ru-RU" sz="1600" kern="1200" dirty="0">
            <a:solidFill>
              <a:schemeClr val="tx1"/>
            </a:solidFill>
            <a:latin typeface="Arial" panose="020B0604020202020204" pitchFamily="34" charset="0"/>
            <a:cs typeface="Arial" panose="020B0604020202020204" pitchFamily="34" charset="0"/>
          </a:endParaRPr>
        </a:p>
      </dsp:txBody>
      <dsp:txXfrm>
        <a:off x="49347" y="80934"/>
        <a:ext cx="9547500" cy="912186"/>
      </dsp:txXfrm>
    </dsp:sp>
    <dsp:sp modelId="{76F46C52-5CCC-48CE-B6E6-251C43E1713D}">
      <dsp:nvSpPr>
        <dsp:cNvPr id="0" name=""/>
        <dsp:cNvSpPr/>
      </dsp:nvSpPr>
      <dsp:spPr>
        <a:xfrm>
          <a:off x="0" y="1197987"/>
          <a:ext cx="9646194" cy="1010880"/>
        </a:xfrm>
        <a:prstGeom prst="roundRect">
          <a:avLst/>
        </a:prstGeom>
        <a:solidFill>
          <a:schemeClr val="accent1">
            <a:alpha val="90000"/>
            <a:hueOff val="0"/>
            <a:satOff val="0"/>
            <a:lumOff val="0"/>
            <a:alphaOff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Personnel planning: Based on forecasts of the number of projects and volumes of construction work. For administrative staff, the number of transactions, documents and counterparties is taken into account.</a:t>
          </a:r>
          <a:endParaRPr lang="ru-RU" sz="1600" kern="1200">
            <a:solidFill>
              <a:schemeClr val="tx1"/>
            </a:solidFill>
            <a:latin typeface="Arial" panose="020B0604020202020204" pitchFamily="34" charset="0"/>
            <a:cs typeface="Arial" panose="020B0604020202020204" pitchFamily="34" charset="0"/>
          </a:endParaRPr>
        </a:p>
      </dsp:txBody>
      <dsp:txXfrm>
        <a:off x="49347" y="1247334"/>
        <a:ext cx="9547500" cy="912186"/>
      </dsp:txXfrm>
    </dsp:sp>
    <dsp:sp modelId="{A26886D6-002E-4FD6-8382-B496BD6DF524}">
      <dsp:nvSpPr>
        <dsp:cNvPr id="0" name=""/>
        <dsp:cNvSpPr/>
      </dsp:nvSpPr>
      <dsp:spPr>
        <a:xfrm>
          <a:off x="0" y="2364387"/>
          <a:ext cx="9646194" cy="1010880"/>
        </a:xfrm>
        <a:prstGeom prst="roundRect">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Adaptation of staff: Includes mentoring and training, process control by managers who help new employees integrate.</a:t>
          </a:r>
          <a:endParaRPr lang="ru-RU" sz="1600" kern="1200">
            <a:solidFill>
              <a:schemeClr val="tx1"/>
            </a:solidFill>
            <a:latin typeface="Arial" panose="020B0604020202020204" pitchFamily="34" charset="0"/>
            <a:cs typeface="Arial" panose="020B0604020202020204" pitchFamily="34" charset="0"/>
          </a:endParaRPr>
        </a:p>
      </dsp:txBody>
      <dsp:txXfrm>
        <a:off x="49347" y="2413734"/>
        <a:ext cx="9547500" cy="912186"/>
      </dsp:txXfrm>
    </dsp:sp>
    <dsp:sp modelId="{5843892A-4E30-49F5-9120-8D8AEB399CDA}">
      <dsp:nvSpPr>
        <dsp:cNvPr id="0" name=""/>
        <dsp:cNvSpPr/>
      </dsp:nvSpPr>
      <dsp:spPr>
        <a:xfrm>
          <a:off x="0" y="3530787"/>
          <a:ext cx="9646194" cy="1010880"/>
        </a:xfrm>
        <a:prstGeom prst="roundRect">
          <a:avLst/>
        </a:prstGeom>
        <a:solidFill>
          <a:schemeClr val="accent1">
            <a:alpha val="90000"/>
            <a:hueOff val="0"/>
            <a:satOff val="0"/>
            <a:lumOff val="0"/>
            <a:alphaOff val="-3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Recruitment: It is carried out through employment sites, cooperation with universities, job fairs.</a:t>
          </a:r>
          <a:endParaRPr lang="ru-RU" sz="1600" kern="1200">
            <a:solidFill>
              <a:schemeClr val="tx1"/>
            </a:solidFill>
            <a:latin typeface="Arial" panose="020B0604020202020204" pitchFamily="34" charset="0"/>
            <a:cs typeface="Arial" panose="020B0604020202020204" pitchFamily="34" charset="0"/>
          </a:endParaRPr>
        </a:p>
      </dsp:txBody>
      <dsp:txXfrm>
        <a:off x="49347" y="3580134"/>
        <a:ext cx="9547500" cy="912186"/>
      </dsp:txXfrm>
    </dsp:sp>
    <dsp:sp modelId="{5EBA38B3-E403-4ACF-A399-4A81DA2F00B7}">
      <dsp:nvSpPr>
        <dsp:cNvPr id="0" name=""/>
        <dsp:cNvSpPr/>
      </dsp:nvSpPr>
      <dsp:spPr>
        <a:xfrm>
          <a:off x="0" y="4697187"/>
          <a:ext cx="9646194" cy="1010880"/>
        </a:xfrm>
        <a:prstGeom prst="round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latin typeface="Arial" panose="020B0604020202020204" pitchFamily="34" charset="0"/>
              <a:cs typeface="Arial" panose="020B0604020202020204" pitchFamily="34" charset="0"/>
            </a:rPr>
            <a:t>Redundancy: Includes measures to comply with legal regulations and support employees during dismissal, with analysis of reasons for improving personnel management.</a:t>
          </a:r>
          <a:endParaRPr lang="ru-RU" sz="1600" kern="1200">
            <a:solidFill>
              <a:schemeClr val="tx1"/>
            </a:solidFill>
            <a:latin typeface="Arial" panose="020B0604020202020204" pitchFamily="34" charset="0"/>
            <a:cs typeface="Arial" panose="020B0604020202020204" pitchFamily="34" charset="0"/>
          </a:endParaRPr>
        </a:p>
      </dsp:txBody>
      <dsp:txXfrm>
        <a:off x="49347" y="4746534"/>
        <a:ext cx="9547500" cy="9121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0C879E-4C4E-4342-AE95-4888CAA24314}">
      <dsp:nvSpPr>
        <dsp:cNvPr id="0" name=""/>
        <dsp:cNvSpPr/>
      </dsp:nvSpPr>
      <dsp:spPr>
        <a:xfrm>
          <a:off x="3582062" y="2000992"/>
          <a:ext cx="2034967" cy="1656007"/>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Factorsimpact</a:t>
          </a:r>
          <a:r>
            <a:rPr lang="en-US" sz="1800" kern="1200" dirty="0">
              <a:solidFill>
                <a:schemeClr val="tx1"/>
              </a:solidFill>
              <a:latin typeface="Arial" panose="020B0604020202020204" pitchFamily="34" charset="0"/>
              <a:cs typeface="Arial" panose="020B0604020202020204" pitchFamily="34" charset="0"/>
            </a:rPr>
            <a:t> on the activities of the LLC</a:t>
          </a:r>
        </a:p>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a:t>
          </a:r>
          <a:r>
            <a:rPr lang="en-US" sz="1800" kern="1200" dirty="0" err="1">
              <a:solidFill>
                <a:schemeClr val="tx1"/>
              </a:solidFill>
              <a:latin typeface="Arial" panose="020B0604020202020204" pitchFamily="34" charset="0"/>
              <a:cs typeface="Arial" panose="020B0604020202020204" pitchFamily="34" charset="0"/>
            </a:rPr>
            <a:t>Interhal</a:t>
          </a:r>
          <a:r>
            <a:rPr lang="en-US" sz="1800" kern="1200" dirty="0">
              <a:solidFill>
                <a:schemeClr val="tx1"/>
              </a:solidFill>
              <a:latin typeface="Arial" panose="020B0604020202020204" pitchFamily="34" charset="0"/>
              <a:cs typeface="Arial" panose="020B0604020202020204" pitchFamily="34" charset="0"/>
            </a:rPr>
            <a:t>-Bud"</a:t>
          </a:r>
          <a:endParaRPr lang="ru-RU" sz="1800" kern="1200" dirty="0">
            <a:solidFill>
              <a:schemeClr val="tx1"/>
            </a:solidFill>
            <a:latin typeface="Arial" panose="020B0604020202020204" pitchFamily="34" charset="0"/>
            <a:cs typeface="Arial" panose="020B0604020202020204" pitchFamily="34" charset="0"/>
          </a:endParaRPr>
        </a:p>
      </dsp:txBody>
      <dsp:txXfrm>
        <a:off x="3662902" y="2081832"/>
        <a:ext cx="1873287" cy="1494327"/>
      </dsp:txXfrm>
    </dsp:sp>
    <dsp:sp modelId="{BD1D1CC7-610B-4464-91E9-9A7E52AF81D2}">
      <dsp:nvSpPr>
        <dsp:cNvPr id="0" name=""/>
        <dsp:cNvSpPr/>
      </dsp:nvSpPr>
      <dsp:spPr>
        <a:xfrm rot="16200000">
          <a:off x="4131939" y="1533386"/>
          <a:ext cx="935212" cy="0"/>
        </a:xfrm>
        <a:custGeom>
          <a:avLst/>
          <a:gdLst/>
          <a:ahLst/>
          <a:cxnLst/>
          <a:rect l="0" t="0" r="0" b="0"/>
          <a:pathLst>
            <a:path>
              <a:moveTo>
                <a:pt x="0" y="0"/>
              </a:moveTo>
              <a:lnTo>
                <a:pt x="935212" y="0"/>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2526C4-E815-4CE4-8E25-79371F7EDE17}">
      <dsp:nvSpPr>
        <dsp:cNvPr id="0" name=""/>
        <dsp:cNvSpPr/>
      </dsp:nvSpPr>
      <dsp:spPr>
        <a:xfrm>
          <a:off x="3431083" y="-43744"/>
          <a:ext cx="2336925" cy="1109524"/>
        </a:xfrm>
        <a:prstGeom prst="roundRect">
          <a:avLst/>
        </a:prstGeom>
        <a:solidFill>
          <a:schemeClr val="accent1">
            <a:shade val="80000"/>
            <a:hueOff val="54253"/>
            <a:satOff val="1035"/>
            <a:lumOff val="45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Decreaseeconomic</a:t>
          </a:r>
          <a:r>
            <a:rPr lang="en-US" sz="1800" kern="1200" dirty="0">
              <a:solidFill>
                <a:schemeClr val="tx1"/>
              </a:solidFill>
              <a:latin typeface="Arial" panose="020B0604020202020204" pitchFamily="34" charset="0"/>
              <a:cs typeface="Arial" panose="020B0604020202020204" pitchFamily="34" charset="0"/>
            </a:rPr>
            <a:t> activity - reduction in the number of orders / construction projects</a:t>
          </a:r>
          <a:endParaRPr lang="ru-RU" sz="1800" kern="1200" dirty="0">
            <a:solidFill>
              <a:schemeClr val="tx1"/>
            </a:solidFill>
            <a:latin typeface="Arial" panose="020B0604020202020204" pitchFamily="34" charset="0"/>
            <a:cs typeface="Arial" panose="020B0604020202020204" pitchFamily="34" charset="0"/>
          </a:endParaRPr>
        </a:p>
      </dsp:txBody>
      <dsp:txXfrm>
        <a:off x="3485245" y="10418"/>
        <a:ext cx="2228601" cy="1001200"/>
      </dsp:txXfrm>
    </dsp:sp>
    <dsp:sp modelId="{F58E9578-D322-4114-93B4-397F5F911CE4}">
      <dsp:nvSpPr>
        <dsp:cNvPr id="0" name=""/>
        <dsp:cNvSpPr/>
      </dsp:nvSpPr>
      <dsp:spPr>
        <a:xfrm rot="20520000">
          <a:off x="5609124" y="2448484"/>
          <a:ext cx="323035" cy="0"/>
        </a:xfrm>
        <a:custGeom>
          <a:avLst/>
          <a:gdLst/>
          <a:ahLst/>
          <a:cxnLst/>
          <a:rect l="0" t="0" r="0" b="0"/>
          <a:pathLst>
            <a:path>
              <a:moveTo>
                <a:pt x="0" y="0"/>
              </a:moveTo>
              <a:lnTo>
                <a:pt x="323035" y="0"/>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F4830D-D10C-4E36-95B9-4F867A7AC55A}">
      <dsp:nvSpPr>
        <dsp:cNvPr id="0" name=""/>
        <dsp:cNvSpPr/>
      </dsp:nvSpPr>
      <dsp:spPr>
        <a:xfrm>
          <a:off x="5924255" y="1171336"/>
          <a:ext cx="1759639" cy="1882730"/>
        </a:xfrm>
        <a:prstGeom prst="roundRect">
          <a:avLst/>
        </a:prstGeom>
        <a:solidFill>
          <a:schemeClr val="accent1">
            <a:shade val="80000"/>
            <a:hueOff val="108505"/>
            <a:satOff val="2070"/>
            <a:lumOff val="91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Introduction of </a:t>
          </a:r>
          <a:r>
            <a:rPr lang="en-US" sz="1800" kern="1200" dirty="0" err="1">
              <a:solidFill>
                <a:schemeClr val="tx1"/>
              </a:solidFill>
              <a:latin typeface="Arial" panose="020B0604020202020204" pitchFamily="34" charset="0"/>
              <a:cs typeface="Arial" panose="020B0604020202020204" pitchFamily="34" charset="0"/>
            </a:rPr>
            <a:t>militarycondition</a:t>
          </a:r>
          <a:r>
            <a:rPr lang="en-US" sz="1800" kern="1200" dirty="0">
              <a:solidFill>
                <a:schemeClr val="tx1"/>
              </a:solidFill>
              <a:latin typeface="Arial" panose="020B0604020202020204" pitchFamily="34" charset="0"/>
              <a:cs typeface="Arial" panose="020B0604020202020204" pitchFamily="34" charset="0"/>
            </a:rPr>
            <a:t> with all accompanying factors</a:t>
          </a:r>
          <a:endParaRPr lang="ru-RU" sz="1800" kern="1200" dirty="0">
            <a:solidFill>
              <a:schemeClr val="tx1"/>
            </a:solidFill>
            <a:latin typeface="Arial" panose="020B0604020202020204" pitchFamily="34" charset="0"/>
            <a:cs typeface="Arial" panose="020B0604020202020204" pitchFamily="34" charset="0"/>
          </a:endParaRPr>
        </a:p>
      </dsp:txBody>
      <dsp:txXfrm>
        <a:off x="6010153" y="1257234"/>
        <a:ext cx="1587843" cy="1710934"/>
      </dsp:txXfrm>
    </dsp:sp>
    <dsp:sp modelId="{511C4647-E57E-4BDB-BB89-9D7116668EF1}">
      <dsp:nvSpPr>
        <dsp:cNvPr id="0" name=""/>
        <dsp:cNvSpPr/>
      </dsp:nvSpPr>
      <dsp:spPr>
        <a:xfrm rot="3240000">
          <a:off x="5153283" y="3750896"/>
          <a:ext cx="232124" cy="0"/>
        </a:xfrm>
        <a:custGeom>
          <a:avLst/>
          <a:gdLst/>
          <a:ahLst/>
          <a:cxnLst/>
          <a:rect l="0" t="0" r="0" b="0"/>
          <a:pathLst>
            <a:path>
              <a:moveTo>
                <a:pt x="0" y="0"/>
              </a:moveTo>
              <a:lnTo>
                <a:pt x="232124" y="0"/>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058AF9-6864-41C4-9162-382F0A39B8D2}">
      <dsp:nvSpPr>
        <dsp:cNvPr id="0" name=""/>
        <dsp:cNvSpPr/>
      </dsp:nvSpPr>
      <dsp:spPr>
        <a:xfrm>
          <a:off x="4878801" y="3844792"/>
          <a:ext cx="2166435" cy="1718975"/>
        </a:xfrm>
        <a:prstGeom prst="roundRect">
          <a:avLst/>
        </a:prstGeom>
        <a:solidFill>
          <a:schemeClr val="accent1">
            <a:shade val="80000"/>
            <a:hueOff val="162758"/>
            <a:satOff val="3105"/>
            <a:lumOff val="137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latin typeface="Arial" panose="020B0604020202020204" pitchFamily="34" charset="0"/>
              <a:cs typeface="Arial" panose="020B0604020202020204" pitchFamily="34" charset="0"/>
            </a:rPr>
            <a:t>Relocation from temporarily occupied territories to Kyiv or Western regions</a:t>
          </a:r>
          <a:endParaRPr lang="ru-RU" sz="1800" kern="1200">
            <a:solidFill>
              <a:schemeClr val="tx1"/>
            </a:solidFill>
            <a:latin typeface="Arial" panose="020B0604020202020204" pitchFamily="34" charset="0"/>
            <a:cs typeface="Arial" panose="020B0604020202020204" pitchFamily="34" charset="0"/>
          </a:endParaRPr>
        </a:p>
      </dsp:txBody>
      <dsp:txXfrm>
        <a:off x="4962714" y="3928705"/>
        <a:ext cx="1998609" cy="1551149"/>
      </dsp:txXfrm>
    </dsp:sp>
    <dsp:sp modelId="{B48C2936-5C22-4869-9BF1-55433936F91F}">
      <dsp:nvSpPr>
        <dsp:cNvPr id="0" name=""/>
        <dsp:cNvSpPr/>
      </dsp:nvSpPr>
      <dsp:spPr>
        <a:xfrm rot="7560000">
          <a:off x="3736696" y="3790123"/>
          <a:ext cx="329099" cy="0"/>
        </a:xfrm>
        <a:custGeom>
          <a:avLst/>
          <a:gdLst/>
          <a:ahLst/>
          <a:cxnLst/>
          <a:rect l="0" t="0" r="0" b="0"/>
          <a:pathLst>
            <a:path>
              <a:moveTo>
                <a:pt x="0" y="0"/>
              </a:moveTo>
              <a:lnTo>
                <a:pt x="329099" y="0"/>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079DC4-ACE4-4254-9833-98D90D016180}">
      <dsp:nvSpPr>
        <dsp:cNvPr id="0" name=""/>
        <dsp:cNvSpPr/>
      </dsp:nvSpPr>
      <dsp:spPr>
        <a:xfrm>
          <a:off x="2394859" y="3923247"/>
          <a:ext cx="1684425" cy="1562066"/>
        </a:xfrm>
        <a:prstGeom prst="roundRect">
          <a:avLst/>
        </a:prstGeom>
        <a:solidFill>
          <a:schemeClr val="accent1">
            <a:shade val="80000"/>
            <a:hueOff val="217011"/>
            <a:satOff val="4140"/>
            <a:lumOff val="182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Threatlife</a:t>
          </a:r>
          <a:r>
            <a:rPr lang="en-US" sz="1800" kern="1200" dirty="0">
              <a:solidFill>
                <a:schemeClr val="tx1"/>
              </a:solidFill>
              <a:latin typeface="Arial" panose="020B0604020202020204" pitchFamily="34" charset="0"/>
              <a:cs typeface="Arial" panose="020B0604020202020204" pitchFamily="34" charset="0"/>
            </a:rPr>
            <a:t> and health of employees</a:t>
          </a:r>
        </a:p>
      </dsp:txBody>
      <dsp:txXfrm>
        <a:off x="2471113" y="3999501"/>
        <a:ext cx="1531917" cy="1409558"/>
      </dsp:txXfrm>
    </dsp:sp>
    <dsp:sp modelId="{0D9877B2-6953-4C50-B7B3-6F2F07FBAE0F}">
      <dsp:nvSpPr>
        <dsp:cNvPr id="0" name=""/>
        <dsp:cNvSpPr/>
      </dsp:nvSpPr>
      <dsp:spPr>
        <a:xfrm rot="11880000">
          <a:off x="3290689" y="2452247"/>
          <a:ext cx="298682" cy="0"/>
        </a:xfrm>
        <a:custGeom>
          <a:avLst/>
          <a:gdLst/>
          <a:ahLst/>
          <a:cxnLst/>
          <a:rect l="0" t="0" r="0" b="0"/>
          <a:pathLst>
            <a:path>
              <a:moveTo>
                <a:pt x="0" y="0"/>
              </a:moveTo>
              <a:lnTo>
                <a:pt x="298682" y="0"/>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729925-83F8-458D-91EA-E25EE2BD76CD}">
      <dsp:nvSpPr>
        <dsp:cNvPr id="0" name=""/>
        <dsp:cNvSpPr/>
      </dsp:nvSpPr>
      <dsp:spPr>
        <a:xfrm>
          <a:off x="1492036" y="1127798"/>
          <a:ext cx="1805962" cy="1969805"/>
        </a:xfrm>
        <a:prstGeom prst="roundRect">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An increase in the level of anxiety is an unstable emotional state of the staff</a:t>
          </a:r>
          <a:endParaRPr lang="ru-RU" sz="1800" kern="1200" dirty="0">
            <a:solidFill>
              <a:schemeClr val="tx1"/>
            </a:solidFill>
            <a:latin typeface="Arial" panose="020B0604020202020204" pitchFamily="34" charset="0"/>
            <a:cs typeface="Arial" panose="020B0604020202020204" pitchFamily="34" charset="0"/>
          </a:endParaRPr>
        </a:p>
      </dsp:txBody>
      <dsp:txXfrm>
        <a:off x="1580196" y="1215958"/>
        <a:ext cx="1629642" cy="17934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3A78A-A3E0-4313-A695-D1B69590AAD4}">
      <dsp:nvSpPr>
        <dsp:cNvPr id="0" name=""/>
        <dsp:cNvSpPr/>
      </dsp:nvSpPr>
      <dsp:spPr>
        <a:xfrm>
          <a:off x="0" y="58155"/>
          <a:ext cx="11530149" cy="95472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Reduction and optimization of staff: Decrease in orders and income led to forced reduction of employees and postponement of projects. However, this raises the risk of a lack of qualified personnel in the future.</a:t>
          </a:r>
          <a:endParaRPr lang="ru-RU" sz="1800" kern="1200">
            <a:latin typeface="Arial" panose="020B0604020202020204" pitchFamily="34" charset="0"/>
            <a:cs typeface="Arial" panose="020B0604020202020204" pitchFamily="34" charset="0"/>
          </a:endParaRPr>
        </a:p>
      </dsp:txBody>
      <dsp:txXfrm>
        <a:off x="46606" y="104761"/>
        <a:ext cx="11436937" cy="861508"/>
      </dsp:txXfrm>
    </dsp:sp>
    <dsp:sp modelId="{21D8E42F-E1CA-4C03-8F63-ED494FD21CD4}">
      <dsp:nvSpPr>
        <dsp:cNvPr id="0" name=""/>
        <dsp:cNvSpPr/>
      </dsp:nvSpPr>
      <dsp:spPr>
        <a:xfrm>
          <a:off x="0" y="1143306"/>
          <a:ext cx="11530149" cy="95472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Changes in labor relations: Martial law provides for an increase in the working week to 60 hours, the possibility of working at night for women, simplification of the processes of dismissal and hiring on fixed-term contracts. The law allows dismissal without notice for workers from dangerous areas.</a:t>
          </a:r>
          <a:endParaRPr lang="ru-RU" sz="1800" kern="1200" dirty="0">
            <a:latin typeface="Arial" panose="020B0604020202020204" pitchFamily="34" charset="0"/>
            <a:cs typeface="Arial" panose="020B0604020202020204" pitchFamily="34" charset="0"/>
          </a:endParaRPr>
        </a:p>
      </dsp:txBody>
      <dsp:txXfrm>
        <a:off x="46606" y="1189912"/>
        <a:ext cx="11436937" cy="861508"/>
      </dsp:txXfrm>
    </dsp:sp>
    <dsp:sp modelId="{C6958035-2A34-4148-B1B5-0C0496282435}">
      <dsp:nvSpPr>
        <dsp:cNvPr id="0" name=""/>
        <dsp:cNvSpPr/>
      </dsp:nvSpPr>
      <dsp:spPr>
        <a:xfrm>
          <a:off x="0" y="2244906"/>
          <a:ext cx="11530149" cy="95472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Adaptation of work during crisis situations: Due to regular power outages and air strikes, staff, especially administrative ones, work remotely, but with risks. Remote work is not possible for construction workers, which creates additional difficulties.</a:t>
          </a:r>
          <a:endParaRPr lang="ru-RU" sz="1800" kern="1200">
            <a:latin typeface="Arial" panose="020B0604020202020204" pitchFamily="34" charset="0"/>
            <a:cs typeface="Arial" panose="020B0604020202020204" pitchFamily="34" charset="0"/>
          </a:endParaRPr>
        </a:p>
      </dsp:txBody>
      <dsp:txXfrm>
        <a:off x="46606" y="2291512"/>
        <a:ext cx="11436937" cy="861508"/>
      </dsp:txXfrm>
    </dsp:sp>
    <dsp:sp modelId="{663533C9-3B4F-4A57-A33E-71A70B5D495B}">
      <dsp:nvSpPr>
        <dsp:cNvPr id="0" name=""/>
        <dsp:cNvSpPr/>
      </dsp:nvSpPr>
      <dsp:spPr>
        <a:xfrm>
          <a:off x="0" y="3346506"/>
          <a:ext cx="11530149" cy="95472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Psychological support and empathy: The company provides psychological support, involves employees in volunteer projects and fundraising for the army, which has become a new type of motivation.</a:t>
          </a:r>
          <a:endParaRPr lang="ru-RU" sz="1800" kern="1200">
            <a:latin typeface="Arial" panose="020B0604020202020204" pitchFamily="34" charset="0"/>
            <a:cs typeface="Arial" panose="020B0604020202020204" pitchFamily="34" charset="0"/>
          </a:endParaRPr>
        </a:p>
      </dsp:txBody>
      <dsp:txXfrm>
        <a:off x="46606" y="3393112"/>
        <a:ext cx="11436937" cy="861508"/>
      </dsp:txXfrm>
    </dsp:sp>
    <dsp:sp modelId="{AA431A87-5080-4FC3-8B1E-90109235D6FD}">
      <dsp:nvSpPr>
        <dsp:cNvPr id="0" name=""/>
        <dsp:cNvSpPr/>
      </dsp:nvSpPr>
      <dsp:spPr>
        <a:xfrm>
          <a:off x="0" y="4448106"/>
          <a:ext cx="11530149" cy="95472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Training and rotation: If possible, the company organizes training and rotation of employees, preserving personnel potential for post-war recovery.</a:t>
          </a:r>
          <a:endParaRPr lang="ru-RU" sz="1800" kern="1200">
            <a:latin typeface="Arial" panose="020B0604020202020204" pitchFamily="34" charset="0"/>
            <a:cs typeface="Arial" panose="020B0604020202020204" pitchFamily="34" charset="0"/>
          </a:endParaRPr>
        </a:p>
      </dsp:txBody>
      <dsp:txXfrm>
        <a:off x="46606" y="4494712"/>
        <a:ext cx="11436937" cy="8615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76F76-FBD3-4198-B1A3-2666C535E342}">
      <dsp:nvSpPr>
        <dsp:cNvPr id="0" name=""/>
        <dsp:cNvSpPr/>
      </dsp:nvSpPr>
      <dsp:spPr>
        <a:xfrm rot="5400000">
          <a:off x="7466089" y="-3220025"/>
          <a:ext cx="748822" cy="7379294"/>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Assessment of the actual number of personnel and its compliance with the scope of work.
Development of an anti-crisis plan, which includes redistribution of tasks, partial payment of labor depending on the volume of tasks performed and support of employees in stressful conditions.</a:t>
          </a:r>
          <a:endParaRPr lang="ru-RU" sz="1400" kern="1200" dirty="0">
            <a:latin typeface="Arial" panose="020B0604020202020204" pitchFamily="34" charset="0"/>
            <a:cs typeface="Arial" panose="020B0604020202020204" pitchFamily="34" charset="0"/>
          </a:endParaRPr>
        </a:p>
      </dsp:txBody>
      <dsp:txXfrm rot="-5400000">
        <a:off x="4150853" y="131765"/>
        <a:ext cx="7342740" cy="675714"/>
      </dsp:txXfrm>
    </dsp:sp>
    <dsp:sp modelId="{1E4A2017-9CEA-4C80-9CE0-C573E47A6C4F}">
      <dsp:nvSpPr>
        <dsp:cNvPr id="0" name=""/>
        <dsp:cNvSpPr/>
      </dsp:nvSpPr>
      <dsp:spPr>
        <a:xfrm>
          <a:off x="0" y="20047"/>
          <a:ext cx="4150853" cy="93602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Analysis of personnel potential:</a:t>
          </a:r>
          <a:endParaRPr lang="ru-RU" sz="1400" kern="1200" dirty="0">
            <a:latin typeface="Arial" panose="020B0604020202020204" pitchFamily="34" charset="0"/>
            <a:cs typeface="Arial" panose="020B0604020202020204" pitchFamily="34" charset="0"/>
          </a:endParaRPr>
        </a:p>
      </dsp:txBody>
      <dsp:txXfrm>
        <a:off x="45693" y="65740"/>
        <a:ext cx="4059467" cy="844641"/>
      </dsp:txXfrm>
    </dsp:sp>
    <dsp:sp modelId="{4D4A2987-B5A2-494A-B720-3E5A62DA0D78}">
      <dsp:nvSpPr>
        <dsp:cNvPr id="0" name=""/>
        <dsp:cNvSpPr/>
      </dsp:nvSpPr>
      <dsp:spPr>
        <a:xfrm rot="5400000">
          <a:off x="7466089" y="-2237196"/>
          <a:ext cx="748822" cy="7379294"/>
        </a:xfrm>
        <a:prstGeom prst="round2SameRect">
          <a:avLst/>
        </a:prstGeom>
        <a:solidFill>
          <a:schemeClr val="accent5">
            <a:tint val="40000"/>
            <a:alpha val="90000"/>
            <a:hueOff val="-1478351"/>
            <a:satOff val="-2563"/>
            <a:lumOff val="-258"/>
            <a:alphaOff val="0"/>
          </a:schemeClr>
        </a:solidFill>
        <a:ln w="12700" cap="flat" cmpd="sng" algn="ctr">
          <a:solidFill>
            <a:schemeClr val="accent5">
              <a:tint val="40000"/>
              <a:alpha val="90000"/>
              <a:hueOff val="-1478351"/>
              <a:satOff val="-2563"/>
              <a:lumOff val="-25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Taking into account the current status of orders and possible interruptions in construction.
Parallel review of the company's strategy to optimize the number and structure of personnel.</a:t>
          </a:r>
          <a:endParaRPr lang="ru-RU" sz="1400" kern="1200" dirty="0">
            <a:latin typeface="Arial" panose="020B0604020202020204" pitchFamily="34" charset="0"/>
            <a:cs typeface="Arial" panose="020B0604020202020204" pitchFamily="34" charset="0"/>
          </a:endParaRPr>
        </a:p>
      </dsp:txBody>
      <dsp:txXfrm rot="-5400000">
        <a:off x="4150853" y="1114594"/>
        <a:ext cx="7342740" cy="675714"/>
      </dsp:txXfrm>
    </dsp:sp>
    <dsp:sp modelId="{F1741E71-6AC8-4094-A079-4022AAFFE57E}">
      <dsp:nvSpPr>
        <dsp:cNvPr id="0" name=""/>
        <dsp:cNvSpPr/>
      </dsp:nvSpPr>
      <dsp:spPr>
        <a:xfrm>
          <a:off x="0" y="984436"/>
          <a:ext cx="4150853" cy="936027"/>
        </a:xfrm>
        <a:prstGeom prst="roundRect">
          <a:avLst/>
        </a:prstGeom>
        <a:solidFill>
          <a:schemeClr val="accent5">
            <a:hueOff val="-1470669"/>
            <a:satOff val="-2046"/>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Personnel planning:</a:t>
          </a:r>
          <a:endParaRPr lang="ru-RU" sz="1400" kern="1200" dirty="0">
            <a:latin typeface="Arial" panose="020B0604020202020204" pitchFamily="34" charset="0"/>
            <a:cs typeface="Arial" panose="020B0604020202020204" pitchFamily="34" charset="0"/>
          </a:endParaRPr>
        </a:p>
      </dsp:txBody>
      <dsp:txXfrm>
        <a:off x="45693" y="1030129"/>
        <a:ext cx="4059467" cy="844641"/>
      </dsp:txXfrm>
    </dsp:sp>
    <dsp:sp modelId="{42945038-CA09-4722-83AD-D569EA620720}">
      <dsp:nvSpPr>
        <dsp:cNvPr id="0" name=""/>
        <dsp:cNvSpPr/>
      </dsp:nvSpPr>
      <dsp:spPr>
        <a:xfrm rot="5400000">
          <a:off x="7466089" y="-1254367"/>
          <a:ext cx="748822" cy="7379294"/>
        </a:xfrm>
        <a:prstGeom prst="round2SameRect">
          <a:avLst/>
        </a:prstGeom>
        <a:solidFill>
          <a:schemeClr val="accent5">
            <a:tint val="40000"/>
            <a:alpha val="90000"/>
            <a:hueOff val="-2956702"/>
            <a:satOff val="-5126"/>
            <a:lumOff val="-516"/>
            <a:alphaOff val="0"/>
          </a:schemeClr>
        </a:solidFill>
        <a:ln w="12700" cap="flat" cmpd="sng" algn="ctr">
          <a:solidFill>
            <a:schemeClr val="accent5">
              <a:tint val="40000"/>
              <a:alpha val="90000"/>
              <a:hueOff val="-2956702"/>
              <a:satOff val="-5126"/>
              <a:lumOff val="-5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Current hiring freeze due to insufficient staff.
After the victory, it is planned to expand the search channels, including active cooperation with universities to train young specialists.</a:t>
          </a:r>
          <a:endParaRPr lang="ru-RU" sz="1400" kern="1200" dirty="0">
            <a:latin typeface="Arial" panose="020B0604020202020204" pitchFamily="34" charset="0"/>
            <a:cs typeface="Arial" panose="020B0604020202020204" pitchFamily="34" charset="0"/>
          </a:endParaRPr>
        </a:p>
      </dsp:txBody>
      <dsp:txXfrm rot="-5400000">
        <a:off x="4150853" y="2097423"/>
        <a:ext cx="7342740" cy="675714"/>
      </dsp:txXfrm>
    </dsp:sp>
    <dsp:sp modelId="{D52C9479-55F5-47D2-934F-BB7885310D05}">
      <dsp:nvSpPr>
        <dsp:cNvPr id="0" name=""/>
        <dsp:cNvSpPr/>
      </dsp:nvSpPr>
      <dsp:spPr>
        <a:xfrm>
          <a:off x="0" y="1967266"/>
          <a:ext cx="4150853" cy="936027"/>
        </a:xfrm>
        <a:prstGeom prst="roundRect">
          <a:avLst/>
        </a:prstGeom>
        <a:solidFill>
          <a:schemeClr val="accent5">
            <a:hueOff val="-2941338"/>
            <a:satOff val="-4091"/>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Search and recruitment of personnel:</a:t>
          </a:r>
          <a:endParaRPr lang="ru-RU" sz="1400" kern="1200" dirty="0">
            <a:latin typeface="Arial" panose="020B0604020202020204" pitchFamily="34" charset="0"/>
            <a:cs typeface="Arial" panose="020B0604020202020204" pitchFamily="34" charset="0"/>
          </a:endParaRPr>
        </a:p>
      </dsp:txBody>
      <dsp:txXfrm>
        <a:off x="45693" y="2012959"/>
        <a:ext cx="4059467" cy="844641"/>
      </dsp:txXfrm>
    </dsp:sp>
    <dsp:sp modelId="{4794AE75-90B5-4D66-8BBE-EA541C32CA43}">
      <dsp:nvSpPr>
        <dsp:cNvPr id="0" name=""/>
        <dsp:cNvSpPr/>
      </dsp:nvSpPr>
      <dsp:spPr>
        <a:xfrm rot="5400000">
          <a:off x="7466089" y="-271538"/>
          <a:ext cx="748822" cy="7379294"/>
        </a:xfrm>
        <a:prstGeom prst="round2SameRect">
          <a:avLst/>
        </a:prstGeom>
        <a:solidFill>
          <a:schemeClr val="accent5">
            <a:tint val="40000"/>
            <a:alpha val="90000"/>
            <a:hueOff val="-4435053"/>
            <a:satOff val="-7690"/>
            <a:lumOff val="-773"/>
            <a:alphaOff val="0"/>
          </a:schemeClr>
        </a:solidFill>
        <a:ln w="12700" cap="flat" cmpd="sng" algn="ctr">
          <a:solidFill>
            <a:schemeClr val="accent5">
              <a:tint val="40000"/>
              <a:alpha val="90000"/>
              <a:hueOff val="-4435053"/>
              <a:satOff val="-7690"/>
              <a:lumOff val="-77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Implementation of adaptation processes for new employees, with a special emphasis on psychological support for those who arrived from the occupied territories.</a:t>
          </a:r>
          <a:endParaRPr lang="ru-RU" sz="1400" kern="1200" dirty="0">
            <a:latin typeface="Arial" panose="020B0604020202020204" pitchFamily="34" charset="0"/>
            <a:cs typeface="Arial" panose="020B0604020202020204" pitchFamily="34" charset="0"/>
          </a:endParaRPr>
        </a:p>
      </dsp:txBody>
      <dsp:txXfrm rot="-5400000">
        <a:off x="4150853" y="3080252"/>
        <a:ext cx="7342740" cy="675714"/>
      </dsp:txXfrm>
    </dsp:sp>
    <dsp:sp modelId="{ACAAE325-85D9-4B7B-ACE4-BA8F866B6C08}">
      <dsp:nvSpPr>
        <dsp:cNvPr id="0" name=""/>
        <dsp:cNvSpPr/>
      </dsp:nvSpPr>
      <dsp:spPr>
        <a:xfrm>
          <a:off x="0" y="2950095"/>
          <a:ext cx="4150853" cy="936027"/>
        </a:xfrm>
        <a:prstGeom prst="roundRect">
          <a:avLst/>
        </a:prstGeom>
        <a:solidFill>
          <a:schemeClr val="accent5">
            <a:hueOff val="-4412007"/>
            <a:satOff val="-6137"/>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Adaptation of personnel:</a:t>
          </a:r>
          <a:endParaRPr lang="ru-RU" sz="1400" kern="1200" dirty="0">
            <a:latin typeface="Arial" panose="020B0604020202020204" pitchFamily="34" charset="0"/>
            <a:cs typeface="Arial" panose="020B0604020202020204" pitchFamily="34" charset="0"/>
          </a:endParaRPr>
        </a:p>
      </dsp:txBody>
      <dsp:txXfrm>
        <a:off x="45693" y="2995788"/>
        <a:ext cx="4059467" cy="844641"/>
      </dsp:txXfrm>
    </dsp:sp>
    <dsp:sp modelId="{EBD6C8DE-CD8E-46C6-B276-E7EC446CF4FF}">
      <dsp:nvSpPr>
        <dsp:cNvPr id="0" name=""/>
        <dsp:cNvSpPr/>
      </dsp:nvSpPr>
      <dsp:spPr>
        <a:xfrm rot="5400000">
          <a:off x="7466089" y="711290"/>
          <a:ext cx="748822" cy="7379294"/>
        </a:xfrm>
        <a:prstGeom prst="round2SameRect">
          <a:avLst/>
        </a:prstGeom>
        <a:solidFill>
          <a:schemeClr val="accent5">
            <a:tint val="40000"/>
            <a:alpha val="90000"/>
            <a:hueOff val="-5913404"/>
            <a:satOff val="-10253"/>
            <a:lumOff val="-1031"/>
            <a:alphaOff val="0"/>
          </a:schemeClr>
        </a:solidFill>
        <a:ln w="12700" cap="flat" cmpd="sng" algn="ctr">
          <a:solidFill>
            <a:schemeClr val="accent5">
              <a:tint val="40000"/>
              <a:alpha val="90000"/>
              <a:hueOff val="-5913404"/>
              <a:satOff val="-10253"/>
              <a:lumOff val="-103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Activation of professional training, especially for construction personnel.
Development of trainings to improve the quality of construction services and psychological trainings to support the morale of employees.</a:t>
          </a:r>
          <a:endParaRPr lang="ru-RU" sz="1400" kern="1200" dirty="0">
            <a:latin typeface="Arial" panose="020B0604020202020204" pitchFamily="34" charset="0"/>
            <a:cs typeface="Arial" panose="020B0604020202020204" pitchFamily="34" charset="0"/>
          </a:endParaRPr>
        </a:p>
      </dsp:txBody>
      <dsp:txXfrm rot="-5400000">
        <a:off x="4150853" y="4063080"/>
        <a:ext cx="7342740" cy="675714"/>
      </dsp:txXfrm>
    </dsp:sp>
    <dsp:sp modelId="{39D4A666-09DC-4F97-A94A-D707BAA9FAB5}">
      <dsp:nvSpPr>
        <dsp:cNvPr id="0" name=""/>
        <dsp:cNvSpPr/>
      </dsp:nvSpPr>
      <dsp:spPr>
        <a:xfrm>
          <a:off x="0" y="3932924"/>
          <a:ext cx="4150853" cy="936027"/>
        </a:xfrm>
        <a:prstGeom prst="roundRect">
          <a:avLst/>
        </a:prstGeom>
        <a:solidFill>
          <a:schemeClr val="accent5">
            <a:hueOff val="-5882676"/>
            <a:satOff val="-8182"/>
            <a:lumOff val="-31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Staff training:</a:t>
          </a:r>
          <a:endParaRPr lang="ru-RU" sz="1400" kern="1200" dirty="0">
            <a:latin typeface="Arial" panose="020B0604020202020204" pitchFamily="34" charset="0"/>
            <a:cs typeface="Arial" panose="020B0604020202020204" pitchFamily="34" charset="0"/>
          </a:endParaRPr>
        </a:p>
      </dsp:txBody>
      <dsp:txXfrm>
        <a:off x="45693" y="3978617"/>
        <a:ext cx="4059467" cy="844641"/>
      </dsp:txXfrm>
    </dsp:sp>
    <dsp:sp modelId="{8D4CA32B-596B-4FBE-8AB0-CC5AD5D06813}">
      <dsp:nvSpPr>
        <dsp:cNvPr id="0" name=""/>
        <dsp:cNvSpPr/>
      </dsp:nvSpPr>
      <dsp:spPr>
        <a:xfrm rot="5400000">
          <a:off x="7466089" y="1694120"/>
          <a:ext cx="748822" cy="7379294"/>
        </a:xfrm>
        <a:prstGeom prst="round2Same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panose="020B0604020202020204" pitchFamily="34" charset="0"/>
              <a:cs typeface="Arial" panose="020B0604020202020204" pitchFamily="34" charset="0"/>
            </a:rPr>
            <a:t>Introduction of partial payment depending on workload (70-80%).
Use of non-material motivations for personnel with a limited scope of work.</a:t>
          </a:r>
          <a:endParaRPr lang="ru-RU" sz="1400" kern="1200" dirty="0">
            <a:latin typeface="Arial" panose="020B0604020202020204" pitchFamily="34" charset="0"/>
            <a:cs typeface="Arial" panose="020B0604020202020204" pitchFamily="34" charset="0"/>
          </a:endParaRPr>
        </a:p>
      </dsp:txBody>
      <dsp:txXfrm rot="-5400000">
        <a:off x="4150853" y="5045910"/>
        <a:ext cx="7342740" cy="675714"/>
      </dsp:txXfrm>
    </dsp:sp>
    <dsp:sp modelId="{188FEE90-52DF-4DE0-AC82-057BEA67A3A4}">
      <dsp:nvSpPr>
        <dsp:cNvPr id="0" name=""/>
        <dsp:cNvSpPr/>
      </dsp:nvSpPr>
      <dsp:spPr>
        <a:xfrm>
          <a:off x="0" y="4915753"/>
          <a:ext cx="4150853" cy="936027"/>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Staff motivation:</a:t>
          </a:r>
          <a:endParaRPr lang="ru-RU" sz="1400" kern="1200" dirty="0">
            <a:latin typeface="Arial" panose="020B0604020202020204" pitchFamily="34" charset="0"/>
            <a:cs typeface="Arial" panose="020B0604020202020204" pitchFamily="34" charset="0"/>
          </a:endParaRPr>
        </a:p>
      </dsp:txBody>
      <dsp:txXfrm>
        <a:off x="45693" y="4961446"/>
        <a:ext cx="4059467" cy="8446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48A11-0BA9-45AC-906B-6663FFA6EE3C}">
      <dsp:nvSpPr>
        <dsp:cNvPr id="0" name=""/>
        <dsp:cNvSpPr/>
      </dsp:nvSpPr>
      <dsp:spPr>
        <a:xfrm>
          <a:off x="0" y="1480"/>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Anti-crisis plan of personnel potential:</a:t>
          </a:r>
          <a:r>
            <a:rPr lang="en-US" sz="1600" kern="1200" dirty="0">
              <a:latin typeface="Arial" panose="020B0604020202020204" pitchFamily="34" charset="0"/>
              <a:cs typeface="Arial" panose="020B0604020202020204" pitchFamily="34" charset="0"/>
            </a:rPr>
            <a:t>
Develop an anti-crisis plan to maintain the staff, which includes the redistribution of duties between employees and partial payment of labor in accordance with the volume of tasks performed.</a:t>
          </a:r>
          <a:endParaRPr lang="ru-RU" sz="1600" kern="1200" dirty="0">
            <a:latin typeface="Arial" panose="020B0604020202020204" pitchFamily="34" charset="0"/>
            <a:cs typeface="Arial" panose="020B0604020202020204" pitchFamily="34" charset="0"/>
          </a:endParaRPr>
        </a:p>
      </dsp:txBody>
      <dsp:txXfrm>
        <a:off x="36678" y="38158"/>
        <a:ext cx="11526461" cy="678003"/>
      </dsp:txXfrm>
    </dsp:sp>
    <dsp:sp modelId="{774BDB8D-7441-4519-94CE-B0F87871E2EB}">
      <dsp:nvSpPr>
        <dsp:cNvPr id="0" name=""/>
        <dsp:cNvSpPr/>
      </dsp:nvSpPr>
      <dsp:spPr>
        <a:xfrm>
          <a:off x="0" y="752839"/>
          <a:ext cx="11599817" cy="66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294" tIns="20320" rIns="113792" bIns="20320" numCol="1" spcCol="1270" anchor="t" anchorCtr="0">
          <a:noAutofit/>
        </a:bodyPr>
        <a:lstStyle/>
        <a:p>
          <a:pPr marL="171450" lvl="1" indent="-171450" algn="l" defTabSz="711200">
            <a:lnSpc>
              <a:spcPct val="90000"/>
            </a:lnSpc>
            <a:spcBef>
              <a:spcPct val="0"/>
            </a:spcBef>
            <a:spcAft>
              <a:spcPct val="20000"/>
            </a:spcAft>
            <a:buChar char="•"/>
          </a:pPr>
          <a:endParaRPr lang="ru-RU" sz="1600" kern="1200" dirty="0">
            <a:solidFill>
              <a:schemeClr val="tx1"/>
            </a:solidFill>
            <a:latin typeface="Arial" panose="020B0604020202020204" pitchFamily="34" charset="0"/>
            <a:cs typeface="Arial" panose="020B0604020202020204" pitchFamily="34" charset="0"/>
          </a:endParaRPr>
        </a:p>
      </dsp:txBody>
      <dsp:txXfrm>
        <a:off x="0" y="752839"/>
        <a:ext cx="11599817" cy="66466"/>
      </dsp:txXfrm>
    </dsp:sp>
    <dsp:sp modelId="{24457360-6964-416A-9D6D-046616F8F35F}">
      <dsp:nvSpPr>
        <dsp:cNvPr id="0" name=""/>
        <dsp:cNvSpPr/>
      </dsp:nvSpPr>
      <dsp:spPr>
        <a:xfrm>
          <a:off x="0" y="819306"/>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Cooperation with educational institutions:</a:t>
          </a:r>
          <a:r>
            <a:rPr lang="en-US" sz="1600" kern="1200" dirty="0">
              <a:latin typeface="Arial" panose="020B0604020202020204" pitchFamily="34" charset="0"/>
              <a:cs typeface="Arial" panose="020B0604020202020204" pitchFamily="34" charset="0"/>
            </a:rPr>
            <a:t>
After the end of martial law, to establish contact with institutions of higher education to attract new personnel, organizing practice for students of construction specialties with the possibility of further employment.</a:t>
          </a:r>
          <a:endParaRPr lang="ru-RU" sz="1600" kern="1200" dirty="0">
            <a:latin typeface="Arial" panose="020B0604020202020204" pitchFamily="34" charset="0"/>
            <a:cs typeface="Arial" panose="020B0604020202020204" pitchFamily="34" charset="0"/>
          </a:endParaRPr>
        </a:p>
      </dsp:txBody>
      <dsp:txXfrm>
        <a:off x="36678" y="855984"/>
        <a:ext cx="11526461" cy="678003"/>
      </dsp:txXfrm>
    </dsp:sp>
    <dsp:sp modelId="{2C26BFCB-03AF-420D-B2F1-32D83E4F11E7}">
      <dsp:nvSpPr>
        <dsp:cNvPr id="0" name=""/>
        <dsp:cNvSpPr/>
      </dsp:nvSpPr>
      <dsp:spPr>
        <a:xfrm>
          <a:off x="0" y="1570665"/>
          <a:ext cx="11599817" cy="66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294" tIns="20320" rIns="113792" bIns="20320" numCol="1" spcCol="1270" anchor="t" anchorCtr="0">
          <a:noAutofit/>
        </a:bodyPr>
        <a:lstStyle/>
        <a:p>
          <a:pPr marL="171450" lvl="1" indent="-171450" algn="l" defTabSz="711200">
            <a:lnSpc>
              <a:spcPct val="90000"/>
            </a:lnSpc>
            <a:spcBef>
              <a:spcPct val="0"/>
            </a:spcBef>
            <a:spcAft>
              <a:spcPct val="20000"/>
            </a:spcAft>
            <a:buChar char="•"/>
          </a:pPr>
          <a:endParaRPr lang="ru-RU" sz="1600" kern="1200">
            <a:solidFill>
              <a:schemeClr val="tx1"/>
            </a:solidFill>
            <a:latin typeface="Arial" panose="020B0604020202020204" pitchFamily="34" charset="0"/>
            <a:cs typeface="Arial" panose="020B0604020202020204" pitchFamily="34" charset="0"/>
          </a:endParaRPr>
        </a:p>
      </dsp:txBody>
      <dsp:txXfrm>
        <a:off x="0" y="1570665"/>
        <a:ext cx="11599817" cy="66466"/>
      </dsp:txXfrm>
    </dsp:sp>
    <dsp:sp modelId="{C34A5C02-0ACC-4342-9642-DDBFBDDDBEB9}">
      <dsp:nvSpPr>
        <dsp:cNvPr id="0" name=""/>
        <dsp:cNvSpPr/>
      </dsp:nvSpPr>
      <dsp:spPr>
        <a:xfrm>
          <a:off x="0" y="1637132"/>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Personnel planning taking into account military risks:</a:t>
          </a:r>
          <a:r>
            <a:rPr lang="en-US" sz="1600" kern="1200" dirty="0">
              <a:latin typeface="Arial" panose="020B0604020202020204" pitchFamily="34" charset="0"/>
              <a:cs typeface="Arial" panose="020B0604020202020204" pitchFamily="34" charset="0"/>
            </a:rPr>
            <a:t>
Carry out workforce planning according to the current volume of construction projects and potential changes in the planning of operations due to risks (project freezes, supply interruptions).</a:t>
          </a:r>
          <a:endParaRPr lang="ru-RU" sz="1600" kern="1200" dirty="0">
            <a:latin typeface="Arial" panose="020B0604020202020204" pitchFamily="34" charset="0"/>
            <a:cs typeface="Arial" panose="020B0604020202020204" pitchFamily="34" charset="0"/>
          </a:endParaRPr>
        </a:p>
      </dsp:txBody>
      <dsp:txXfrm>
        <a:off x="36678" y="1673810"/>
        <a:ext cx="11526461" cy="678003"/>
      </dsp:txXfrm>
    </dsp:sp>
    <dsp:sp modelId="{40422885-C7CD-4A85-ACAD-B075D66C7E89}">
      <dsp:nvSpPr>
        <dsp:cNvPr id="0" name=""/>
        <dsp:cNvSpPr/>
      </dsp:nvSpPr>
      <dsp:spPr>
        <a:xfrm>
          <a:off x="0" y="2400050"/>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Special attention to the adaptation of workers from the occupied territories:</a:t>
          </a:r>
          <a:r>
            <a:rPr lang="en-US" sz="1600" kern="1200" dirty="0">
              <a:latin typeface="Arial" panose="020B0604020202020204" pitchFamily="34" charset="0"/>
              <a:cs typeface="Arial" panose="020B0604020202020204" pitchFamily="34" charset="0"/>
            </a:rPr>
            <a:t>
Provide support and specialized adaptation for new workers from temporarily occupied territories, including psychological assistance.</a:t>
          </a:r>
          <a:endParaRPr lang="ru-RU" sz="1600" kern="1200" dirty="0">
            <a:latin typeface="Arial" panose="020B0604020202020204" pitchFamily="34" charset="0"/>
            <a:cs typeface="Arial" panose="020B0604020202020204" pitchFamily="34" charset="0"/>
          </a:endParaRPr>
        </a:p>
      </dsp:txBody>
      <dsp:txXfrm>
        <a:off x="36678" y="2436728"/>
        <a:ext cx="11526461" cy="678003"/>
      </dsp:txXfrm>
    </dsp:sp>
    <dsp:sp modelId="{47DA4EEB-34F5-4D0D-BDFC-DB7AF2F2067F}">
      <dsp:nvSpPr>
        <dsp:cNvPr id="0" name=""/>
        <dsp:cNvSpPr/>
      </dsp:nvSpPr>
      <dsp:spPr>
        <a:xfrm>
          <a:off x="0" y="3162969"/>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Increasing the effectiveness of staff training:</a:t>
          </a:r>
          <a:r>
            <a:rPr lang="en-US" sz="1600" kern="1200" dirty="0">
              <a:latin typeface="Arial" panose="020B0604020202020204" pitchFamily="34" charset="0"/>
              <a:cs typeface="Arial" panose="020B0604020202020204" pitchFamily="34" charset="0"/>
            </a:rPr>
            <a:t>
Expand the training program by organizing professional training (in particular on the quality of construction services) and psychological classes to maintain the morale of employees in conditions of military stress.</a:t>
          </a:r>
          <a:endParaRPr lang="ru-RU" sz="1600" kern="1200" dirty="0">
            <a:latin typeface="Arial" panose="020B0604020202020204" pitchFamily="34" charset="0"/>
            <a:cs typeface="Arial" panose="020B0604020202020204" pitchFamily="34" charset="0"/>
          </a:endParaRPr>
        </a:p>
      </dsp:txBody>
      <dsp:txXfrm>
        <a:off x="36678" y="3199647"/>
        <a:ext cx="11526461" cy="678003"/>
      </dsp:txXfrm>
    </dsp:sp>
    <dsp:sp modelId="{B7A77A11-0918-4C86-91B9-199EEE7EA2B9}">
      <dsp:nvSpPr>
        <dsp:cNvPr id="0" name=""/>
        <dsp:cNvSpPr/>
      </dsp:nvSpPr>
      <dsp:spPr>
        <a:xfrm>
          <a:off x="0" y="3925888"/>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Flexible motivation system:</a:t>
          </a:r>
          <a:r>
            <a:rPr lang="en-US" sz="1600" kern="1200" dirty="0">
              <a:latin typeface="Arial" panose="020B0604020202020204" pitchFamily="34" charset="0"/>
              <a:cs typeface="Arial" panose="020B0604020202020204" pitchFamily="34" charset="0"/>
            </a:rPr>
            <a:t>
Implement flexible workload-based pay to keep workloads motivated and optimize staffing costs.</a:t>
          </a:r>
          <a:endParaRPr lang="ru-RU" sz="1600" kern="1200" dirty="0">
            <a:latin typeface="Arial" panose="020B0604020202020204" pitchFamily="34" charset="0"/>
            <a:cs typeface="Arial" panose="020B0604020202020204" pitchFamily="34" charset="0"/>
          </a:endParaRPr>
        </a:p>
      </dsp:txBody>
      <dsp:txXfrm>
        <a:off x="36678" y="3962566"/>
        <a:ext cx="11526461" cy="678003"/>
      </dsp:txXfrm>
    </dsp:sp>
    <dsp:sp modelId="{049BCE5B-B4A7-4FA8-85A9-DA5E3748221B}">
      <dsp:nvSpPr>
        <dsp:cNvPr id="0" name=""/>
        <dsp:cNvSpPr/>
      </dsp:nvSpPr>
      <dsp:spPr>
        <a:xfrm>
          <a:off x="0" y="4688807"/>
          <a:ext cx="11599817" cy="751359"/>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Psychological support and empathy in management:</a:t>
          </a:r>
          <a:r>
            <a:rPr lang="en-US" sz="1600" kern="1200" dirty="0">
              <a:latin typeface="Arial" panose="020B0604020202020204" pitchFamily="34" charset="0"/>
              <a:cs typeface="Arial" panose="020B0604020202020204" pitchFamily="34" charset="0"/>
            </a:rPr>
            <a:t>
Provide psychological support for employees, develop corporate values, increase empathy, organizing mutual support in the team and considering the possibility of volunteer projects to support mobilized employees and the Armed Forces.</a:t>
          </a:r>
          <a:endParaRPr lang="ru-RU" sz="1600" kern="1200" dirty="0">
            <a:latin typeface="Arial" panose="020B0604020202020204" pitchFamily="34" charset="0"/>
            <a:cs typeface="Arial" panose="020B0604020202020204" pitchFamily="34" charset="0"/>
          </a:endParaRPr>
        </a:p>
      </dsp:txBody>
      <dsp:txXfrm>
        <a:off x="36678" y="4725485"/>
        <a:ext cx="11526461" cy="67800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5934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9530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19893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9335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30133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298344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71B39F9A-2D07-4EAB-808C-9C2A5EAFA13D}" type="datetimeFigureOut">
              <a:rPr lang="en-US" smtClean="0"/>
              <a:t>12/10/2024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72570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71B39F9A-2D07-4EAB-808C-9C2A5EAFA13D}" type="datetimeFigureOut">
              <a:rPr lang="en-US" smtClean="0"/>
              <a:t>12/10/2024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685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B39F9A-2D07-4EAB-808C-9C2A5EAFA13D}" type="datetimeFigureOut">
              <a:rPr lang="en-US" smtClean="0"/>
              <a:t>12/10/2024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02855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220649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74563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3000"/>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D1833-FAAC-4656-B6A6-E46ADFBFF535}" type="slidenum">
              <a:rPr lang="en-US" smtClean="0"/>
              <a:t>‹#›</a:t>
            </a:fld>
            <a:endParaRPr lang="en-US"/>
          </a:p>
        </p:txBody>
      </p:sp>
    </p:spTree>
    <p:extLst>
      <p:ext uri="{BB962C8B-B14F-4D97-AF65-F5344CB8AC3E}">
        <p14:creationId xmlns:p14="http://schemas.microsoft.com/office/powerpoint/2010/main" val="183219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33711" y="614776"/>
            <a:ext cx="9144000" cy="1214024"/>
          </a:xfrm>
        </p:spPr>
        <p:txBody>
          <a:bodyPr>
            <a:normAutofit fontScale="90000"/>
          </a:bodyPr>
          <a:lstStyle/>
          <a:p>
            <a:r>
              <a:rPr lang="en-US" sz="2400" dirty="0">
                <a:solidFill>
                  <a:prstClr val="black"/>
                </a:solidFill>
                <a:latin typeface="Arial" panose="020B0604020202020204" pitchFamily="34" charset="0"/>
                <a:cs typeface="Arial" panose="020B0604020202020204" pitchFamily="34" charset="0"/>
              </a:rPr>
              <a:t>Ministry of Education and Science of Ukraine</a:t>
            </a:r>
            <a:br>
              <a:rPr lang="en-US" sz="2400" dirty="0">
                <a:solidFill>
                  <a:prstClr val="black"/>
                </a:solidFill>
                <a:latin typeface="Arial" panose="020B0604020202020204" pitchFamily="34" charset="0"/>
                <a:cs typeface="Arial" panose="020B0604020202020204" pitchFamily="34" charset="0"/>
              </a:rPr>
            </a:br>
            <a:r>
              <a:rPr lang="en-US" sz="2400" dirty="0">
                <a:solidFill>
                  <a:prstClr val="black"/>
                </a:solidFill>
                <a:latin typeface="Arial" panose="020B0604020202020204" pitchFamily="34" charset="0"/>
                <a:cs typeface="Arial" panose="020B0604020202020204" pitchFamily="34" charset="0"/>
              </a:rPr>
              <a:t>Kyiv National University of Construction and Architecture</a:t>
            </a:r>
            <a:br>
              <a:rPr lang="en-US" sz="2400" dirty="0">
                <a:solidFill>
                  <a:prstClr val="black"/>
                </a:solidFill>
                <a:latin typeface="Arial" panose="020B0604020202020204" pitchFamily="34" charset="0"/>
                <a:cs typeface="Arial" panose="020B0604020202020204" pitchFamily="34" charset="0"/>
              </a:rPr>
            </a:br>
            <a:br>
              <a:rPr lang="en-US" sz="2400" dirty="0">
                <a:solidFill>
                  <a:prstClr val="black"/>
                </a:solidFill>
                <a:latin typeface="Arial" panose="020B0604020202020204" pitchFamily="34" charset="0"/>
                <a:cs typeface="Arial" panose="020B0604020202020204" pitchFamily="34" charset="0"/>
              </a:rPr>
            </a:br>
            <a:r>
              <a:rPr lang="en-US" sz="3600" b="1" dirty="0">
                <a:solidFill>
                  <a:prstClr val="black"/>
                </a:solidFill>
                <a:latin typeface="Times New Roman" panose="02020603050405020304" pitchFamily="18" charset="0"/>
                <a:cs typeface="Times New Roman" panose="02020603050405020304" pitchFamily="18" charset="0"/>
              </a:rPr>
              <a:t>Zhao </a:t>
            </a:r>
            <a:r>
              <a:rPr lang="en-US" sz="3600" b="1" dirty="0" err="1">
                <a:solidFill>
                  <a:prstClr val="black"/>
                </a:solidFill>
                <a:latin typeface="Times New Roman" panose="02020603050405020304" pitchFamily="18" charset="0"/>
                <a:cs typeface="Times New Roman" panose="02020603050405020304" pitchFamily="18" charset="0"/>
              </a:rPr>
              <a:t>Wenzhu</a:t>
            </a:r>
            <a:endParaRPr lang="en-US" sz="36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767" y="1828800"/>
            <a:ext cx="10828420" cy="4611757"/>
          </a:xfrm>
        </p:spPr>
        <p:txBody>
          <a:bodyPr>
            <a:normAutofit/>
          </a:bodyPr>
          <a:lstStyle/>
          <a:p>
            <a:r>
              <a:rPr lang="en-US" dirty="0">
                <a:latin typeface="Arial" panose="020B0604020202020204" pitchFamily="34" charset="0"/>
                <a:cs typeface="Arial" panose="020B0604020202020204" pitchFamily="34" charset="0"/>
              </a:rPr>
              <a:t>to the attestation graduation work</a:t>
            </a:r>
          </a:p>
          <a:p>
            <a:r>
              <a:rPr lang="en-US" dirty="0">
                <a:latin typeface="Arial" panose="020B0604020202020204" pitchFamily="34" charset="0"/>
                <a:cs typeface="Arial" panose="020B0604020202020204" pitchFamily="34" charset="0"/>
              </a:rPr>
              <a:t>to obtain a master's degree</a:t>
            </a:r>
          </a:p>
          <a:p>
            <a:r>
              <a:rPr lang="en-US" dirty="0">
                <a:latin typeface="Arial" panose="020B0604020202020204" pitchFamily="34" charset="0"/>
                <a:cs typeface="Arial" panose="020B0604020202020204" pitchFamily="34" charset="0"/>
              </a:rPr>
              <a:t>on the subject:</a:t>
            </a:r>
          </a:p>
          <a:p>
            <a:pPr lvl="0"/>
            <a:r>
              <a:rPr lang="en-US" dirty="0">
                <a:latin typeface="Arial Black" panose="020B0A04020102020204" pitchFamily="34" charset="0"/>
                <a:cs typeface="Arial" panose="020B0604020202020204" pitchFamily="34" charset="0"/>
              </a:rPr>
              <a:t>Directions for improving the financial condition of the construction enterprise </a:t>
            </a:r>
            <a:endParaRPr lang="uk-UA" dirty="0">
              <a:solidFill>
                <a:prstClr val="black"/>
              </a:solidFill>
              <a:latin typeface="Arial Black" panose="020B0A04020102020204" pitchFamily="34" charset="0"/>
              <a:cs typeface="Arial" panose="020B0604020202020204" pitchFamily="34" charset="0"/>
            </a:endParaRPr>
          </a:p>
          <a:p>
            <a:pPr lvl="0" algn="r"/>
            <a:r>
              <a:rPr lang="en-US">
                <a:solidFill>
                  <a:prstClr val="black"/>
                </a:solidFill>
                <a:latin typeface="Arial" panose="020B0604020202020204" pitchFamily="34" charset="0"/>
                <a:cs typeface="Arial" panose="020B0604020202020204" pitchFamily="34" charset="0"/>
              </a:rPr>
              <a:t>Head: </a:t>
            </a:r>
            <a:r>
              <a:rPr lang="fi-FI">
                <a:solidFill>
                  <a:prstClr val="black"/>
                </a:solidFill>
                <a:latin typeface="Arial" panose="020B0604020202020204" pitchFamily="34" charset="0"/>
                <a:cs typeface="Arial" panose="020B0604020202020204" pitchFamily="34" charset="0"/>
              </a:rPr>
              <a:t>Stetsenko </a:t>
            </a:r>
            <a:r>
              <a:rPr lang="fi-FI" dirty="0">
                <a:solidFill>
                  <a:prstClr val="black"/>
                </a:solidFill>
                <a:latin typeface="Arial" panose="020B0604020202020204" pitchFamily="34" charset="0"/>
                <a:cs typeface="Arial" panose="020B0604020202020204" pitchFamily="34" charset="0"/>
              </a:rPr>
              <a:t>S.P.</a:t>
            </a:r>
          </a:p>
          <a:p>
            <a:pPr lvl="0" algn="r"/>
            <a:r>
              <a:rPr lang="fi-FI" dirty="0">
                <a:solidFill>
                  <a:prstClr val="black"/>
                </a:solidFill>
                <a:latin typeface="Arial" panose="020B0604020202020204" pitchFamily="34" charset="0"/>
                <a:cs typeface="Arial" panose="020B0604020202020204" pitchFamily="34" charset="0"/>
              </a:rPr>
              <a:t>Belenkova O.Yu.</a:t>
            </a:r>
            <a:endParaRPr lang="en-US" dirty="0">
              <a:solidFill>
                <a:prstClr val="black"/>
              </a:solidFill>
              <a:latin typeface="Arial" panose="020B0604020202020204" pitchFamily="34" charset="0"/>
              <a:cs typeface="Arial" panose="020B0604020202020204" pitchFamily="34" charset="0"/>
            </a:endParaRPr>
          </a:p>
          <a:p>
            <a:pPr lvl="0"/>
            <a:endParaRPr lang="en-US" dirty="0">
              <a:solidFill>
                <a:prstClr val="black"/>
              </a:solidFill>
              <a:latin typeface="Arial" panose="020B0604020202020204" pitchFamily="34" charset="0"/>
              <a:cs typeface="Arial" panose="020B0604020202020204" pitchFamily="34" charset="0"/>
            </a:endParaRPr>
          </a:p>
          <a:p>
            <a:pPr lvl="0"/>
            <a:r>
              <a:rPr lang="en-US" dirty="0">
                <a:solidFill>
                  <a:prstClr val="black"/>
                </a:solidFill>
                <a:latin typeface="Arial" panose="020B0604020202020204" pitchFamily="34" charset="0"/>
                <a:cs typeface="Arial" panose="020B0604020202020204" pitchFamily="34" charset="0"/>
              </a:rPr>
              <a:t>Kyiv 2024</a:t>
            </a:r>
          </a:p>
        </p:txBody>
      </p:sp>
    </p:spTree>
    <p:extLst>
      <p:ext uri="{BB962C8B-B14F-4D97-AF65-F5344CB8AC3E}">
        <p14:creationId xmlns:p14="http://schemas.microsoft.com/office/powerpoint/2010/main" val="218519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06868" y="475530"/>
            <a:ext cx="8618483" cy="6186309"/>
          </a:xfrm>
          <a:prstGeom prst="rect">
            <a:avLst/>
          </a:prstGeom>
        </p:spPr>
        <p:txBody>
          <a:bodyPr wrap="square">
            <a:spAutoFit/>
          </a:bodyPr>
          <a:lstStyle/>
          <a:p>
            <a:r>
              <a:rPr lang="en-US" dirty="0">
                <a:latin typeface="Arial" panose="020B0604020202020204" pitchFamily="34" charset="0"/>
                <a:cs typeface="Arial" panose="020B0604020202020204" pitchFamily="34" charset="0"/>
              </a:rPr>
              <a:t>Personnel management methods are methods of influencing employees to achieve company goals. </a:t>
            </a:r>
            <a:endParaRPr lang="uk-UA" dirty="0">
              <a:latin typeface="Arial" panose="020B0604020202020204" pitchFamily="34" charset="0"/>
              <a:cs typeface="Arial" panose="020B0604020202020204" pitchFamily="34" charset="0"/>
            </a:endParaRPr>
          </a:p>
          <a:p>
            <a:r>
              <a:rPr lang="en-US" dirty="0">
                <a:latin typeface="Arial Black" panose="020B0A04020102020204" pitchFamily="34" charset="0"/>
                <a:cs typeface="Arial" panose="020B0604020202020204" pitchFamily="34" charset="0"/>
              </a:rPr>
              <a:t>Main methods: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1. Administrative: Used to maintain discipline and organizational clarity. They include normative documents that regulate the activities of personnel, and measures of administrative penalty in case of their violation.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2. Economic: Labor resources are mobilized through economic incentives, such as material incentives and participation in the company's profits.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3. Socio-psychological: Based on psychological influence and social relations to form the internal desire of employees to perform work without administrative influence. They include moral incentives and the creation of a favorable psychological climate in the team.</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Innovative methods of personnel management: </a:t>
            </a:r>
            <a:endParaRPr lang="uk-UA"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recruitment,</a:t>
            </a:r>
            <a:endParaRPr lang="uk-UA"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 performance evaluation, </a:t>
            </a:r>
            <a:endParaRPr lang="uk-UA"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training, </a:t>
            </a:r>
            <a:endParaRPr lang="uk-UA"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reward system</a:t>
            </a:r>
            <a:endParaRPr lang="uk-UA"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career management.</a:t>
            </a:r>
          </a:p>
        </p:txBody>
      </p:sp>
    </p:spTree>
    <p:extLst>
      <p:ext uri="{BB962C8B-B14F-4D97-AF65-F5344CB8AC3E}">
        <p14:creationId xmlns:p14="http://schemas.microsoft.com/office/powerpoint/2010/main" val="2475454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087291" cy="4093428"/>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a:spAutoFit/>
          </a:bodyPr>
          <a:lstStyle/>
          <a:p>
            <a:pPr algn="ctr"/>
            <a:r>
              <a:rPr lang="en-US" sz="2000" dirty="0">
                <a:latin typeface="Arial Black" panose="020B0A04020102020204" pitchFamily="34" charset="0"/>
                <a:cs typeface="Arial" panose="020B0604020202020204" pitchFamily="34" charset="0"/>
              </a:rPr>
              <a:t>"</a:t>
            </a:r>
            <a:r>
              <a:rPr lang="en-US" sz="2000" dirty="0" err="1">
                <a:latin typeface="Arial Black" panose="020B0A04020102020204" pitchFamily="34" charset="0"/>
                <a:cs typeface="Arial" panose="020B0604020202020204" pitchFamily="34" charset="0"/>
              </a:rPr>
              <a:t>Interhal</a:t>
            </a:r>
            <a:r>
              <a:rPr lang="en-US" sz="2000" dirty="0">
                <a:latin typeface="Arial Black" panose="020B0A04020102020204" pitchFamily="34" charset="0"/>
                <a:cs typeface="Arial" panose="020B0604020202020204" pitchFamily="34" charset="0"/>
              </a:rPr>
              <a:t>-Bud" LLC:</a:t>
            </a:r>
          </a:p>
          <a:p>
            <a:pPr algn="just"/>
            <a:r>
              <a:rPr lang="en-US" dirty="0">
                <a:latin typeface="Arial" panose="020B0604020202020204" pitchFamily="34" charset="0"/>
                <a:cs typeface="Arial" panose="020B0604020202020204" pitchFamily="34" charset="0"/>
              </a:rPr>
              <a:t>Founded</a:t>
            </a:r>
            <a:r>
              <a:rPr lang="en-US" sz="2000" dirty="0">
                <a:latin typeface="Arial" panose="020B0604020202020204" pitchFamily="34" charset="0"/>
                <a:cs typeface="Arial" panose="020B0604020202020204" pitchFamily="34" charset="0"/>
              </a:rPr>
              <a:t> in 2003 in </a:t>
            </a:r>
            <a:r>
              <a:rPr lang="en-US" sz="2000" dirty="0" err="1">
                <a:latin typeface="Arial" panose="020B0604020202020204" pitchFamily="34" charset="0"/>
                <a:cs typeface="Arial" panose="020B0604020202020204" pitchFamily="34" charset="0"/>
              </a:rPr>
              <a:t>Lviv</a:t>
            </a:r>
            <a:r>
              <a:rPr lang="en-US" sz="2000" dirty="0">
                <a:latin typeface="Arial" panose="020B0604020202020204" pitchFamily="34" charset="0"/>
                <a:cs typeface="Arial" panose="020B0604020202020204" pitchFamily="34" charset="0"/>
              </a:rPr>
              <a:t>.</a:t>
            </a:r>
          </a:p>
          <a:p>
            <a:pPr algn="just"/>
            <a:r>
              <a:rPr lang="en-US" sz="2000" dirty="0">
                <a:latin typeface="Arial" panose="020B0604020202020204" pitchFamily="34" charset="0"/>
                <a:cs typeface="Arial" panose="020B0604020202020204" pitchFamily="34" charset="0"/>
              </a:rPr>
              <a:t>It belongs to the "</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 group of companies with various areas of activity, in particular development.</a:t>
            </a:r>
          </a:p>
          <a:p>
            <a:pPr algn="just"/>
            <a:r>
              <a:rPr lang="en-US" sz="2000" dirty="0">
                <a:latin typeface="Arial" panose="020B0604020202020204" pitchFamily="34" charset="0"/>
                <a:cs typeface="Arial" panose="020B0604020202020204" pitchFamily="34" charset="0"/>
              </a:rPr>
              <a:t>It is among the TOP-10 largest construction companies of Ukraine, and recognized as the largest developer of Kyiv in 2022.</a:t>
            </a:r>
          </a:p>
          <a:p>
            <a:pPr algn="just"/>
            <a:r>
              <a:rPr lang="en-US" sz="2000" dirty="0">
                <a:latin typeface="Arial" panose="020B0604020202020204" pitchFamily="34" charset="0"/>
                <a:cs typeface="Arial" panose="020B0604020202020204" pitchFamily="34" charset="0"/>
              </a:rPr>
              <a:t>Projects:</a:t>
            </a:r>
          </a:p>
          <a:p>
            <a:pPr algn="just"/>
            <a:r>
              <a:rPr lang="en-US" sz="2000" dirty="0">
                <a:latin typeface="Arial" panose="020B0604020202020204" pitchFamily="34" charset="0"/>
                <a:cs typeface="Arial" panose="020B0604020202020204" pitchFamily="34" charset="0"/>
              </a:rPr>
              <a:t>More than 40 projects have been implemented in Ukraine, 12 of them in Kyiv (for example, "</a:t>
            </a:r>
            <a:r>
              <a:rPr lang="en-US" sz="2000" dirty="0" err="1">
                <a:latin typeface="Arial" panose="020B0604020202020204" pitchFamily="34" charset="0"/>
                <a:cs typeface="Arial" panose="020B0604020202020204" pitchFamily="34" charset="0"/>
              </a:rPr>
              <a:t>Nyvky</a:t>
            </a:r>
            <a:r>
              <a:rPr lang="en-US" sz="2000" dirty="0">
                <a:latin typeface="Arial" panose="020B0604020202020204" pitchFamily="34" charset="0"/>
                <a:cs typeface="Arial" panose="020B0604020202020204" pitchFamily="34" charset="0"/>
              </a:rPr>
              <a:t>-Park", "City Hub", "Sky Avenue").</a:t>
            </a:r>
          </a:p>
          <a:p>
            <a:pPr algn="just"/>
            <a:r>
              <a:rPr lang="en-US" sz="2000" dirty="0">
                <a:latin typeface="Arial" panose="020B0604020202020204" pitchFamily="34" charset="0"/>
                <a:cs typeface="Arial" panose="020B0604020202020204" pitchFamily="34" charset="0"/>
              </a:rPr>
              <a:t>As of 2022, 12 projects in Kyiv are in the active stage of implementation.</a:t>
            </a:r>
          </a:p>
        </p:txBody>
      </p:sp>
      <p:pic>
        <p:nvPicPr>
          <p:cNvPr id="4" name="Рисунок 3"/>
          <p:cNvPicPr>
            <a:picLocks noChangeAspect="1"/>
          </p:cNvPicPr>
          <p:nvPr/>
        </p:nvPicPr>
        <p:blipFill rotWithShape="1">
          <a:blip r:embed="rId2"/>
          <a:srcRect l="13676" t="30389" r="51068" b="16619"/>
          <a:stretch/>
        </p:blipFill>
        <p:spPr>
          <a:xfrm>
            <a:off x="6087291" y="1696742"/>
            <a:ext cx="6104709" cy="5161258"/>
          </a:xfrm>
          <a:prstGeom prst="rect">
            <a:avLst/>
          </a:prstGeom>
        </p:spPr>
      </p:pic>
      <p:sp>
        <p:nvSpPr>
          <p:cNvPr id="5" name="Прямоугольник 4"/>
          <p:cNvSpPr/>
          <p:nvPr/>
        </p:nvSpPr>
        <p:spPr>
          <a:xfrm>
            <a:off x="6078582" y="219414"/>
            <a:ext cx="6096000" cy="1477328"/>
          </a:xfrm>
          <a:prstGeom prst="rect">
            <a:avLst/>
          </a:prstGeom>
          <a:solidFill>
            <a:schemeClr val="accent1">
              <a:lumMod val="20000"/>
              <a:lumOff val="80000"/>
            </a:schemeClr>
          </a:solidFill>
          <a:ln>
            <a:solidFill>
              <a:schemeClr val="accent1">
                <a:lumMod val="50000"/>
              </a:schemeClr>
            </a:solidFill>
          </a:ln>
          <a:effectLst>
            <a:outerShdw blurRad="50800" dist="38100" dir="2700000" algn="tl" rotWithShape="0">
              <a:prstClr val="black">
                <a:alpha val="40000"/>
              </a:prstClr>
            </a:outerShdw>
          </a:effectLst>
        </p:spPr>
        <p:txBody>
          <a:bodyPr>
            <a:spAutoFit/>
          </a:bodyPr>
          <a:lstStyle/>
          <a:p>
            <a:pPr algn="ctr"/>
            <a:r>
              <a:rPr lang="en-US" dirty="0">
                <a:latin typeface="Arial Black" panose="020B0A04020102020204" pitchFamily="34" charset="0"/>
                <a:cs typeface="Arial" panose="020B0604020202020204" pitchFamily="34" charset="0"/>
              </a:rPr>
              <a:t>Organizational structure:</a:t>
            </a:r>
          </a:p>
          <a:p>
            <a:pPr algn="just"/>
            <a:r>
              <a:rPr lang="en-US" dirty="0">
                <a:latin typeface="Arial" panose="020B0604020202020204" pitchFamily="34" charset="0"/>
                <a:cs typeface="Arial" panose="020B0604020202020204" pitchFamily="34" charset="0"/>
              </a:rPr>
              <a:t>A linear-functional management structure where the CEO is responsible for overall management.</a:t>
            </a:r>
          </a:p>
          <a:p>
            <a:pPr algn="just"/>
            <a:r>
              <a:rPr lang="en-US" dirty="0">
                <a:latin typeface="Arial" panose="020B0604020202020204" pitchFamily="34" charset="0"/>
                <a:cs typeface="Arial" panose="020B0604020202020204" pitchFamily="34" charset="0"/>
              </a:rPr>
              <a:t>Subdivisions help in the performance of management functions, ensuring a clear demarcation of responsibilities.</a:t>
            </a:r>
          </a:p>
        </p:txBody>
      </p:sp>
      <p:sp>
        <p:nvSpPr>
          <p:cNvPr id="6" name="Прямоугольник 5"/>
          <p:cNvSpPr/>
          <p:nvPr/>
        </p:nvSpPr>
        <p:spPr>
          <a:xfrm>
            <a:off x="113212" y="4183052"/>
            <a:ext cx="6096000" cy="2585323"/>
          </a:xfrm>
          <a:prstGeom prst="rect">
            <a:avLst/>
          </a:prstGeom>
          <a:solidFill>
            <a:schemeClr val="accent1">
              <a:lumMod val="20000"/>
              <a:lumOff val="80000"/>
            </a:schemeClr>
          </a:solidFill>
          <a:ln>
            <a:solidFill>
              <a:schemeClr val="accent1">
                <a:lumMod val="50000"/>
              </a:schemeClr>
            </a:solidFill>
          </a:ln>
          <a:effectLst>
            <a:outerShdw blurRad="50800" dist="38100" dir="2700000" algn="tl" rotWithShape="0">
              <a:prstClr val="black">
                <a:alpha val="40000"/>
              </a:prstClr>
            </a:outerShdw>
          </a:effectLst>
        </p:spPr>
        <p:txBody>
          <a:bodyPr>
            <a:spAutoFit/>
          </a:bodyPr>
          <a:lstStyle/>
          <a:p>
            <a:pPr algn="ctr"/>
            <a:r>
              <a:rPr lang="en-US" dirty="0">
                <a:latin typeface="Arial Black" panose="020B0A04020102020204" pitchFamily="34" charset="0"/>
                <a:cs typeface="Arial" panose="020B0604020202020204" pitchFamily="34" charset="0"/>
              </a:rPr>
              <a:t>Impact of war:</a:t>
            </a:r>
          </a:p>
          <a:p>
            <a:r>
              <a:rPr lang="en-US" dirty="0">
                <a:latin typeface="Arial" panose="020B0604020202020204" pitchFamily="34" charset="0"/>
                <a:cs typeface="Arial" panose="020B0604020202020204" pitchFamily="34" charset="0"/>
              </a:rPr>
              <a:t>Martial law reduced the share of construction in GDP to 1.9% in 2022. Many construction companies have suspended work or repurposed to support the Armed Forces due to lack of resources and risks.</a:t>
            </a:r>
            <a:endParaRPr lang="uk-UA" dirty="0">
              <a:latin typeface="Arial" panose="020B0604020202020204" pitchFamily="34" charset="0"/>
              <a:cs typeface="Arial" panose="020B0604020202020204" pitchFamily="34" charset="0"/>
            </a:endParaRPr>
          </a:p>
          <a:p>
            <a:pPr algn="ctr"/>
            <a:r>
              <a:rPr lang="en-US" dirty="0">
                <a:latin typeface="Arial Black" panose="020B0A04020102020204" pitchFamily="34" charset="0"/>
                <a:cs typeface="Arial" panose="020B0604020202020204" pitchFamily="34" charset="0"/>
              </a:rPr>
              <a:t>Prospects:</a:t>
            </a:r>
          </a:p>
          <a:p>
            <a:r>
              <a:rPr lang="en-US" dirty="0">
                <a:latin typeface="Arial" panose="020B0604020202020204" pitchFamily="34" charset="0"/>
                <a:cs typeface="Arial" panose="020B0604020202020204" pitchFamily="34" charset="0"/>
              </a:rPr>
              <a:t>It is expected that the restoration of energy supply will contribute to the stabilization and growth of the construction market.</a:t>
            </a:r>
          </a:p>
        </p:txBody>
      </p:sp>
    </p:spTree>
    <p:extLst>
      <p:ext uri="{BB962C8B-B14F-4D97-AF65-F5344CB8AC3E}">
        <p14:creationId xmlns:p14="http://schemas.microsoft.com/office/powerpoint/2010/main" val="3770595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1126" y="283419"/>
            <a:ext cx="4584653" cy="400110"/>
          </a:xfrm>
          <a:prstGeom prst="rect">
            <a:avLst/>
          </a:prstGeom>
        </p:spPr>
        <p:txBody>
          <a:bodyPr wrap="none">
            <a:spAutoFit/>
          </a:bodyPr>
          <a:lstStyle/>
          <a:p>
            <a:r>
              <a:rPr lang="en-US" sz="2000" dirty="0">
                <a:latin typeface="Arial Black" panose="020B0A04020102020204" pitchFamily="34" charset="0"/>
              </a:rPr>
              <a:t>HR policy of "</a:t>
            </a:r>
            <a:r>
              <a:rPr lang="en-US" sz="2000" dirty="0" err="1">
                <a:latin typeface="Arial Black" panose="020B0A04020102020204" pitchFamily="34" charset="0"/>
              </a:rPr>
              <a:t>Intergal</a:t>
            </a:r>
            <a:r>
              <a:rPr lang="en-US" sz="2000" dirty="0">
                <a:latin typeface="Arial Black" panose="020B0A04020102020204" pitchFamily="34" charset="0"/>
              </a:rPr>
              <a:t>-Bud" LLC</a:t>
            </a:r>
          </a:p>
        </p:txBody>
      </p:sp>
      <p:graphicFrame>
        <p:nvGraphicFramePr>
          <p:cNvPr id="4" name="Схема 3"/>
          <p:cNvGraphicFramePr/>
          <p:nvPr>
            <p:extLst>
              <p:ext uri="{D42A27DB-BD31-4B8C-83A1-F6EECF244321}">
                <p14:modId xmlns:p14="http://schemas.microsoft.com/office/powerpoint/2010/main" val="4229374506"/>
              </p:ext>
            </p:extLst>
          </p:nvPr>
        </p:nvGraphicFramePr>
        <p:xfrm>
          <a:off x="1065349" y="836023"/>
          <a:ext cx="9890034" cy="54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1935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30221" t="27972" r="43830" b="43551"/>
          <a:stretch/>
        </p:blipFill>
        <p:spPr>
          <a:xfrm>
            <a:off x="149327" y="1000139"/>
            <a:ext cx="5878286" cy="3628570"/>
          </a:xfrm>
          <a:prstGeom prst="rect">
            <a:avLst/>
          </a:prstGeom>
        </p:spPr>
      </p:pic>
      <p:sp>
        <p:nvSpPr>
          <p:cNvPr id="3" name="Прямоугольник 2"/>
          <p:cNvSpPr/>
          <p:nvPr/>
        </p:nvSpPr>
        <p:spPr>
          <a:xfrm>
            <a:off x="-1698173" y="251216"/>
            <a:ext cx="7393577" cy="748923"/>
          </a:xfrm>
          <a:prstGeom prst="rect">
            <a:avLst/>
          </a:prstGeom>
        </p:spPr>
        <p:txBody>
          <a:bodyPr wrap="square">
            <a:spAutoFit/>
          </a:bodyPr>
          <a:lstStyle/>
          <a:p>
            <a:pPr marL="651510" indent="448945" algn="ctr">
              <a:spcBef>
                <a:spcPts val="805"/>
              </a:spcBef>
              <a:spcAft>
                <a:spcPts val="0"/>
              </a:spcAft>
            </a:pPr>
            <a:r>
              <a:rPr lang="en-US" spc="-5" dirty="0" err="1">
                <a:latin typeface="Arial" panose="020B0604020202020204" pitchFamily="34" charset="0"/>
                <a:ea typeface="Times New Roman" panose="02020603050405020304" pitchFamily="18" charset="0"/>
                <a:cs typeface="Arial" panose="020B0604020202020204" pitchFamily="34" charset="0"/>
              </a:rPr>
              <a:t>Structure</a:t>
            </a:r>
            <a:r>
              <a:rPr lang="en-US" dirty="0" err="1">
                <a:latin typeface="Arial" panose="020B0604020202020204" pitchFamily="34" charset="0"/>
                <a:ea typeface="Times New Roman" panose="02020603050405020304" pitchFamily="18" charset="0"/>
                <a:cs typeface="Arial" panose="020B0604020202020204" pitchFamily="34" charset="0"/>
              </a:rPr>
              <a:t>personnel</a:t>
            </a:r>
            <a:r>
              <a:rPr lang="en-US" dirty="0">
                <a:latin typeface="Arial" panose="020B0604020202020204" pitchFamily="34" charset="0"/>
                <a:ea typeface="Times New Roman" panose="02020603050405020304" pitchFamily="18" charset="0"/>
                <a:cs typeface="Arial" panose="020B0604020202020204" pitchFamily="34" charset="0"/>
              </a:rPr>
              <a:t> of </a:t>
            </a:r>
            <a:r>
              <a:rPr lang="en-US" dirty="0" err="1">
                <a:latin typeface="Arial" panose="020B0604020202020204" pitchFamily="34" charset="0"/>
                <a:ea typeface="Times New Roman" panose="02020603050405020304" pitchFamily="18" charset="0"/>
                <a:cs typeface="Arial" panose="020B0604020202020204" pitchFamily="34" charset="0"/>
              </a:rPr>
              <a:t>Intergal</a:t>
            </a:r>
            <a:r>
              <a:rPr lang="en-US" dirty="0">
                <a:latin typeface="Arial" panose="020B0604020202020204" pitchFamily="34" charset="0"/>
                <a:ea typeface="Times New Roman" panose="02020603050405020304" pitchFamily="18" charset="0"/>
                <a:cs typeface="Arial" panose="020B0604020202020204" pitchFamily="34" charset="0"/>
              </a:rPr>
              <a:t>-Bud LLC </a:t>
            </a:r>
            <a:endParaRPr lang="uk-UA" dirty="0">
              <a:latin typeface="Arial" panose="020B0604020202020204" pitchFamily="34" charset="0"/>
              <a:ea typeface="Times New Roman" panose="02020603050405020304" pitchFamily="18" charset="0"/>
              <a:cs typeface="Arial" panose="020B0604020202020204" pitchFamily="34" charset="0"/>
            </a:endParaRPr>
          </a:p>
          <a:p>
            <a:pPr marL="651510" indent="448945" algn="ctr">
              <a:spcBef>
                <a:spcPts val="805"/>
              </a:spcBef>
              <a:spcAft>
                <a:spcPts val="0"/>
              </a:spcAft>
            </a:pPr>
            <a:r>
              <a:rPr lang="en-US" dirty="0">
                <a:latin typeface="Arial" panose="020B0604020202020204" pitchFamily="34" charset="0"/>
                <a:ea typeface="Times New Roman" panose="02020603050405020304" pitchFamily="18" charset="0"/>
                <a:cs typeface="Arial" panose="020B0604020202020204" pitchFamily="34" charset="0"/>
              </a:rPr>
              <a:t>for 2020-2022</a:t>
            </a:r>
            <a:r>
              <a:rPr lang="uk-UA" dirty="0">
                <a:latin typeface="Arial" panose="020B0604020202020204" pitchFamily="34" charset="0"/>
                <a:ea typeface="Times New Roman" panose="02020603050405020304" pitchFamily="18" charset="0"/>
                <a:cs typeface="Arial" panose="020B0604020202020204" pitchFamily="34" charset="0"/>
              </a:rPr>
              <a:t> </a:t>
            </a:r>
            <a:r>
              <a:rPr lang="en-US" spc="-10" dirty="0">
                <a:latin typeface="Arial" panose="020B0604020202020204" pitchFamily="34" charset="0"/>
                <a:ea typeface="Times New Roman" panose="02020603050405020304" pitchFamily="18" charset="0"/>
                <a:cs typeface="Arial" panose="020B0604020202020204" pitchFamily="34" charset="0"/>
              </a:rPr>
              <a:t>divisions</a:t>
            </a:r>
            <a:endParaRPr lang="en-US" dirty="0">
              <a:latin typeface="Arial" panose="020B0604020202020204" pitchFamily="34" charset="0"/>
              <a:ea typeface="Times New Roman" panose="02020603050405020304" pitchFamily="18" charset="0"/>
              <a:cs typeface="Arial" panose="020B0604020202020204" pitchFamily="34" charset="0"/>
            </a:endParaRPr>
          </a:p>
        </p:txBody>
      </p:sp>
      <p:pic>
        <p:nvPicPr>
          <p:cNvPr id="4" name="Рисунок 3"/>
          <p:cNvPicPr>
            <a:picLocks noChangeAspect="1"/>
          </p:cNvPicPr>
          <p:nvPr/>
        </p:nvPicPr>
        <p:blipFill rotWithShape="1">
          <a:blip r:embed="rId3"/>
          <a:srcRect l="28557" t="34649" r="42189" b="35987"/>
          <a:stretch/>
        </p:blipFill>
        <p:spPr>
          <a:xfrm>
            <a:off x="6027613" y="3287363"/>
            <a:ext cx="6006353" cy="3391343"/>
          </a:xfrm>
          <a:prstGeom prst="rect">
            <a:avLst/>
          </a:prstGeom>
        </p:spPr>
      </p:pic>
      <p:sp>
        <p:nvSpPr>
          <p:cNvPr id="5" name="Прямоугольник 4"/>
          <p:cNvSpPr/>
          <p:nvPr/>
        </p:nvSpPr>
        <p:spPr>
          <a:xfrm>
            <a:off x="5809899" y="2641032"/>
            <a:ext cx="6096000" cy="646331"/>
          </a:xfrm>
          <a:prstGeom prst="rect">
            <a:avLst/>
          </a:prstGeom>
        </p:spPr>
        <p:txBody>
          <a:bodyPr>
            <a:spAutoFit/>
          </a:bodyPr>
          <a:lstStyle/>
          <a:p>
            <a:pPr marL="514350" indent="448945" algn="ctr">
              <a:spcBef>
                <a:spcPts val="835"/>
              </a:spcBef>
              <a:spcAft>
                <a:spcPts val="0"/>
              </a:spcAft>
            </a:pPr>
            <a:r>
              <a:rPr lang="en-US" spc="-5" dirty="0">
                <a:latin typeface="Arial" panose="020B0604020202020204" pitchFamily="34" charset="0"/>
                <a:ea typeface="Times New Roman" panose="02020603050405020304" pitchFamily="18" charset="0"/>
                <a:cs typeface="Arial" panose="020B0604020202020204" pitchFamily="34" charset="0"/>
              </a:rPr>
              <a:t>Dynamics</a:t>
            </a:r>
            <a:r>
              <a:rPr lang="uk-UA" spc="-5" dirty="0">
                <a:latin typeface="Arial" panose="020B0604020202020204" pitchFamily="34" charset="0"/>
                <a:ea typeface="Times New Roman" panose="02020603050405020304" pitchFamily="18" charset="0"/>
                <a:cs typeface="Arial" panose="020B0604020202020204" pitchFamily="34" charset="0"/>
              </a:rPr>
              <a:t> </a:t>
            </a:r>
            <a:r>
              <a:rPr lang="en-US" dirty="0">
                <a:latin typeface="Arial" panose="020B0604020202020204" pitchFamily="34" charset="0"/>
                <a:ea typeface="Times New Roman" panose="02020603050405020304" pitchFamily="18" charset="0"/>
                <a:cs typeface="Arial" panose="020B0604020202020204" pitchFamily="34" charset="0"/>
              </a:rPr>
              <a:t>of the net income of "</a:t>
            </a:r>
            <a:r>
              <a:rPr lang="en-US" dirty="0" err="1">
                <a:latin typeface="Arial" panose="020B0604020202020204" pitchFamily="34" charset="0"/>
                <a:ea typeface="Times New Roman" panose="02020603050405020304" pitchFamily="18" charset="0"/>
                <a:cs typeface="Arial" panose="020B0604020202020204" pitchFamily="34" charset="0"/>
              </a:rPr>
              <a:t>Intergal</a:t>
            </a:r>
            <a:r>
              <a:rPr lang="en-US" dirty="0">
                <a:latin typeface="Arial" panose="020B0604020202020204" pitchFamily="34" charset="0"/>
                <a:ea typeface="Times New Roman" panose="02020603050405020304" pitchFamily="18" charset="0"/>
                <a:cs typeface="Arial" panose="020B0604020202020204" pitchFamily="34" charset="0"/>
              </a:rPr>
              <a:t>-Bud" LLC for 2020-2022,</a:t>
            </a:r>
            <a:r>
              <a:rPr lang="uk-UA" dirty="0">
                <a:latin typeface="Arial" panose="020B0604020202020204" pitchFamily="34" charset="0"/>
                <a:ea typeface="Times New Roman" panose="02020603050405020304" pitchFamily="18" charset="0"/>
                <a:cs typeface="Arial" panose="020B0604020202020204" pitchFamily="34" charset="0"/>
              </a:rPr>
              <a:t> </a:t>
            </a:r>
            <a:r>
              <a:rPr lang="en-US" spc="-5" dirty="0">
                <a:latin typeface="Arial" panose="020B0604020202020204" pitchFamily="34" charset="0"/>
                <a:ea typeface="Times New Roman" panose="02020603050405020304" pitchFamily="18" charset="0"/>
                <a:cs typeface="Arial" panose="020B0604020202020204" pitchFamily="34" charset="0"/>
              </a:rPr>
              <a:t>thousand hryvnias</a:t>
            </a:r>
            <a:endParaRPr lang="en-US"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836947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21281" y="310383"/>
            <a:ext cx="6096000" cy="646331"/>
          </a:xfrm>
          <a:prstGeom prst="rect">
            <a:avLst/>
          </a:prstGeom>
        </p:spPr>
        <p:txBody>
          <a:bodyPr>
            <a:spAutoFit/>
          </a:bodyPr>
          <a:lstStyle/>
          <a:p>
            <a:pPr algn="ctr"/>
            <a:r>
              <a:rPr lang="en-US" dirty="0">
                <a:latin typeface="Arial Black" panose="020B0A04020102020204" pitchFamily="34" charset="0"/>
              </a:rPr>
              <a:t>Diagnostics of the personnel management system of "</a:t>
            </a:r>
            <a:r>
              <a:rPr lang="en-US" dirty="0" err="1">
                <a:latin typeface="Arial Black" panose="020B0A04020102020204" pitchFamily="34" charset="0"/>
              </a:rPr>
              <a:t>Interhal</a:t>
            </a:r>
            <a:r>
              <a:rPr lang="en-US" dirty="0">
                <a:latin typeface="Arial Black" panose="020B0A04020102020204" pitchFamily="34" charset="0"/>
              </a:rPr>
              <a:t>-BUD" LLC</a:t>
            </a:r>
          </a:p>
        </p:txBody>
      </p:sp>
      <p:graphicFrame>
        <p:nvGraphicFramePr>
          <p:cNvPr id="3" name="Схема 2"/>
          <p:cNvGraphicFramePr/>
          <p:nvPr>
            <p:extLst>
              <p:ext uri="{D42A27DB-BD31-4B8C-83A1-F6EECF244321}">
                <p14:modId xmlns:p14="http://schemas.microsoft.com/office/powerpoint/2010/main" val="3269762072"/>
              </p:ext>
            </p:extLst>
          </p:nvPr>
        </p:nvGraphicFramePr>
        <p:xfrm>
          <a:off x="1132115" y="956714"/>
          <a:ext cx="9646195" cy="573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0835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914870993"/>
              </p:ext>
            </p:extLst>
          </p:nvPr>
        </p:nvGraphicFramePr>
        <p:xfrm>
          <a:off x="1123406" y="984070"/>
          <a:ext cx="9175931" cy="552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400595" y="0"/>
            <a:ext cx="9178834" cy="917815"/>
          </a:xfrm>
          <a:prstGeom prst="rect">
            <a:avLst/>
          </a:prstGeom>
        </p:spPr>
        <p:txBody>
          <a:bodyPr wrap="square">
            <a:spAutoFit/>
          </a:bodyPr>
          <a:lstStyle/>
          <a:p>
            <a:pPr marL="1663700" marR="339725" indent="-875665" algn="ctr">
              <a:lnSpc>
                <a:spcPct val="149000"/>
              </a:lnSpc>
              <a:spcBef>
                <a:spcPts val="25"/>
              </a:spcBef>
              <a:spcAft>
                <a:spcPts val="0"/>
              </a:spcAft>
            </a:pPr>
            <a:r>
              <a:rPr lang="en-US" dirty="0">
                <a:latin typeface="Arial Black" panose="020B0A04020102020204" pitchFamily="34" charset="0"/>
                <a:ea typeface="Times New Roman" panose="02020603050405020304" pitchFamily="18" charset="0"/>
                <a:cs typeface="Times New Roman" panose="02020603050405020304" pitchFamily="18" charset="0"/>
              </a:rPr>
              <a:t>Factors affecting personnel at </a:t>
            </a:r>
            <a:r>
              <a:rPr lang="en-US" dirty="0" err="1">
                <a:latin typeface="Arial Black" panose="020B0A04020102020204" pitchFamily="34" charset="0"/>
                <a:ea typeface="Times New Roman" panose="02020603050405020304" pitchFamily="18" charset="0"/>
                <a:cs typeface="Times New Roman" panose="02020603050405020304" pitchFamily="18" charset="0"/>
              </a:rPr>
              <a:t>Intergal</a:t>
            </a:r>
            <a:r>
              <a:rPr lang="en-US" dirty="0">
                <a:latin typeface="Arial Black" panose="020B0A04020102020204" pitchFamily="34" charset="0"/>
                <a:ea typeface="Times New Roman" panose="02020603050405020304" pitchFamily="18" charset="0"/>
                <a:cs typeface="Times New Roman" panose="02020603050405020304" pitchFamily="18" charset="0"/>
              </a:rPr>
              <a:t>-Bud LLC under martial law conditions in 2022-2023</a:t>
            </a:r>
          </a:p>
        </p:txBody>
      </p:sp>
    </p:spTree>
    <p:extLst>
      <p:ext uri="{BB962C8B-B14F-4D97-AF65-F5344CB8AC3E}">
        <p14:creationId xmlns:p14="http://schemas.microsoft.com/office/powerpoint/2010/main" val="417377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623042791"/>
              </p:ext>
            </p:extLst>
          </p:nvPr>
        </p:nvGraphicFramePr>
        <p:xfrm>
          <a:off x="418011" y="1043352"/>
          <a:ext cx="11530149" cy="5444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1079863" y="120023"/>
            <a:ext cx="9866811" cy="923330"/>
          </a:xfrm>
          <a:prstGeom prst="rect">
            <a:avLst/>
          </a:prstGeom>
        </p:spPr>
        <p:txBody>
          <a:bodyPr wrap="square">
            <a:spAutoFit/>
          </a:bodyPr>
          <a:lstStyle/>
          <a:p>
            <a:pPr algn="ctr"/>
            <a:r>
              <a:rPr lang="en-US" dirty="0">
                <a:latin typeface="Arial Black" panose="020B0A04020102020204" pitchFamily="34" charset="0"/>
              </a:rPr>
              <a:t>In the conditions of martial law, the personnel management system of enterprises, in particular "</a:t>
            </a:r>
            <a:r>
              <a:rPr lang="en-US" dirty="0" err="1">
                <a:latin typeface="Arial Black" panose="020B0A04020102020204" pitchFamily="34" charset="0"/>
              </a:rPr>
              <a:t>Intergal</a:t>
            </a:r>
            <a:r>
              <a:rPr lang="en-US" dirty="0">
                <a:latin typeface="Arial Black" panose="020B0A04020102020204" pitchFamily="34" charset="0"/>
              </a:rPr>
              <a:t>-Bud" LLC, underwent significant changes. Key features include:</a:t>
            </a:r>
          </a:p>
        </p:txBody>
      </p:sp>
    </p:spTree>
    <p:extLst>
      <p:ext uri="{BB962C8B-B14F-4D97-AF65-F5344CB8AC3E}">
        <p14:creationId xmlns:p14="http://schemas.microsoft.com/office/powerpoint/2010/main" val="232573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2811" y="136212"/>
            <a:ext cx="9962605" cy="646331"/>
          </a:xfrm>
          <a:prstGeom prst="rect">
            <a:avLst/>
          </a:prstGeom>
        </p:spPr>
        <p:txBody>
          <a:bodyPr wrap="square">
            <a:spAutoFit/>
          </a:bodyPr>
          <a:lstStyle/>
          <a:p>
            <a:pPr algn="ctr"/>
            <a:r>
              <a:rPr lang="en-US" dirty="0">
                <a:latin typeface="Arial Black" panose="020B0A04020102020204" pitchFamily="34" charset="0"/>
              </a:rPr>
              <a:t>The following are the main areas of improvement of personnel management methods at "</a:t>
            </a:r>
            <a:r>
              <a:rPr lang="en-US" dirty="0" err="1">
                <a:latin typeface="Arial Black" panose="020B0A04020102020204" pitchFamily="34" charset="0"/>
              </a:rPr>
              <a:t>Intergal</a:t>
            </a:r>
            <a:r>
              <a:rPr lang="en-US" dirty="0">
                <a:latin typeface="Arial Black" panose="020B0A04020102020204" pitchFamily="34" charset="0"/>
              </a:rPr>
              <a:t>-Bud" LLC</a:t>
            </a:r>
          </a:p>
        </p:txBody>
      </p:sp>
      <p:graphicFrame>
        <p:nvGraphicFramePr>
          <p:cNvPr id="3" name="Схема 2"/>
          <p:cNvGraphicFramePr/>
          <p:nvPr>
            <p:extLst>
              <p:ext uri="{D42A27DB-BD31-4B8C-83A1-F6EECF244321}">
                <p14:modId xmlns:p14="http://schemas.microsoft.com/office/powerpoint/2010/main" val="1899435927"/>
              </p:ext>
            </p:extLst>
          </p:nvPr>
        </p:nvGraphicFramePr>
        <p:xfrm>
          <a:off x="113211" y="782543"/>
          <a:ext cx="11530148" cy="5853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7593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0559" y="136212"/>
            <a:ext cx="10406743" cy="369332"/>
          </a:xfrm>
          <a:prstGeom prst="rect">
            <a:avLst/>
          </a:prstGeom>
        </p:spPr>
        <p:txBody>
          <a:bodyPr wrap="square">
            <a:spAutoFit/>
          </a:bodyPr>
          <a:lstStyle/>
          <a:p>
            <a:pPr algn="ctr"/>
            <a:r>
              <a:rPr lang="en-US" dirty="0">
                <a:latin typeface="Arial Black" panose="020B0A04020102020204" pitchFamily="34" charset="0"/>
              </a:rPr>
              <a:t>Recommendations for improving personnel management in </a:t>
            </a:r>
            <a:r>
              <a:rPr lang="en-US" dirty="0" err="1">
                <a:latin typeface="Arial Black" panose="020B0A04020102020204" pitchFamily="34" charset="0"/>
              </a:rPr>
              <a:t>Intergal</a:t>
            </a:r>
            <a:r>
              <a:rPr lang="en-US" dirty="0">
                <a:latin typeface="Arial Black" panose="020B0A04020102020204" pitchFamily="34" charset="0"/>
              </a:rPr>
              <a:t>-Bud LLC:</a:t>
            </a:r>
          </a:p>
        </p:txBody>
      </p:sp>
      <p:graphicFrame>
        <p:nvGraphicFramePr>
          <p:cNvPr id="3" name="Схема 2"/>
          <p:cNvGraphicFramePr/>
          <p:nvPr>
            <p:extLst>
              <p:ext uri="{D42A27DB-BD31-4B8C-83A1-F6EECF244321}">
                <p14:modId xmlns:p14="http://schemas.microsoft.com/office/powerpoint/2010/main" val="2080239282"/>
              </p:ext>
            </p:extLst>
          </p:nvPr>
        </p:nvGraphicFramePr>
        <p:xfrm>
          <a:off x="252549" y="696686"/>
          <a:ext cx="11599817" cy="5441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382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77143" y="1019966"/>
            <a:ext cx="7001691" cy="3785652"/>
          </a:xfrm>
          <a:prstGeom prst="rect">
            <a:avLst/>
          </a:prstGeom>
          <a:solidFill>
            <a:schemeClr val="accent6">
              <a:lumMod val="20000"/>
              <a:lumOff val="80000"/>
            </a:schemeClr>
          </a:solidFill>
          <a:ln>
            <a:solidFill>
              <a:schemeClr val="tx1"/>
            </a:solidFill>
          </a:ln>
        </p:spPr>
        <p:txBody>
          <a:bodyPr wrap="square">
            <a:spAutoFit/>
          </a:bodyPr>
          <a:lstStyle/>
          <a:p>
            <a:pPr algn="ctr"/>
            <a:r>
              <a:rPr lang="en-US" sz="2400" dirty="0">
                <a:latin typeface="Arial Black" panose="020B0A04020102020204" pitchFamily="34" charset="0"/>
                <a:cs typeface="Arial" panose="020B0604020202020204" pitchFamily="34" charset="0"/>
              </a:rPr>
              <a:t>The expected effect of the implementation of the recommendations:</a:t>
            </a:r>
            <a:endParaRPr lang="uk-UA" sz="2400" dirty="0">
              <a:latin typeface="Arial Black" panose="020B0A04020102020204" pitchFamily="34" charset="0"/>
              <a:cs typeface="Arial" panose="020B0604020202020204" pitchFamily="34" charset="0"/>
            </a:endParaRPr>
          </a:p>
          <a:p>
            <a:pPr marL="342900" indent="-34290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Optimizing personnel costs and increasing the efficiency of personnel management.</a:t>
            </a:r>
            <a:endParaRPr lang="uk-UA"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Ensuring readiness for future expansion of projects after the end of the war.</a:t>
            </a:r>
            <a:endParaRPr lang="uk-UA"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Maintaining the moral and professional level of employees, which will create a stable basis for the rapid recovery of the company.</a:t>
            </a:r>
          </a:p>
        </p:txBody>
      </p:sp>
    </p:spTree>
    <p:extLst>
      <p:ext uri="{BB962C8B-B14F-4D97-AF65-F5344CB8AC3E}">
        <p14:creationId xmlns:p14="http://schemas.microsoft.com/office/powerpoint/2010/main" val="1862342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6966" y="869502"/>
            <a:ext cx="8460828" cy="4893647"/>
          </a:xfrm>
          <a:prstGeom prst="rect">
            <a:avLst/>
          </a:prstGeom>
        </p:spPr>
        <p:txBody>
          <a:bodyPr wrap="square">
            <a:spAutoFit/>
          </a:bodyPr>
          <a:lstStyle/>
          <a:p>
            <a:pPr algn="just"/>
            <a:r>
              <a:rPr lang="en-US" sz="2400" dirty="0">
                <a:latin typeface="Arial Black" panose="020B0A04020102020204" pitchFamily="34" charset="0"/>
                <a:cs typeface="Arial" panose="020B0604020202020204" pitchFamily="34" charset="0"/>
              </a:rPr>
              <a:t>The relevance of the topic of analytical evaluation </a:t>
            </a:r>
            <a:r>
              <a:rPr lang="en-US" sz="2400" dirty="0">
                <a:latin typeface="Arial" panose="020B0604020202020204" pitchFamily="34" charset="0"/>
                <a:cs typeface="Arial" panose="020B0604020202020204" pitchFamily="34" charset="0"/>
              </a:rPr>
              <a:t>of the personnel management system of a construction enterprise lies in the need to optimize the use of human resources to ensure competitiveness and improve performance. In today's conditions of shortage of qualified personnel, especially during martial law in Ukraine, it becomes important to formulate a strategy that allows to maximize the potential of employees, increase their motivation and improve the social and psychological climate in the team. Taking into account intellectual, human and social capital in human resources management is a crucial factor for the successful development of an enterprise in the construction market.</a:t>
            </a:r>
          </a:p>
        </p:txBody>
      </p:sp>
    </p:spTree>
    <p:extLst>
      <p:ext uri="{BB962C8B-B14F-4D97-AF65-F5344CB8AC3E}">
        <p14:creationId xmlns:p14="http://schemas.microsoft.com/office/powerpoint/2010/main" val="897402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47680" y="2657926"/>
            <a:ext cx="5673348" cy="646331"/>
          </a:xfrm>
          <a:prstGeom prst="rect">
            <a:avLst/>
          </a:prstGeom>
        </p:spPr>
        <p:txBody>
          <a:bodyPr wrap="none">
            <a:spAutoFit/>
          </a:bodyPr>
          <a:lstStyle/>
          <a:p>
            <a:r>
              <a:rPr lang="en-US" sz="3600" dirty="0">
                <a:latin typeface="Times New Roman" panose="02020603050405020304" pitchFamily="18" charset="0"/>
                <a:cs typeface="Times New Roman" panose="02020603050405020304" pitchFamily="18" charset="0"/>
              </a:rPr>
              <a:t>Thank you for your attention</a:t>
            </a:r>
            <a:r>
              <a:rPr lang="uk-UA" sz="360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204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91255" y="623528"/>
            <a:ext cx="9511862" cy="5016758"/>
          </a:xfrm>
          <a:prstGeom prst="rect">
            <a:avLst/>
          </a:prstGeom>
        </p:spPr>
        <p:txBody>
          <a:bodyPr wrap="square">
            <a:spAutoFit/>
          </a:bodyPr>
          <a:lstStyle/>
          <a:p>
            <a:pPr algn="just"/>
            <a:r>
              <a:rPr lang="en-US" sz="2000" dirty="0">
                <a:latin typeface="Arial Black" panose="020B0A04020102020204" pitchFamily="34" charset="0"/>
                <a:cs typeface="Arial" panose="020B0604020202020204" pitchFamily="34" charset="0"/>
              </a:rPr>
              <a:t>The purpose of the graduation thesis </a:t>
            </a:r>
            <a:r>
              <a:rPr lang="en-US" sz="2000" dirty="0">
                <a:latin typeface="Arial" panose="020B0604020202020204" pitchFamily="34" charset="0"/>
                <a:cs typeface="Arial" panose="020B0604020202020204" pitchFamily="34" charset="0"/>
              </a:rPr>
              <a:t>is to consider scientific and applied approaches to personnel management of construction companies.</a:t>
            </a:r>
            <a:r>
              <a:rPr lang="uk-UA" sz="2000" dirty="0">
                <a:latin typeface="Arial" panose="020B0604020202020204" pitchFamily="34" charset="0"/>
                <a:cs typeface="Arial" panose="020B0604020202020204" pitchFamily="34" charset="0"/>
              </a:rPr>
              <a:t> </a:t>
            </a:r>
          </a:p>
          <a:p>
            <a:pPr algn="just"/>
            <a:endParaRPr lang="uk-UA" sz="2000" dirty="0">
              <a:latin typeface="Arial" panose="020B0604020202020204" pitchFamily="34" charset="0"/>
              <a:cs typeface="Arial" panose="020B0604020202020204" pitchFamily="34" charset="0"/>
            </a:endParaRPr>
          </a:p>
          <a:p>
            <a:pPr algn="just"/>
            <a:r>
              <a:rPr lang="en-US" sz="2000" dirty="0">
                <a:latin typeface="Arial Black" panose="020B0A04020102020204" pitchFamily="34" charset="0"/>
                <a:cs typeface="Arial" panose="020B0604020202020204" pitchFamily="34" charset="0"/>
              </a:rPr>
              <a:t>The tasks of the certification graduation work are:</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define the essence of enterprise personnel management;</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 to characterize the elements of the personnel management system;</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consider the methods of personnel management of the enterprise;</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give a technical and organizational description of </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-Bud LLC;</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determine the features of the personnel policy of “</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-Bud” LLC;</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diagnose the personnel management system of LLC</a:t>
            </a:r>
          </a:p>
          <a:p>
            <a:pPr algn="just"/>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-Bud” LLC;</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consider the peculiarities of the personnel management system under martial law;</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propose directions for improving the methods of personnel management of “</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-Bud” LLC;</a:t>
            </a:r>
          </a:p>
          <a:p>
            <a:pPr marL="285750" indent="-285750" algn="just">
              <a:buFont typeface="Wingdings" panose="05000000000000000000" pitchFamily="2" charset="2"/>
              <a:buChar char="ü"/>
            </a:pPr>
            <a:r>
              <a:rPr lang="en-US" sz="2000" dirty="0">
                <a:latin typeface="Arial" panose="020B0604020202020204" pitchFamily="34" charset="0"/>
                <a:cs typeface="Arial" panose="020B0604020202020204" pitchFamily="34" charset="0"/>
              </a:rPr>
              <a:t>to evaluate the effectiveness of the proposed measures.</a:t>
            </a:r>
          </a:p>
        </p:txBody>
      </p:sp>
    </p:spTree>
    <p:extLst>
      <p:ext uri="{BB962C8B-B14F-4D97-AF65-F5344CB8AC3E}">
        <p14:creationId xmlns:p14="http://schemas.microsoft.com/office/powerpoint/2010/main" val="4121688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37489" y="1208377"/>
            <a:ext cx="7083973" cy="3785652"/>
          </a:xfrm>
          <a:prstGeom prst="rect">
            <a:avLst/>
          </a:prstGeom>
        </p:spPr>
        <p:txBody>
          <a:bodyPr wrap="square">
            <a:spAutoFit/>
          </a:bodyPr>
          <a:lstStyle/>
          <a:p>
            <a:pPr algn="just"/>
            <a:r>
              <a:rPr lang="en-US" sz="2000" dirty="0">
                <a:latin typeface="Arial Black" panose="020B0A04020102020204" pitchFamily="34" charset="0"/>
                <a:cs typeface="Arial" panose="020B0604020202020204" pitchFamily="34" charset="0"/>
              </a:rPr>
              <a:t>The object </a:t>
            </a:r>
            <a:r>
              <a:rPr lang="en-US" sz="2000" dirty="0">
                <a:latin typeface="Arial" panose="020B0604020202020204" pitchFamily="34" charset="0"/>
                <a:cs typeface="Arial" panose="020B0604020202020204" pitchFamily="34" charset="0"/>
              </a:rPr>
              <a:t>of the study is the personnel management system of the construction company “</a:t>
            </a:r>
            <a:r>
              <a:rPr lang="en-US" sz="2000" dirty="0" err="1">
                <a:latin typeface="Arial" panose="020B0604020202020204" pitchFamily="34" charset="0"/>
                <a:cs typeface="Arial" panose="020B0604020202020204" pitchFamily="34" charset="0"/>
              </a:rPr>
              <a:t>Intergal</a:t>
            </a:r>
            <a:r>
              <a:rPr lang="en-US" sz="2000" dirty="0">
                <a:latin typeface="Arial" panose="020B0604020202020204" pitchFamily="34" charset="0"/>
                <a:cs typeface="Arial" panose="020B0604020202020204" pitchFamily="34" charset="0"/>
              </a:rPr>
              <a:t>-Bud” LLC.</a:t>
            </a:r>
            <a:endParaRPr lang="uk-UA" sz="2000" dirty="0">
              <a:latin typeface="Arial" panose="020B0604020202020204" pitchFamily="34" charset="0"/>
              <a:cs typeface="Arial" panose="020B0604020202020204" pitchFamily="34" charset="0"/>
            </a:endParaRPr>
          </a:p>
          <a:p>
            <a:pPr algn="just"/>
            <a:endParaRPr lang="en-US" sz="2000" dirty="0">
              <a:latin typeface="Arial" panose="020B0604020202020204" pitchFamily="34" charset="0"/>
              <a:cs typeface="Arial" panose="020B0604020202020204" pitchFamily="34" charset="0"/>
            </a:endParaRPr>
          </a:p>
          <a:p>
            <a:pPr algn="just"/>
            <a:r>
              <a:rPr lang="en-US" sz="2000" dirty="0">
                <a:latin typeface="Arial Black" panose="020B0A04020102020204" pitchFamily="34" charset="0"/>
                <a:cs typeface="Arial" panose="020B0604020202020204" pitchFamily="34" charset="0"/>
              </a:rPr>
              <a:t>The subject </a:t>
            </a:r>
            <a:r>
              <a:rPr lang="en-US" sz="2000" dirty="0">
                <a:latin typeface="Arial" panose="020B0604020202020204" pitchFamily="34" charset="0"/>
                <a:cs typeface="Arial" panose="020B0604020202020204" pitchFamily="34" charset="0"/>
              </a:rPr>
              <a:t>of the study is theoretical issues, methodological and practical aspects of improving the personnel management system of a construction company.</a:t>
            </a:r>
            <a:endParaRPr lang="uk-UA" sz="2000" dirty="0">
              <a:latin typeface="Arial" panose="020B0604020202020204" pitchFamily="34" charset="0"/>
              <a:cs typeface="Arial" panose="020B0604020202020204" pitchFamily="34" charset="0"/>
            </a:endParaRPr>
          </a:p>
          <a:p>
            <a:pPr algn="just"/>
            <a:endParaRPr lang="uk-UA" sz="2000" dirty="0">
              <a:latin typeface="Arial" panose="020B0604020202020204" pitchFamily="34" charset="0"/>
              <a:cs typeface="Arial" panose="020B0604020202020204" pitchFamily="34" charset="0"/>
            </a:endParaRPr>
          </a:p>
          <a:p>
            <a:pPr algn="just"/>
            <a:r>
              <a:rPr lang="en-US" sz="2000" dirty="0">
                <a:latin typeface="Arial Black" panose="020B0A04020102020204" pitchFamily="34" charset="0"/>
                <a:cs typeface="Arial" panose="020B0604020202020204" pitchFamily="34" charset="0"/>
              </a:rPr>
              <a:t>The information base of </a:t>
            </a:r>
            <a:r>
              <a:rPr lang="en-US" sz="2000" dirty="0">
                <a:latin typeface="Arial" panose="020B0604020202020204" pitchFamily="34" charset="0"/>
                <a:cs typeface="Arial" panose="020B0604020202020204" pitchFamily="34" charset="0"/>
              </a:rPr>
              <a:t>the study was the works of domestic and foreign scholars on the topic, articles in periodicals, publications of recruitment agencies, Internet resources, and enterprise information.</a:t>
            </a:r>
          </a:p>
          <a:p>
            <a:pPr algn="just"/>
            <a:r>
              <a:rPr lang="en-US"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497220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5930" y="318050"/>
            <a:ext cx="9469821" cy="2246769"/>
          </a:xfrm>
          <a:prstGeom prst="rect">
            <a:avLst/>
          </a:prstGeom>
        </p:spPr>
        <p:txBody>
          <a:bodyPr wrap="square">
            <a:spAutoFit/>
          </a:bodyPr>
          <a:lstStyle/>
          <a:p>
            <a:pPr algn="just"/>
            <a:r>
              <a:rPr lang="en-US" sz="2000" dirty="0">
                <a:latin typeface="Arial" panose="020B0604020202020204" pitchFamily="34" charset="0"/>
                <a:cs typeface="Arial" panose="020B0604020202020204" pitchFamily="34" charset="0"/>
              </a:rPr>
              <a:t>In today's business, human resources management is a critical success factor. A company's staff is a combination of all employees, from permanent to temporary. Effective HR management is aimed at fully utilizing their potential and increasing their motivation. Especially in the construction sector, the quality of work depends on the qualifications of employees, so it is necessary to develop a management system that will ensure their professional growth and efficient performance of tasks.</a:t>
            </a:r>
          </a:p>
        </p:txBody>
      </p:sp>
      <p:pic>
        <p:nvPicPr>
          <p:cNvPr id="3" name="Рисунок 2"/>
          <p:cNvPicPr>
            <a:picLocks noChangeAspect="1"/>
          </p:cNvPicPr>
          <p:nvPr/>
        </p:nvPicPr>
        <p:blipFill rotWithShape="1">
          <a:blip r:embed="rId2"/>
          <a:srcRect l="57104" t="45331" r="5225" b="22079"/>
          <a:stretch/>
        </p:blipFill>
        <p:spPr>
          <a:xfrm>
            <a:off x="5140878" y="2456529"/>
            <a:ext cx="6852744" cy="3334671"/>
          </a:xfrm>
          <a:prstGeom prst="rect">
            <a:avLst/>
          </a:prstGeom>
        </p:spPr>
      </p:pic>
      <p:sp>
        <p:nvSpPr>
          <p:cNvPr id="4" name="Прямоугольник 3"/>
          <p:cNvSpPr/>
          <p:nvPr/>
        </p:nvSpPr>
        <p:spPr>
          <a:xfrm>
            <a:off x="9639305" y="5871920"/>
            <a:ext cx="4181799" cy="369332"/>
          </a:xfrm>
          <a:prstGeom prst="rect">
            <a:avLst/>
          </a:prstGeom>
        </p:spPr>
        <p:txBody>
          <a:bodyPr wrap="square">
            <a:spAutoFit/>
          </a:bodyPr>
          <a:lstStyle/>
          <a:p>
            <a:r>
              <a:rPr lang="en-US" dirty="0"/>
              <a:t>A fragment of the table</a:t>
            </a:r>
          </a:p>
        </p:txBody>
      </p:sp>
      <p:sp>
        <p:nvSpPr>
          <p:cNvPr id="6" name="Прямоугольник 5"/>
          <p:cNvSpPr/>
          <p:nvPr/>
        </p:nvSpPr>
        <p:spPr>
          <a:xfrm>
            <a:off x="945930" y="2578711"/>
            <a:ext cx="4014952" cy="3477875"/>
          </a:xfrm>
          <a:prstGeom prst="rect">
            <a:avLst/>
          </a:prstGeom>
        </p:spPr>
        <p:txBody>
          <a:bodyPr wrap="square">
            <a:spAutoFit/>
          </a:bodyPr>
          <a:lstStyle/>
          <a:p>
            <a:pPr algn="just"/>
            <a:r>
              <a:rPr lang="en-US" sz="2000" b="1" dirty="0">
                <a:latin typeface="Arial Black" panose="020B0A04020102020204" pitchFamily="34" charset="0"/>
                <a:cs typeface="Arial" panose="020B0604020202020204" pitchFamily="34" charset="0"/>
              </a:rPr>
              <a:t>The main goal</a:t>
            </a:r>
            <a:r>
              <a:rPr lang="en-US" sz="2000" dirty="0">
                <a:latin typeface="Arial" panose="020B0604020202020204" pitchFamily="34" charset="0"/>
                <a:cs typeface="Arial" panose="020B0604020202020204" pitchFamily="34" charset="0"/>
              </a:rPr>
              <a:t> of human resources management is to form, develop and realize the company's human resources potential, which means improving the performance of each employee so that he or she builds up and uses his or her own labor and creative potential and thereby contributes to the achievement of the company's goals.</a:t>
            </a:r>
          </a:p>
        </p:txBody>
      </p:sp>
    </p:spTree>
    <p:extLst>
      <p:ext uri="{BB962C8B-B14F-4D97-AF65-F5344CB8AC3E}">
        <p14:creationId xmlns:p14="http://schemas.microsoft.com/office/powerpoint/2010/main" val="1319905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627444346"/>
              </p:ext>
            </p:extLst>
          </p:nvPr>
        </p:nvGraphicFramePr>
        <p:xfrm>
          <a:off x="1523999" y="683172"/>
          <a:ext cx="9690538" cy="5455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4740165" y="2669628"/>
            <a:ext cx="2638097" cy="1323439"/>
          </a:xfrm>
          <a:prstGeom prst="rect">
            <a:avLst/>
          </a:prstGeom>
          <a:noFill/>
        </p:spPr>
        <p:txBody>
          <a:bodyPr wrap="square" rtlCol="0">
            <a:spAutoFit/>
          </a:bodyPr>
          <a:lstStyle/>
          <a:p>
            <a:pPr algn="ctr"/>
            <a:r>
              <a:rPr lang="en-US" sz="2000" dirty="0">
                <a:latin typeface="Arial Black" panose="020B0A04020102020204" pitchFamily="34" charset="0"/>
              </a:rPr>
              <a:t>The key goals of enterprise personnel management are</a:t>
            </a:r>
          </a:p>
        </p:txBody>
      </p:sp>
    </p:spTree>
    <p:extLst>
      <p:ext uri="{BB962C8B-B14F-4D97-AF65-F5344CB8AC3E}">
        <p14:creationId xmlns:p14="http://schemas.microsoft.com/office/powerpoint/2010/main" val="2706468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56981" t="44612" r="6901" b="19538"/>
          <a:stretch/>
        </p:blipFill>
        <p:spPr>
          <a:xfrm>
            <a:off x="346842" y="1115540"/>
            <a:ext cx="6153256" cy="3435440"/>
          </a:xfrm>
          <a:prstGeom prst="rect">
            <a:avLst/>
          </a:prstGeom>
        </p:spPr>
      </p:pic>
      <p:sp>
        <p:nvSpPr>
          <p:cNvPr id="3" name="Прямоугольник 2"/>
          <p:cNvSpPr/>
          <p:nvPr/>
        </p:nvSpPr>
        <p:spPr>
          <a:xfrm>
            <a:off x="599090" y="215490"/>
            <a:ext cx="6096000" cy="1015663"/>
          </a:xfrm>
          <a:prstGeom prst="rect">
            <a:avLst/>
          </a:prstGeom>
        </p:spPr>
        <p:txBody>
          <a:bodyPr>
            <a:spAutoFit/>
          </a:bodyPr>
          <a:lstStyle/>
          <a:p>
            <a:pPr algn="just"/>
            <a:r>
              <a:rPr lang="en-US" sz="2000" dirty="0">
                <a:latin typeface="Arial" panose="020B0604020202020204" pitchFamily="34" charset="0"/>
                <a:cs typeface="Arial" panose="020B0604020202020204" pitchFamily="34" charset="0"/>
              </a:rPr>
              <a:t>The HR management mechanism of a business organization includes the following components and procedures.</a:t>
            </a:r>
          </a:p>
        </p:txBody>
      </p:sp>
      <p:pic>
        <p:nvPicPr>
          <p:cNvPr id="4" name="Рисунок 3"/>
          <p:cNvPicPr>
            <a:picLocks noChangeAspect="1"/>
          </p:cNvPicPr>
          <p:nvPr/>
        </p:nvPicPr>
        <p:blipFill rotWithShape="1">
          <a:blip r:embed="rId3"/>
          <a:srcRect l="23805" t="34656" r="37962" b="31680"/>
          <a:stretch/>
        </p:blipFill>
        <p:spPr>
          <a:xfrm>
            <a:off x="5591502" y="3436980"/>
            <a:ext cx="6705603" cy="3321172"/>
          </a:xfrm>
          <a:prstGeom prst="rect">
            <a:avLst/>
          </a:prstGeom>
        </p:spPr>
      </p:pic>
      <p:sp>
        <p:nvSpPr>
          <p:cNvPr id="5" name="Прямоугольник 4"/>
          <p:cNvSpPr/>
          <p:nvPr/>
        </p:nvSpPr>
        <p:spPr>
          <a:xfrm>
            <a:off x="6912985" y="2927234"/>
            <a:ext cx="4971233"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The main types of personnel planning are:</a:t>
            </a:r>
          </a:p>
        </p:txBody>
      </p:sp>
    </p:spTree>
    <p:extLst>
      <p:ext uri="{BB962C8B-B14F-4D97-AF65-F5344CB8AC3E}">
        <p14:creationId xmlns:p14="http://schemas.microsoft.com/office/powerpoint/2010/main" val="1991617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7861" y="191202"/>
            <a:ext cx="8923283" cy="1200329"/>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Human resources management is a strategic function that covers a set of measures to improve the company's performance by optimizing the use of human resources. Key elements and functions of the HR management system help to build loyalty, corporate culture and ensure adaptation to market changes.</a:t>
            </a:r>
          </a:p>
        </p:txBody>
      </p:sp>
      <p:graphicFrame>
        <p:nvGraphicFramePr>
          <p:cNvPr id="3" name="Схема 2"/>
          <p:cNvGraphicFramePr/>
          <p:nvPr>
            <p:extLst>
              <p:ext uri="{D42A27DB-BD31-4B8C-83A1-F6EECF244321}">
                <p14:modId xmlns:p14="http://schemas.microsoft.com/office/powerpoint/2010/main" val="3424090564"/>
              </p:ext>
            </p:extLst>
          </p:nvPr>
        </p:nvGraphicFramePr>
        <p:xfrm>
          <a:off x="220717" y="1791721"/>
          <a:ext cx="8082455" cy="5271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Рисунок 3"/>
          <p:cNvPicPr>
            <a:picLocks noChangeAspect="1"/>
          </p:cNvPicPr>
          <p:nvPr/>
        </p:nvPicPr>
        <p:blipFill rotWithShape="1">
          <a:blip r:embed="rId7"/>
          <a:srcRect l="16238" t="37207" r="56055" b="38980"/>
          <a:stretch/>
        </p:blipFill>
        <p:spPr>
          <a:xfrm>
            <a:off x="6301564" y="2099335"/>
            <a:ext cx="5985029" cy="2893423"/>
          </a:xfrm>
          <a:prstGeom prst="rect">
            <a:avLst/>
          </a:prstGeom>
        </p:spPr>
      </p:pic>
      <p:sp>
        <p:nvSpPr>
          <p:cNvPr id="5" name="Прямоугольник 4"/>
          <p:cNvSpPr/>
          <p:nvPr/>
        </p:nvSpPr>
        <p:spPr>
          <a:xfrm>
            <a:off x="8658276" y="1745473"/>
            <a:ext cx="3533724"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Factors affecting staff in 2022</a:t>
            </a:r>
          </a:p>
        </p:txBody>
      </p:sp>
    </p:spTree>
    <p:extLst>
      <p:ext uri="{BB962C8B-B14F-4D97-AF65-F5344CB8AC3E}">
        <p14:creationId xmlns:p14="http://schemas.microsoft.com/office/powerpoint/2010/main" val="3108060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60027" y="448409"/>
            <a:ext cx="8681545" cy="5632311"/>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Controlling personnel performance ensures stability and efficiency of management, provides information for adjusting the HR strategy and influences employee behavior.</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Positive impact of control:</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Increased responsibility.</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Motivation through evaluation, rewards or punishment.</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Search for productivity and innovation reserves.</a:t>
            </a:r>
          </a:p>
          <a:p>
            <a:r>
              <a:rPr lang="en-US" sz="2000" dirty="0">
                <a:latin typeface="Arial" panose="020B0604020202020204" pitchFamily="34" charset="0"/>
                <a:cs typeface="Arial" panose="020B0604020202020204" pitchFamily="34" charset="0"/>
              </a:rPr>
              <a:t>Negative impact:</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Nervous tension and ostentatious behavior during inspections.</a:t>
            </a:r>
          </a:p>
          <a:p>
            <a:r>
              <a:rPr lang="en-US" sz="2000" dirty="0">
                <a:latin typeface="Arial" panose="020B0604020202020204" pitchFamily="34" charset="0"/>
                <a:cs typeface="Arial" panose="020B0604020202020204" pitchFamily="34" charset="0"/>
              </a:rPr>
              <a:t>Types of control:</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Internal - improving productivity and preventing conflicts.</a:t>
            </a:r>
          </a:p>
          <a:p>
            <a:pPr marL="342900" indent="-342900">
              <a:buFont typeface="Wingdings" panose="05000000000000000000" pitchFamily="2" charset="2"/>
              <a:buChar char="Ø"/>
            </a:pPr>
            <a:r>
              <a:rPr lang="en-US" sz="2000" dirty="0">
                <a:latin typeface="Arial" panose="020B0604020202020204" pitchFamily="34" charset="0"/>
                <a:cs typeface="Arial" panose="020B0604020202020204" pitchFamily="34" charset="0"/>
              </a:rPr>
              <a:t>External - verification of legality and economic feasibility.</a:t>
            </a:r>
          </a:p>
          <a:p>
            <a:r>
              <a:rPr lang="en-US" sz="2000" dirty="0">
                <a:latin typeface="Arial" panose="020B0604020202020204" pitchFamily="34" charset="0"/>
                <a:cs typeface="Arial" panose="020B0604020202020204" pitchFamily="34" charset="0"/>
              </a:rPr>
              <a:t>HR management in a crisis:</a:t>
            </a:r>
          </a:p>
          <a:p>
            <a:r>
              <a:rPr lang="en-US" sz="2000" dirty="0">
                <a:latin typeface="Arial" panose="020B0604020202020204" pitchFamily="34" charset="0"/>
                <a:cs typeface="Arial" panose="020B0604020202020204" pitchFamily="34" charset="0"/>
              </a:rPr>
              <a:t>In wartime, it is important to adapt the strategy, protect employees and communicate clearly. </a:t>
            </a:r>
            <a:endParaRPr lang="uk-UA"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HR department should maintain stability, provide training, and ensure that information is accessible and timely.</a:t>
            </a:r>
          </a:p>
        </p:txBody>
      </p:sp>
    </p:spTree>
    <p:extLst>
      <p:ext uri="{BB962C8B-B14F-4D97-AF65-F5344CB8AC3E}">
        <p14:creationId xmlns:p14="http://schemas.microsoft.com/office/powerpoint/2010/main" val="38426611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1602</TotalTime>
  <Words>2376</Words>
  <Application>Microsoft Office PowerPoint</Application>
  <PresentationFormat>Широкоэкранный</PresentationFormat>
  <Paragraphs>147</Paragraphs>
  <Slides>20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20</vt:i4>
      </vt:variant>
    </vt:vector>
  </HeadingPairs>
  <TitlesOfParts>
    <vt:vector size="27" baseType="lpstr">
      <vt:lpstr>Arial</vt:lpstr>
      <vt:lpstr>Arial Black</vt:lpstr>
      <vt:lpstr>Calibri</vt:lpstr>
      <vt:lpstr>Calibri Light</vt:lpstr>
      <vt:lpstr>Times New Roman</vt:lpstr>
      <vt:lpstr>Wingdings</vt:lpstr>
      <vt:lpstr>Тема Office</vt:lpstr>
      <vt:lpstr>Ministry of Education and Science of Ukraine Kyiv National University of Construction and Architecture  Zhao Wenzhu</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and Science of Ukraine Kyiv National University of Construction and Architecture  ПІБ студента</dc:title>
  <dc:creator>Xiaomi</dc:creator>
  <cp:lastModifiedBy>Сашка</cp:lastModifiedBy>
  <cp:revision>98</cp:revision>
  <dcterms:created xsi:type="dcterms:W3CDTF">2024-10-29T22:55:34Z</dcterms:created>
  <dcterms:modified xsi:type="dcterms:W3CDTF">2024-12-10T10:14:57Z</dcterms:modified>
</cp:coreProperties>
</file>