
<file path=[Content_Types].xml><?xml version="1.0" encoding="utf-8"?>
<Types xmlns="http://schemas.openxmlformats.org/package/2006/content-types"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7" r:id="rId3"/>
    <p:sldId id="266" r:id="rId4"/>
    <p:sldId id="265" r:id="rId5"/>
    <p:sldId id="264" r:id="rId6"/>
    <p:sldId id="263" r:id="rId7"/>
    <p:sldId id="262" r:id="rId8"/>
  </p:sldIdLst>
  <p:sldSz cx="20104100" cy="14204950"/>
  <p:notesSz cx="20104100" cy="142049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632" y="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03534"/>
            <a:ext cx="17088486" cy="2983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954772"/>
            <a:ext cx="14072870" cy="3551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267138"/>
            <a:ext cx="8745284" cy="9375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267138"/>
            <a:ext cx="8745284" cy="9375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568198"/>
            <a:ext cx="18093690" cy="22727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267138"/>
            <a:ext cx="18093690" cy="9375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3210604"/>
            <a:ext cx="6433312" cy="7102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3210604"/>
            <a:ext cx="4623943" cy="7102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3210604"/>
            <a:ext cx="4623943" cy="7102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372"/>
            <a:ext cx="20103465" cy="14198600"/>
            <a:chOff x="0" y="3372"/>
            <a:chExt cx="20103465" cy="14198600"/>
          </a:xfrm>
        </p:grpSpPr>
        <p:sp>
          <p:nvSpPr>
            <p:cNvPr id="3" name="object 3"/>
            <p:cNvSpPr/>
            <p:nvPr/>
          </p:nvSpPr>
          <p:spPr>
            <a:xfrm>
              <a:off x="20101907" y="14200544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69" h="1269">
                  <a:moveTo>
                    <a:pt x="0" y="505"/>
                  </a:moveTo>
                  <a:lnTo>
                    <a:pt x="148" y="148"/>
                  </a:lnTo>
                  <a:lnTo>
                    <a:pt x="506" y="0"/>
                  </a:lnTo>
                  <a:lnTo>
                    <a:pt x="864" y="148"/>
                  </a:lnTo>
                  <a:lnTo>
                    <a:pt x="1012" y="505"/>
                  </a:lnTo>
                  <a:lnTo>
                    <a:pt x="864" y="863"/>
                  </a:lnTo>
                  <a:lnTo>
                    <a:pt x="506" y="1011"/>
                  </a:lnTo>
                  <a:lnTo>
                    <a:pt x="148" y="863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3372"/>
              <a:ext cx="20102830" cy="14197965"/>
            </a:xfrm>
            <a:custGeom>
              <a:avLst/>
              <a:gdLst/>
              <a:ahLst/>
              <a:cxnLst/>
              <a:rect l="l" t="t" r="r" b="b"/>
              <a:pathLst>
                <a:path w="20102830" h="14197965">
                  <a:moveTo>
                    <a:pt x="20102413" y="0"/>
                  </a:moveTo>
                  <a:lnTo>
                    <a:pt x="20102413" y="14197677"/>
                  </a:lnTo>
                </a:path>
                <a:path w="20102830" h="14197965">
                  <a:moveTo>
                    <a:pt x="0" y="14197677"/>
                  </a:moveTo>
                  <a:lnTo>
                    <a:pt x="20102413" y="14197677"/>
                  </a:lnTo>
                  <a:lnTo>
                    <a:pt x="20102413" y="0"/>
                  </a:lnTo>
                  <a:lnTo>
                    <a:pt x="0" y="0"/>
                  </a:lnTo>
                  <a:lnTo>
                    <a:pt x="0" y="14197677"/>
                  </a:lnTo>
                </a:path>
                <a:path w="20102830" h="14197965">
                  <a:moveTo>
                    <a:pt x="477641" y="14078267"/>
                  </a:moveTo>
                  <a:lnTo>
                    <a:pt x="19983003" y="14078267"/>
                  </a:lnTo>
                  <a:lnTo>
                    <a:pt x="19983003" y="119410"/>
                  </a:lnTo>
                  <a:lnTo>
                    <a:pt x="477641" y="119410"/>
                  </a:lnTo>
                  <a:lnTo>
                    <a:pt x="477641" y="1407826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77641" y="122783"/>
              <a:ext cx="19505930" cy="13959205"/>
            </a:xfrm>
            <a:custGeom>
              <a:avLst/>
              <a:gdLst/>
              <a:ahLst/>
              <a:cxnLst/>
              <a:rect l="l" t="t" r="r" b="b"/>
              <a:pathLst>
                <a:path w="19505930" h="13959205">
                  <a:moveTo>
                    <a:pt x="0" y="13958857"/>
                  </a:moveTo>
                  <a:lnTo>
                    <a:pt x="19505362" y="13958857"/>
                  </a:lnTo>
                  <a:lnTo>
                    <a:pt x="19505362" y="0"/>
                  </a:lnTo>
                  <a:lnTo>
                    <a:pt x="0" y="0"/>
                  </a:lnTo>
                  <a:lnTo>
                    <a:pt x="0" y="13958857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6197645" y="139730"/>
            <a:ext cx="7956550" cy="21545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44320" marR="777875" indent="-687705">
              <a:lnSpc>
                <a:spcPct val="127099"/>
              </a:lnSpc>
              <a:spcBef>
                <a:spcPts val="95"/>
              </a:spcBef>
            </a:pPr>
            <a:r>
              <a:rPr sz="2900" i="1" dirty="0">
                <a:latin typeface="ISOCPEUR"/>
                <a:cs typeface="ISOCPEUR"/>
              </a:rPr>
              <a:t>КИЇВСЬКИЙ НАЦІОНАЛЬНИЙ</a:t>
            </a:r>
            <a:r>
              <a:rPr sz="2900" i="1" spc="5" dirty="0">
                <a:latin typeface="ISOCPEUR"/>
                <a:cs typeface="ISOCPEUR"/>
              </a:rPr>
              <a:t> </a:t>
            </a:r>
            <a:r>
              <a:rPr sz="2900" i="1" spc="-10" dirty="0">
                <a:latin typeface="ISOCPEUR"/>
                <a:cs typeface="ISOCPEUR"/>
              </a:rPr>
              <a:t>УНІВЕРСИТЕТ </a:t>
            </a:r>
            <a:r>
              <a:rPr sz="2900" i="1" dirty="0">
                <a:latin typeface="ISOCPEUR"/>
                <a:cs typeface="ISOCPEUR"/>
              </a:rPr>
              <a:t>БУДІВНИЦТВА</a:t>
            </a:r>
            <a:r>
              <a:rPr sz="2900" i="1" spc="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ТА</a:t>
            </a:r>
            <a:r>
              <a:rPr sz="2900" i="1" spc="5" dirty="0">
                <a:latin typeface="ISOCPEUR"/>
                <a:cs typeface="ISOCPEUR"/>
              </a:rPr>
              <a:t> </a:t>
            </a:r>
            <a:r>
              <a:rPr sz="2900" i="1" spc="-10" dirty="0">
                <a:latin typeface="ISOCPEUR"/>
                <a:cs typeface="ISOCPEUR"/>
              </a:rPr>
              <a:t>АРХІТЕКТУРИ</a:t>
            </a:r>
            <a:endParaRPr sz="2900">
              <a:latin typeface="ISOCPEUR"/>
              <a:cs typeface="ISOCPEUR"/>
            </a:endParaRPr>
          </a:p>
          <a:p>
            <a:pPr marR="80645" algn="ctr">
              <a:lnSpc>
                <a:spcPct val="100000"/>
              </a:lnSpc>
              <a:spcBef>
                <a:spcPts val="645"/>
              </a:spcBef>
            </a:pPr>
            <a:r>
              <a:rPr sz="2900" i="1" dirty="0">
                <a:latin typeface="ISOCPEUR"/>
                <a:cs typeface="ISOCPEUR"/>
              </a:rPr>
              <a:t>Будівельний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spc="-10" dirty="0">
                <a:latin typeface="ISOCPEUR"/>
                <a:cs typeface="ISOCPEUR"/>
              </a:rPr>
              <a:t>факультет</a:t>
            </a:r>
            <a:endParaRPr sz="2900">
              <a:latin typeface="ISOCPEUR"/>
              <a:cs typeface="ISOCPEUR"/>
            </a:endParaRPr>
          </a:p>
          <a:p>
            <a:pPr algn="ctr">
              <a:lnSpc>
                <a:spcPct val="100000"/>
              </a:lnSpc>
              <a:spcBef>
                <a:spcPts val="315"/>
              </a:spcBef>
            </a:pPr>
            <a:r>
              <a:rPr sz="2900" i="1" dirty="0">
                <a:latin typeface="ISOCPEUR"/>
                <a:cs typeface="ISOCPEUR"/>
              </a:rPr>
              <a:t>Кафедра</a:t>
            </a:r>
            <a:r>
              <a:rPr sz="2900" i="1" spc="-2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залізобетонних</a:t>
            </a:r>
            <a:r>
              <a:rPr sz="2900" i="1" spc="-1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та</a:t>
            </a:r>
            <a:r>
              <a:rPr sz="2900" i="1" spc="-1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кам’яних</a:t>
            </a:r>
            <a:r>
              <a:rPr sz="2900" i="1" spc="-15" dirty="0">
                <a:latin typeface="ISOCPEUR"/>
                <a:cs typeface="ISOCPEUR"/>
              </a:rPr>
              <a:t> </a:t>
            </a:r>
            <a:r>
              <a:rPr sz="2900" i="1" spc="-10" dirty="0">
                <a:latin typeface="ISOCPEUR"/>
                <a:cs typeface="ISOCPEUR"/>
              </a:rPr>
              <a:t>конструкцій</a:t>
            </a:r>
            <a:endParaRPr sz="2900">
              <a:latin typeface="ISOCPEUR"/>
              <a:cs typeface="ISOCPEUR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5904" y="5499654"/>
            <a:ext cx="18627090" cy="3307079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1984375" marR="1524635" algn="ctr">
              <a:lnSpc>
                <a:spcPts val="4330"/>
              </a:lnSpc>
              <a:spcBef>
                <a:spcPts val="725"/>
              </a:spcBef>
            </a:pPr>
            <a:r>
              <a:rPr sz="4050" i="1" dirty="0">
                <a:latin typeface="ISOCPEUR"/>
                <a:cs typeface="ISOCPEUR"/>
              </a:rPr>
              <a:t>Кваліфікаційна робота здобувача ступеня вищоїосвіти «бакалавр»         на</a:t>
            </a:r>
            <a:r>
              <a:rPr sz="4050" i="1" spc="10" dirty="0">
                <a:latin typeface="ISOCPEUR"/>
                <a:cs typeface="ISOCPEUR"/>
              </a:rPr>
              <a:t> </a:t>
            </a:r>
            <a:r>
              <a:rPr sz="4050" i="1" spc="-10" dirty="0">
                <a:latin typeface="ISOCPEUR"/>
                <a:cs typeface="ISOCPEUR"/>
              </a:rPr>
              <a:t>тему:</a:t>
            </a:r>
            <a:endParaRPr sz="4050" dirty="0">
              <a:latin typeface="ISOCPEUR"/>
              <a:cs typeface="ISOCPEUR"/>
            </a:endParaRPr>
          </a:p>
          <a:p>
            <a:pPr algn="ctr">
              <a:lnSpc>
                <a:spcPts val="4570"/>
              </a:lnSpc>
            </a:pPr>
            <a:r>
              <a:rPr sz="4050" i="1" dirty="0">
                <a:latin typeface="ISOCPEUR"/>
                <a:cs typeface="ISOCPEUR"/>
              </a:rPr>
              <a:t>«Комплекс</a:t>
            </a:r>
            <a:r>
              <a:rPr sz="4050" i="1" spc="15" dirty="0">
                <a:latin typeface="ISOCPEUR"/>
                <a:cs typeface="ISOCPEUR"/>
              </a:rPr>
              <a:t> </a:t>
            </a:r>
            <a:r>
              <a:rPr sz="4050" i="1" dirty="0">
                <a:latin typeface="ISOCPEUR"/>
                <a:cs typeface="ISOCPEUR"/>
              </a:rPr>
              <a:t>шести</a:t>
            </a:r>
            <a:r>
              <a:rPr sz="4050" i="1" spc="20" dirty="0">
                <a:latin typeface="ISOCPEUR"/>
                <a:cs typeface="ISOCPEUR"/>
              </a:rPr>
              <a:t> </a:t>
            </a:r>
            <a:r>
              <a:rPr sz="4050" i="1" dirty="0">
                <a:latin typeface="ISOCPEUR"/>
                <a:cs typeface="ISOCPEUR"/>
              </a:rPr>
              <a:t>малоповерхових</a:t>
            </a:r>
            <a:r>
              <a:rPr sz="4050" i="1" spc="25" dirty="0">
                <a:latin typeface="ISOCPEUR"/>
                <a:cs typeface="ISOCPEUR"/>
              </a:rPr>
              <a:t> </a:t>
            </a:r>
            <a:r>
              <a:rPr sz="4050" i="1" dirty="0">
                <a:latin typeface="ISOCPEUR"/>
                <a:cs typeface="ISOCPEUR"/>
              </a:rPr>
              <a:t>комфортабельних</a:t>
            </a:r>
            <a:r>
              <a:rPr sz="4050" i="1" spc="25" dirty="0">
                <a:latin typeface="ISOCPEUR"/>
                <a:cs typeface="ISOCPEUR"/>
              </a:rPr>
              <a:t> </a:t>
            </a:r>
            <a:r>
              <a:rPr sz="4050" i="1" dirty="0">
                <a:latin typeface="ISOCPEUR"/>
                <a:cs typeface="ISOCPEUR"/>
              </a:rPr>
              <a:t>будинків,</a:t>
            </a:r>
            <a:r>
              <a:rPr sz="4050" i="1" spc="20" dirty="0">
                <a:latin typeface="ISOCPEUR"/>
                <a:cs typeface="ISOCPEUR"/>
              </a:rPr>
              <a:t> </a:t>
            </a:r>
            <a:r>
              <a:rPr sz="4050" i="1" dirty="0">
                <a:latin typeface="ISOCPEUR"/>
                <a:cs typeface="ISOCPEUR"/>
              </a:rPr>
              <a:t>суміщених</a:t>
            </a:r>
            <a:r>
              <a:rPr sz="4050" i="1" spc="25" dirty="0">
                <a:latin typeface="ISOCPEUR"/>
                <a:cs typeface="ISOCPEUR"/>
              </a:rPr>
              <a:t> </a:t>
            </a:r>
            <a:r>
              <a:rPr sz="4050" i="1" dirty="0">
                <a:latin typeface="ISOCPEUR"/>
                <a:cs typeface="ISOCPEUR"/>
              </a:rPr>
              <a:t>між</a:t>
            </a:r>
            <a:r>
              <a:rPr sz="4050" i="1" spc="30" dirty="0">
                <a:latin typeface="ISOCPEUR"/>
                <a:cs typeface="ISOCPEUR"/>
              </a:rPr>
              <a:t> </a:t>
            </a:r>
            <a:r>
              <a:rPr sz="4050" i="1" spc="-10" dirty="0">
                <a:latin typeface="ISOCPEUR"/>
                <a:cs typeface="ISOCPEUR"/>
              </a:rPr>
              <a:t>собою»</a:t>
            </a:r>
            <a:endParaRPr sz="4050" dirty="0">
              <a:latin typeface="ISOCPEUR"/>
              <a:cs typeface="ISOCPEUR"/>
            </a:endParaRPr>
          </a:p>
          <a:p>
            <a:pPr marL="7398384" marR="6546850" indent="-118745" algn="ctr">
              <a:lnSpc>
                <a:spcPct val="102600"/>
              </a:lnSpc>
              <a:spcBef>
                <a:spcPts val="2000"/>
              </a:spcBef>
            </a:pPr>
            <a:r>
              <a:rPr sz="4050" i="1" dirty="0">
                <a:latin typeface="ISOCPEUR"/>
                <a:cs typeface="ISOCPEUR"/>
              </a:rPr>
              <a:t>Здобувач:</a:t>
            </a:r>
            <a:r>
              <a:rPr sz="4050" i="1" spc="-25" dirty="0">
                <a:latin typeface="ISOCPEUR"/>
                <a:cs typeface="ISOCPEUR"/>
              </a:rPr>
              <a:t> </a:t>
            </a:r>
            <a:r>
              <a:rPr sz="4050" i="1" dirty="0">
                <a:latin typeface="ISOCPEUR"/>
                <a:cs typeface="ISOCPEUR"/>
              </a:rPr>
              <a:t>Плукчі</a:t>
            </a:r>
            <a:r>
              <a:rPr sz="4050" i="1" spc="-15" dirty="0">
                <a:latin typeface="ISOCPEUR"/>
                <a:cs typeface="ISOCPEUR"/>
              </a:rPr>
              <a:t> </a:t>
            </a:r>
            <a:r>
              <a:rPr sz="4050" i="1" spc="-20" dirty="0">
                <a:latin typeface="ISOCPEUR"/>
                <a:cs typeface="ISOCPEUR"/>
              </a:rPr>
              <a:t>С.С. </a:t>
            </a:r>
            <a:r>
              <a:rPr sz="4050" i="1" dirty="0">
                <a:latin typeface="ISOCPEUR"/>
                <a:cs typeface="ISOCPEUR"/>
              </a:rPr>
              <a:t>Керівник:</a:t>
            </a:r>
            <a:r>
              <a:rPr sz="4050" i="1" spc="-20" dirty="0">
                <a:latin typeface="ISOCPEUR"/>
                <a:cs typeface="ISOCPEUR"/>
              </a:rPr>
              <a:t> </a:t>
            </a:r>
            <a:r>
              <a:rPr sz="4050" i="1" dirty="0">
                <a:latin typeface="ISOCPEUR"/>
                <a:cs typeface="ISOCPEUR"/>
              </a:rPr>
              <a:t>Скорук</a:t>
            </a:r>
            <a:r>
              <a:rPr sz="4050" i="1" spc="-15" dirty="0">
                <a:latin typeface="ISOCPEUR"/>
                <a:cs typeface="ISOCPEUR"/>
              </a:rPr>
              <a:t> </a:t>
            </a:r>
            <a:r>
              <a:rPr sz="4050" i="1" spc="-20" dirty="0">
                <a:latin typeface="ISOCPEUR"/>
                <a:cs typeface="ISOCPEUR"/>
              </a:rPr>
              <a:t>Л.М.</a:t>
            </a:r>
            <a:endParaRPr sz="4050" dirty="0">
              <a:latin typeface="ISOCPEUR"/>
              <a:cs typeface="ISOCPEU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F36E55-273E-42F1-8D12-874D81124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37"/>
            <a:ext cx="20104100" cy="1416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76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ED4B77-199C-5786-0A3D-319F682FE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470" y="36182"/>
            <a:ext cx="20155570" cy="1416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187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1A4460-B8AE-34FF-D2F5-C1BA9A0A17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20132767" cy="1418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338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6CE2B5-1543-B24F-87E5-2CCFD9357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76" y="18237"/>
            <a:ext cx="20129976" cy="1418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82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75B846-115E-54F4-A5F1-FE36C1C35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53" y="1"/>
            <a:ext cx="20158007" cy="142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52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7C01FA-F14D-D94A-EB98-AC3F77226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667" y="0"/>
            <a:ext cx="20144717" cy="1420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46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49</Words>
  <Application>Microsoft Office PowerPoint</Application>
  <PresentationFormat>Довільний</PresentationFormat>
  <Paragraphs>6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0" baseType="lpstr">
      <vt:lpstr>Calibri</vt:lpstr>
      <vt:lpstr>ISOCPEUR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Лист1</dc:title>
  <dc:creator>User</dc:creator>
  <cp:lastModifiedBy>Плукчі Семен</cp:lastModifiedBy>
  <cp:revision>1</cp:revision>
  <dcterms:created xsi:type="dcterms:W3CDTF">2024-06-17T10:03:46Z</dcterms:created>
  <dcterms:modified xsi:type="dcterms:W3CDTF">2024-06-17T10:31:44Z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2024-06-16T00:00:00Z</vt:filetime>
  </property>
  <property fmtid="{D5CDD505-2E9C-101B-9397-08002B2CF9AE}" pid="3" name="Creator">
    <vt:lpwstr>AutoCAD 2023 — Русский (Russian) 2023 (24.2s (LMS Tech))</vt:lpwstr>
  </property>
  <property fmtid="{D5CDD505-2E9C-101B-9397-08002B2CF9AE}" pid="4" name="LastSaved">
    <vt:filetime>2024-06-17T00:00:00Z</vt:filetime>
  </property>
  <property fmtid="{D5CDD505-2E9C-101B-9397-08002B2CF9AE}" pid="5" name="Producer">
    <vt:lpwstr>3-Heights(TM) PDF Security Shell 4.8.25.2 (http://www.pdf-tools.com) / pdcat (www.pdf-tools.com)</vt:lpwstr>
  </property>
</Properties>
</file>