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19" r:id="rId3"/>
    <p:sldId id="321" r:id="rId4"/>
    <p:sldId id="322" r:id="rId5"/>
    <p:sldId id="323" r:id="rId6"/>
    <p:sldId id="324" r:id="rId7"/>
    <p:sldId id="325" r:id="rId8"/>
    <p:sldId id="326" r:id="rId9"/>
    <p:sldId id="327" r:id="rId10"/>
    <p:sldId id="328" r:id="rId11"/>
    <p:sldId id="329" r:id="rId12"/>
    <p:sldId id="330" r:id="rId13"/>
    <p:sldId id="331" r:id="rId14"/>
    <p:sldId id="334" r:id="rId15"/>
    <p:sldId id="333" r:id="rId16"/>
    <p:sldId id="332" r:id="rId17"/>
    <p:sldId id="32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1" autoAdjust="0"/>
    <p:restoredTop sz="94660"/>
  </p:normalViewPr>
  <p:slideViewPr>
    <p:cSldViewPr snapToGrid="0">
      <p:cViewPr varScale="1">
        <p:scale>
          <a:sx n="85" d="100"/>
          <a:sy n="85" d="100"/>
        </p:scale>
        <p:origin x="36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jpeg"/><Relationship Id="rId4" Type="http://schemas.openxmlformats.org/officeDocument/2006/relationships/image" Target="../media/image6.png"/></Relationships>
</file>

<file path=ppt/diagrams/_rels/data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 Id="rId4" Type="http://schemas.openxmlformats.org/officeDocument/2006/relationships/image" Target="../media/image10.pn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image" Target="../media/image3.jpeg"/><Relationship Id="rId4" Type="http://schemas.openxmlformats.org/officeDocument/2006/relationships/image" Target="../media/image6.png"/></Relationships>
</file>

<file path=ppt/diagrams/_rels/drawing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image" Target="../media/image7.png"/><Relationship Id="rId4"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2C4E44-22C4-4A4B-9871-2A93FF9A3259}" type="doc">
      <dgm:prSet loTypeId="urn:microsoft.com/office/officeart/2005/8/layout/vList4" loCatId="list" qsTypeId="urn:microsoft.com/office/officeart/2005/8/quickstyle/simple1" qsCatId="simple" csTypeId="urn:microsoft.com/office/officeart/2005/8/colors/accent3_5" csCatId="accent3" phldr="1"/>
      <dgm:spPr/>
      <dgm:t>
        <a:bodyPr/>
        <a:lstStyle/>
        <a:p>
          <a:endParaRPr lang="ru-RU"/>
        </a:p>
      </dgm:t>
    </dgm:pt>
    <dgm:pt modelId="{15134B97-5BD4-4EAA-A06E-0A5074B4F368}">
      <dgm:prSet phldrT="[Текст]" custT="1"/>
      <dgm:spPr/>
      <dgm:t>
        <a:bodyPr/>
        <a:lstStyle/>
        <a:p>
          <a:r>
            <a:rPr lang="en-US" sz="1600" dirty="0">
              <a:solidFill>
                <a:schemeClr val="tx1"/>
              </a:solidFill>
              <a:latin typeface="Times New Roman" panose="02020603050405020304" pitchFamily="18" charset="0"/>
              <a:cs typeface="Times New Roman" panose="02020603050405020304" pitchFamily="18" charset="0"/>
            </a:rPr>
            <a:t>Modern materials and structures</a:t>
          </a:r>
          <a:endParaRPr lang="ru-RU" sz="1600" dirty="0">
            <a:solidFill>
              <a:schemeClr val="tx1"/>
            </a:solidFill>
            <a:latin typeface="Times New Roman" panose="02020603050405020304" pitchFamily="18" charset="0"/>
            <a:cs typeface="Times New Roman" panose="02020603050405020304" pitchFamily="18" charset="0"/>
          </a:endParaRPr>
        </a:p>
      </dgm:t>
    </dgm:pt>
    <dgm:pt modelId="{4704440A-8AED-427A-9D23-87920D4643A1}" type="parTrans" cxnId="{7FC93593-AF69-49CE-BDFE-9FBF83090BBC}">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840F574C-C0CB-408B-AA2B-E40D37B04D2D}" type="sibTrans" cxnId="{7FC93593-AF69-49CE-BDFE-9FBF83090BBC}">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D036C3EC-09B6-4861-A801-B035AD03660C}">
      <dgm:prSet phldrT="[Текст]" custT="1"/>
      <dgm:spPr/>
      <dgm:t>
        <a:bodyPr/>
        <a:lstStyle/>
        <a:p>
          <a:r>
            <a:rPr lang="en-US" sz="1600" dirty="0">
              <a:solidFill>
                <a:schemeClr val="tx1"/>
              </a:solidFill>
              <a:latin typeface="Times New Roman" panose="02020603050405020304" pitchFamily="18" charset="0"/>
              <a:cs typeface="Times New Roman" panose="02020603050405020304" pitchFamily="18" charset="0"/>
            </a:rPr>
            <a:t>The introduction of the latest building materials (e.g., </a:t>
          </a:r>
          <a:r>
            <a:rPr lang="en-US" sz="1600" dirty="0" err="1">
              <a:solidFill>
                <a:schemeClr val="tx1"/>
              </a:solidFill>
              <a:latin typeface="Times New Roman" panose="02020603050405020304" pitchFamily="18" charset="0"/>
              <a:cs typeface="Times New Roman" panose="02020603050405020304" pitchFamily="18" charset="0"/>
            </a:rPr>
            <a:t>Thermodom</a:t>
          </a:r>
          <a:r>
            <a:rPr lang="en-US" sz="1600" dirty="0">
              <a:solidFill>
                <a:schemeClr val="tx1"/>
              </a:solidFill>
              <a:latin typeface="Times New Roman" panose="02020603050405020304" pitchFamily="18" charset="0"/>
              <a:cs typeface="Times New Roman" panose="02020603050405020304" pitchFamily="18" charset="0"/>
            </a:rPr>
            <a:t> technology using </a:t>
          </a:r>
          <a:r>
            <a:rPr lang="en-US" sz="1600" dirty="0" err="1">
              <a:solidFill>
                <a:schemeClr val="tx1"/>
              </a:solidFill>
              <a:latin typeface="Times New Roman" panose="02020603050405020304" pitchFamily="18" charset="0"/>
              <a:cs typeface="Times New Roman" panose="02020603050405020304" pitchFamily="18" charset="0"/>
            </a:rPr>
            <a:t>thermoblocks</a:t>
          </a:r>
          <a:r>
            <a:rPr lang="en-US" sz="1600" dirty="0">
              <a:solidFill>
                <a:schemeClr val="tx1"/>
              </a:solidFill>
              <a:latin typeface="Times New Roman" panose="02020603050405020304" pitchFamily="18" charset="0"/>
              <a:cs typeface="Times New Roman" panose="02020603050405020304" pitchFamily="18" charset="0"/>
            </a:rPr>
            <a:t> for energy-efficient walls), which increases thermal insulation and reduces heating costs.</a:t>
          </a:r>
          <a:endParaRPr lang="ru-RU" sz="1600" dirty="0">
            <a:solidFill>
              <a:schemeClr val="tx1"/>
            </a:solidFill>
            <a:latin typeface="Times New Roman" panose="02020603050405020304" pitchFamily="18" charset="0"/>
            <a:cs typeface="Times New Roman" panose="02020603050405020304" pitchFamily="18" charset="0"/>
          </a:endParaRPr>
        </a:p>
      </dgm:t>
    </dgm:pt>
    <dgm:pt modelId="{FFB4AB0C-AF23-4F60-A42F-D9BAEEF1BA33}" type="parTrans" cxnId="{29D23F6C-1B34-4653-9A50-542C6D283411}">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7D49BD85-F88C-4DC6-A828-6D033A98C35F}" type="sibTrans" cxnId="{29D23F6C-1B34-4653-9A50-542C6D283411}">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63B79AD1-A9B4-4718-ACCE-70C53E0ADB99}">
      <dgm:prSet phldrT="[Текст]" custT="1"/>
      <dgm:spPr/>
      <dgm:t>
        <a:bodyPr/>
        <a:lstStyle/>
        <a:p>
          <a:r>
            <a:rPr lang="en-US" sz="1600" dirty="0">
              <a:solidFill>
                <a:schemeClr val="tx1"/>
              </a:solidFill>
              <a:latin typeface="Times New Roman" panose="02020603050405020304" pitchFamily="18" charset="0"/>
              <a:cs typeface="Times New Roman" panose="02020603050405020304" pitchFamily="18" charset="0"/>
            </a:rPr>
            <a:t>Innovative construction methods:</a:t>
          </a:r>
          <a:endParaRPr lang="ru-RU" sz="1600" dirty="0">
            <a:solidFill>
              <a:schemeClr val="tx1"/>
            </a:solidFill>
            <a:latin typeface="Times New Roman" panose="02020603050405020304" pitchFamily="18" charset="0"/>
            <a:cs typeface="Times New Roman" panose="02020603050405020304" pitchFamily="18" charset="0"/>
          </a:endParaRPr>
        </a:p>
      </dgm:t>
    </dgm:pt>
    <dgm:pt modelId="{A54E9A14-6E89-4B86-B11D-C4C5328CAD29}" type="parTrans" cxnId="{6B1ED7C3-459B-4CCE-976F-92917AD315AB}">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9CB949FE-CAA4-4920-9A6F-E2D98C3D0831}" type="sibTrans" cxnId="{6B1ED7C3-459B-4CCE-976F-92917AD315AB}">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04FC6E2C-17E6-467D-8D8E-BC6817CA8DA5}">
      <dgm:prSet phldrT="[Текст]" custT="1"/>
      <dgm:spPr/>
      <dgm:t>
        <a:bodyPr/>
        <a:lstStyle/>
        <a:p>
          <a:r>
            <a:rPr lang="en-US" sz="1600" dirty="0">
              <a:solidFill>
                <a:schemeClr val="tx1"/>
              </a:solidFill>
              <a:latin typeface="Times New Roman" panose="02020603050405020304" pitchFamily="18" charset="0"/>
              <a:cs typeface="Times New Roman" panose="02020603050405020304" pitchFamily="18" charset="0"/>
            </a:rPr>
            <a:t>Building Information Modeling (BIM) is a technology that integrates all stages of construction (planning, design, execution, and operation) into a single three-dimensional model, improving communication and decision-making accuracy.</a:t>
          </a:r>
          <a:endParaRPr lang="ru-RU" sz="1600" dirty="0">
            <a:solidFill>
              <a:schemeClr val="tx1"/>
            </a:solidFill>
            <a:latin typeface="Times New Roman" panose="02020603050405020304" pitchFamily="18" charset="0"/>
            <a:cs typeface="Times New Roman" panose="02020603050405020304" pitchFamily="18" charset="0"/>
          </a:endParaRPr>
        </a:p>
      </dgm:t>
    </dgm:pt>
    <dgm:pt modelId="{3C70C302-C333-46EA-988C-DC891E294509}" type="parTrans" cxnId="{5C288881-7244-43E7-8209-C9094FD2BDEC}">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3E7A846A-C67E-42FC-A9A8-6920CDE7F10A}" type="sibTrans" cxnId="{5C288881-7244-43E7-8209-C9094FD2BDEC}">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0BBC483B-C464-48EF-9BA6-D81411A5B76A}">
      <dgm:prSet phldrT="[Текст]" custT="1"/>
      <dgm:spPr/>
      <dgm:t>
        <a:bodyPr/>
        <a:lstStyle/>
        <a:p>
          <a:r>
            <a:rPr lang="en-US" sz="1600" dirty="0">
              <a:solidFill>
                <a:schemeClr val="tx1"/>
              </a:solidFill>
              <a:latin typeface="Times New Roman" panose="02020603050405020304" pitchFamily="18" charset="0"/>
              <a:cs typeface="Times New Roman" panose="02020603050405020304" pitchFamily="18" charset="0"/>
            </a:rPr>
            <a:t>Prefabrication: production of building elements in factories for quick assembly on site, which significantly reduces construction time.</a:t>
          </a:r>
          <a:endParaRPr lang="ru-RU" sz="1600" dirty="0">
            <a:solidFill>
              <a:schemeClr val="tx1"/>
            </a:solidFill>
            <a:latin typeface="Times New Roman" panose="02020603050405020304" pitchFamily="18" charset="0"/>
            <a:cs typeface="Times New Roman" panose="02020603050405020304" pitchFamily="18" charset="0"/>
          </a:endParaRPr>
        </a:p>
      </dgm:t>
    </dgm:pt>
    <dgm:pt modelId="{6668F808-E942-4AB1-8F5B-629F12DB26DE}" type="parTrans" cxnId="{53F89810-EE48-4ED3-9AE5-4786417A2FB4}">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859D2473-9371-4831-8796-78743FD6B3F0}" type="sibTrans" cxnId="{53F89810-EE48-4ED3-9AE5-4786417A2FB4}">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D665CD44-248D-40DA-9EE5-5D122F541C25}">
      <dgm:prSet phldrT="[Текст]" custT="1"/>
      <dgm:spPr/>
      <dgm:t>
        <a:bodyPr/>
        <a:lstStyle/>
        <a:p>
          <a:r>
            <a:rPr lang="en-US" sz="1600" dirty="0">
              <a:solidFill>
                <a:schemeClr val="tx1"/>
              </a:solidFill>
              <a:latin typeface="Times New Roman" panose="02020603050405020304" pitchFamily="18" charset="0"/>
              <a:cs typeface="Times New Roman" panose="02020603050405020304" pitchFamily="18" charset="0"/>
            </a:rPr>
            <a:t>High-tech equipment:</a:t>
          </a:r>
          <a:endParaRPr lang="ru-RU" sz="1600" dirty="0">
            <a:solidFill>
              <a:schemeClr val="tx1"/>
            </a:solidFill>
            <a:latin typeface="Times New Roman" panose="02020603050405020304" pitchFamily="18" charset="0"/>
            <a:cs typeface="Times New Roman" panose="02020603050405020304" pitchFamily="18" charset="0"/>
          </a:endParaRPr>
        </a:p>
      </dgm:t>
    </dgm:pt>
    <dgm:pt modelId="{C5A05DC7-FC3E-4C60-B031-40C5D62B294E}" type="parTrans" cxnId="{7F384301-19FA-4547-8C7F-3A1DB08BBB93}">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E9AB5D02-1DE9-4001-859E-D3C5CA39C061}" type="sibTrans" cxnId="{7F384301-19FA-4547-8C7F-3A1DB08BBB93}">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EBDE91FC-35CF-4D98-A00D-EEE87FCD2127}">
      <dgm:prSet phldrT="[Текст]" custT="1"/>
      <dgm:spPr/>
      <dgm:t>
        <a:bodyPr/>
        <a:lstStyle/>
        <a:p>
          <a:r>
            <a:rPr lang="en-US" sz="1600" dirty="0">
              <a:solidFill>
                <a:schemeClr val="tx1"/>
              </a:solidFill>
              <a:latin typeface="Times New Roman" panose="02020603050405020304" pitchFamily="18" charset="0"/>
              <a:cs typeface="Times New Roman" panose="02020603050405020304" pitchFamily="18" charset="0"/>
            </a:rPr>
            <a:t>3D printing allows you to quickly create building elements with precision and less resource consumption.
3D laser scanning and drones for analysis and control of the construction site, improving the accuracy and efficiency of processes.
Modern 4D, 5D and 6D models: Taking into account time, energy, and financial parameters for a complete project assessment at the planning stage.</a:t>
          </a:r>
          <a:endParaRPr lang="ru-RU" sz="1600" dirty="0">
            <a:solidFill>
              <a:schemeClr val="tx1"/>
            </a:solidFill>
            <a:latin typeface="Times New Roman" panose="02020603050405020304" pitchFamily="18" charset="0"/>
            <a:cs typeface="Times New Roman" panose="02020603050405020304" pitchFamily="18" charset="0"/>
          </a:endParaRPr>
        </a:p>
      </dgm:t>
    </dgm:pt>
    <dgm:pt modelId="{1E2553C4-2FD7-43BC-95A1-ABD14C70A72A}" type="parTrans" cxnId="{2041C5F8-FAEF-4A84-8F58-AE9DC1CA9D4E}">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28F60DE6-DF81-4BF1-A704-D4221D27DCA0}" type="sibTrans" cxnId="{2041C5F8-FAEF-4A84-8F58-AE9DC1CA9D4E}">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754AD95B-C9A4-4429-8A7D-B33ABDD03D32}">
      <dgm:prSet phldrT="[Текст]" custT="1"/>
      <dgm:spPr/>
      <dgm:t>
        <a:bodyPr/>
        <a:lstStyle/>
        <a:p>
          <a:r>
            <a:rPr lang="en-US" sz="1600" dirty="0">
              <a:solidFill>
                <a:schemeClr val="tx1"/>
              </a:solidFill>
              <a:latin typeface="Times New Roman" panose="02020603050405020304" pitchFamily="18" charset="0"/>
              <a:cs typeface="Times New Roman" panose="02020603050405020304" pitchFamily="18" charset="0"/>
            </a:rPr>
            <a:t>Internet of Things (</a:t>
          </a:r>
          <a:r>
            <a:rPr lang="en-US" sz="1600" dirty="0" err="1">
              <a:solidFill>
                <a:schemeClr val="tx1"/>
              </a:solidFill>
              <a:latin typeface="Times New Roman" panose="02020603050405020304" pitchFamily="18" charset="0"/>
              <a:cs typeface="Times New Roman" panose="02020603050405020304" pitchFamily="18" charset="0"/>
            </a:rPr>
            <a:t>IoT</a:t>
          </a:r>
          <a:r>
            <a:rPr lang="en-US" sz="1600" dirty="0">
              <a:solidFill>
                <a:schemeClr val="tx1"/>
              </a:solidFill>
              <a:latin typeface="Times New Roman" panose="02020603050405020304" pitchFamily="18" charset="0"/>
              <a:cs typeface="Times New Roman" panose="02020603050405020304" pitchFamily="18" charset="0"/>
            </a:rPr>
            <a:t>): Facilitates the management of construction processes and the supply of materials, and enables real-time monitoring of the facility's condition.</a:t>
          </a:r>
          <a:endParaRPr lang="ru-RU" sz="1600" dirty="0">
            <a:solidFill>
              <a:schemeClr val="tx1"/>
            </a:solidFill>
            <a:latin typeface="Times New Roman" panose="02020603050405020304" pitchFamily="18" charset="0"/>
            <a:cs typeface="Times New Roman" panose="02020603050405020304" pitchFamily="18" charset="0"/>
          </a:endParaRPr>
        </a:p>
      </dgm:t>
    </dgm:pt>
    <dgm:pt modelId="{479B51CF-D2AD-4BD6-9112-67C8B424D32C}" type="parTrans" cxnId="{42E1BE82-F36F-4B6D-9948-A45006998616}">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81DFD861-BD7D-41EA-80EB-055CF6EAC00C}" type="sibTrans" cxnId="{42E1BE82-F36F-4B6D-9948-A45006998616}">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8B0695F3-7D75-471E-9070-A2567A60FB5C}">
      <dgm:prSet custT="1"/>
      <dgm:spPr/>
      <dgm:t>
        <a:bodyPr/>
        <a:lstStyle/>
        <a:p>
          <a:r>
            <a:rPr lang="en-US" sz="1600" dirty="0">
              <a:solidFill>
                <a:schemeClr val="tx1"/>
              </a:solidFill>
              <a:latin typeface="Times New Roman" panose="02020603050405020304" pitchFamily="18" charset="0"/>
              <a:cs typeface="Times New Roman" panose="02020603050405020304" pitchFamily="18" charset="0"/>
            </a:rPr>
            <a:t>Virtual and augmented reality:</a:t>
          </a:r>
          <a:endParaRPr lang="uk-UA" sz="1600" dirty="0">
            <a:solidFill>
              <a:schemeClr val="tx1"/>
            </a:solidFill>
            <a:latin typeface="Times New Roman" panose="02020603050405020304" pitchFamily="18" charset="0"/>
            <a:cs typeface="Times New Roman" panose="02020603050405020304" pitchFamily="18" charset="0"/>
          </a:endParaRPr>
        </a:p>
        <a:p>
          <a:r>
            <a:rPr lang="en-US" sz="1600" dirty="0">
              <a:solidFill>
                <a:schemeClr val="tx1"/>
              </a:solidFill>
              <a:latin typeface="Times New Roman" panose="02020603050405020304" pitchFamily="18" charset="0"/>
              <a:cs typeface="Times New Roman" panose="02020603050405020304" pitchFamily="18" charset="0"/>
            </a:rPr>
            <a:t>Allows clients and engineers to evaluate a project in real conditions before construction begins. </a:t>
          </a:r>
          <a:endParaRPr lang="ru-RU" sz="1600" dirty="0">
            <a:solidFill>
              <a:schemeClr val="tx1"/>
            </a:solidFill>
            <a:latin typeface="Times New Roman" panose="02020603050405020304" pitchFamily="18" charset="0"/>
            <a:cs typeface="Times New Roman" panose="02020603050405020304" pitchFamily="18" charset="0"/>
          </a:endParaRPr>
        </a:p>
      </dgm:t>
    </dgm:pt>
    <dgm:pt modelId="{2B3A51F1-B119-4BA9-8562-1BFBE2B4EACE}" type="parTrans" cxnId="{69C5EB08-A434-450F-9F93-D21B15ED7D8E}">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894B0FDD-E20C-4993-BBB0-5B07C95645B5}" type="sibTrans" cxnId="{69C5EB08-A434-450F-9F93-D21B15ED7D8E}">
      <dgm:prSet/>
      <dgm:spPr/>
      <dgm:t>
        <a:bodyPr/>
        <a:lstStyle/>
        <a:p>
          <a:endParaRPr lang="ru-RU" sz="1600">
            <a:solidFill>
              <a:schemeClr val="tx1"/>
            </a:solidFill>
            <a:latin typeface="Times New Roman" panose="02020603050405020304" pitchFamily="18" charset="0"/>
            <a:cs typeface="Times New Roman" panose="02020603050405020304" pitchFamily="18" charset="0"/>
          </a:endParaRPr>
        </a:p>
      </dgm:t>
    </dgm:pt>
    <dgm:pt modelId="{26AE4D8C-B172-4CB7-B282-04E06ABE0C0F}" type="pres">
      <dgm:prSet presAssocID="{4D2C4E44-22C4-4A4B-9871-2A93FF9A3259}" presName="linear" presStyleCnt="0">
        <dgm:presLayoutVars>
          <dgm:dir/>
          <dgm:resizeHandles val="exact"/>
        </dgm:presLayoutVars>
      </dgm:prSet>
      <dgm:spPr/>
    </dgm:pt>
    <dgm:pt modelId="{80C5FB06-F764-4D80-BBB9-C1A3FCED2F12}" type="pres">
      <dgm:prSet presAssocID="{15134B97-5BD4-4EAA-A06E-0A5074B4F368}" presName="comp" presStyleCnt="0"/>
      <dgm:spPr/>
    </dgm:pt>
    <dgm:pt modelId="{78B3FE77-9F94-4C45-9CE3-CB5842C25025}" type="pres">
      <dgm:prSet presAssocID="{15134B97-5BD4-4EAA-A06E-0A5074B4F368}" presName="box" presStyleLbl="node1" presStyleIdx="0" presStyleCnt="4" custScaleY="100922" custLinFactNeighborX="-88" custLinFactNeighborY="23511"/>
      <dgm:spPr/>
    </dgm:pt>
    <dgm:pt modelId="{BC0EBC72-9283-4E44-8BEC-4F643A3DE0DC}" type="pres">
      <dgm:prSet presAssocID="{15134B97-5BD4-4EAA-A06E-0A5074B4F368}" presName="img" presStyleLbl="fgImgPlace1" presStyleIdx="0" presStyleCnt="4" custLinFactNeighborX="-1440" custLinFactNeighborY="27564"/>
      <dgm:spPr>
        <a:blipFill rotWithShape="1">
          <a:blip xmlns:r="http://schemas.openxmlformats.org/officeDocument/2006/relationships" r:embed="rId1"/>
          <a:stretch>
            <a:fillRect/>
          </a:stretch>
        </a:blipFill>
      </dgm:spPr>
    </dgm:pt>
    <dgm:pt modelId="{E103D02E-4F1D-475B-B359-A8C1447F8892}" type="pres">
      <dgm:prSet presAssocID="{15134B97-5BD4-4EAA-A06E-0A5074B4F368}" presName="text" presStyleLbl="node1" presStyleIdx="0" presStyleCnt="4">
        <dgm:presLayoutVars>
          <dgm:bulletEnabled val="1"/>
        </dgm:presLayoutVars>
      </dgm:prSet>
      <dgm:spPr/>
    </dgm:pt>
    <dgm:pt modelId="{0AC6C0EA-158D-4FC3-99CD-CF30AA0FC670}" type="pres">
      <dgm:prSet presAssocID="{840F574C-C0CB-408B-AA2B-E40D37B04D2D}" presName="spacer" presStyleCnt="0"/>
      <dgm:spPr/>
    </dgm:pt>
    <dgm:pt modelId="{905D20AB-5AF1-424B-B19F-4652613D8EAD}" type="pres">
      <dgm:prSet presAssocID="{63B79AD1-A9B4-4718-ACCE-70C53E0ADB99}" presName="comp" presStyleCnt="0"/>
      <dgm:spPr/>
    </dgm:pt>
    <dgm:pt modelId="{2E7C9590-1069-4AB7-8E00-E62F58329F5E}" type="pres">
      <dgm:prSet presAssocID="{63B79AD1-A9B4-4718-ACCE-70C53E0ADB99}" presName="box" presStyleLbl="node1" presStyleIdx="1" presStyleCnt="4" custScaleY="167431" custLinFactNeighborX="441" custLinFactNeighborY="17191"/>
      <dgm:spPr/>
    </dgm:pt>
    <dgm:pt modelId="{ACDB345A-2841-4D6F-8BFC-BC7EECA5B9AA}" type="pres">
      <dgm:prSet presAssocID="{63B79AD1-A9B4-4718-ACCE-70C53E0ADB99}" presName="img" presStyleLbl="fgImgPlace1" presStyleIdx="1" presStyleCnt="4" custScaleX="95395" custScaleY="145143" custLinFactNeighborY="12038"/>
      <dgm:spPr>
        <a:blipFill rotWithShape="1">
          <a:blip xmlns:r="http://schemas.openxmlformats.org/officeDocument/2006/relationships" r:embed="rId2"/>
          <a:stretch>
            <a:fillRect/>
          </a:stretch>
        </a:blipFill>
      </dgm:spPr>
    </dgm:pt>
    <dgm:pt modelId="{D2BA8A32-DD26-4B38-AC31-8D63C8F2EAB1}" type="pres">
      <dgm:prSet presAssocID="{63B79AD1-A9B4-4718-ACCE-70C53E0ADB99}" presName="text" presStyleLbl="node1" presStyleIdx="1" presStyleCnt="4">
        <dgm:presLayoutVars>
          <dgm:bulletEnabled val="1"/>
        </dgm:presLayoutVars>
      </dgm:prSet>
      <dgm:spPr/>
    </dgm:pt>
    <dgm:pt modelId="{B51AA954-F4A6-458D-AA05-962A9917A2DD}" type="pres">
      <dgm:prSet presAssocID="{9CB949FE-CAA4-4920-9A6F-E2D98C3D0831}" presName="spacer" presStyleCnt="0"/>
      <dgm:spPr/>
    </dgm:pt>
    <dgm:pt modelId="{95EE8345-DCFF-456D-AB7C-FD55D6DF48E2}" type="pres">
      <dgm:prSet presAssocID="{D665CD44-248D-40DA-9EE5-5D122F541C25}" presName="comp" presStyleCnt="0"/>
      <dgm:spPr/>
    </dgm:pt>
    <dgm:pt modelId="{409E88CF-D73A-495B-A07E-931FDEFF938E}" type="pres">
      <dgm:prSet presAssocID="{D665CD44-248D-40DA-9EE5-5D122F541C25}" presName="box" presStyleLbl="node1" presStyleIdx="2" presStyleCnt="4" custScaleY="135125" custLinFactNeighborX="1235" custLinFactNeighborY="26991"/>
      <dgm:spPr/>
    </dgm:pt>
    <dgm:pt modelId="{E5A9A7A3-B2EA-4578-96C6-B87B3D437781}" type="pres">
      <dgm:prSet presAssocID="{D665CD44-248D-40DA-9EE5-5D122F541C25}" presName="img" presStyleLbl="fgImgPlace1" presStyleIdx="2" presStyleCnt="4" custLinFactNeighborX="-2645" custLinFactNeighborY="24077"/>
      <dgm:spPr>
        <a:blipFill rotWithShape="1">
          <a:blip xmlns:r="http://schemas.openxmlformats.org/officeDocument/2006/relationships" r:embed="rId3"/>
          <a:stretch>
            <a:fillRect/>
          </a:stretch>
        </a:blipFill>
      </dgm:spPr>
    </dgm:pt>
    <dgm:pt modelId="{0A6FD8D9-46F5-40A7-9DD3-6A4E6F0BC2A0}" type="pres">
      <dgm:prSet presAssocID="{D665CD44-248D-40DA-9EE5-5D122F541C25}" presName="text" presStyleLbl="node1" presStyleIdx="2" presStyleCnt="4">
        <dgm:presLayoutVars>
          <dgm:bulletEnabled val="1"/>
        </dgm:presLayoutVars>
      </dgm:prSet>
      <dgm:spPr/>
    </dgm:pt>
    <dgm:pt modelId="{F65EF825-B85A-4732-875F-91B4C07978CE}" type="pres">
      <dgm:prSet presAssocID="{E9AB5D02-1DE9-4001-859E-D3C5CA39C061}" presName="spacer" presStyleCnt="0"/>
      <dgm:spPr/>
    </dgm:pt>
    <dgm:pt modelId="{57A1B85F-CA17-4C7C-B906-8918B4684213}" type="pres">
      <dgm:prSet presAssocID="{8B0695F3-7D75-471E-9070-A2567A60FB5C}" presName="comp" presStyleCnt="0"/>
      <dgm:spPr/>
    </dgm:pt>
    <dgm:pt modelId="{90778F54-B7F3-4F65-9ACF-BEECEAADC144}" type="pres">
      <dgm:prSet presAssocID="{8B0695F3-7D75-471E-9070-A2567A60FB5C}" presName="box" presStyleLbl="node1" presStyleIdx="3" presStyleCnt="4" custScaleY="51060" custLinFactNeighborX="805" custLinFactNeighborY="25495"/>
      <dgm:spPr/>
    </dgm:pt>
    <dgm:pt modelId="{DF0880DD-A79D-45FF-BCFF-1E303E85D25A}" type="pres">
      <dgm:prSet presAssocID="{8B0695F3-7D75-471E-9070-A2567A60FB5C}" presName="img" presStyleLbl="fgImgPlace1" presStyleIdx="3" presStyleCnt="4"/>
      <dgm:spPr>
        <a:blipFill rotWithShape="1">
          <a:blip xmlns:r="http://schemas.openxmlformats.org/officeDocument/2006/relationships" r:embed="rId4"/>
          <a:stretch>
            <a:fillRect/>
          </a:stretch>
        </a:blipFill>
      </dgm:spPr>
    </dgm:pt>
    <dgm:pt modelId="{B5B55318-639F-4C00-AB71-E3E51057794D}" type="pres">
      <dgm:prSet presAssocID="{8B0695F3-7D75-471E-9070-A2567A60FB5C}" presName="text" presStyleLbl="node1" presStyleIdx="3" presStyleCnt="4">
        <dgm:presLayoutVars>
          <dgm:bulletEnabled val="1"/>
        </dgm:presLayoutVars>
      </dgm:prSet>
      <dgm:spPr/>
    </dgm:pt>
  </dgm:ptLst>
  <dgm:cxnLst>
    <dgm:cxn modelId="{7F384301-19FA-4547-8C7F-3A1DB08BBB93}" srcId="{4D2C4E44-22C4-4A4B-9871-2A93FF9A3259}" destId="{D665CD44-248D-40DA-9EE5-5D122F541C25}" srcOrd="2" destOrd="0" parTransId="{C5A05DC7-FC3E-4C60-B031-40C5D62B294E}" sibTransId="{E9AB5D02-1DE9-4001-859E-D3C5CA39C061}"/>
    <dgm:cxn modelId="{3E3F2D07-B31F-44CF-997A-78629694F80F}" type="presOf" srcId="{D665CD44-248D-40DA-9EE5-5D122F541C25}" destId="{0A6FD8D9-46F5-40A7-9DD3-6A4E6F0BC2A0}" srcOrd="1" destOrd="0" presId="urn:microsoft.com/office/officeart/2005/8/layout/vList4"/>
    <dgm:cxn modelId="{69C5EB08-A434-450F-9F93-D21B15ED7D8E}" srcId="{4D2C4E44-22C4-4A4B-9871-2A93FF9A3259}" destId="{8B0695F3-7D75-471E-9070-A2567A60FB5C}" srcOrd="3" destOrd="0" parTransId="{2B3A51F1-B119-4BA9-8562-1BFBE2B4EACE}" sibTransId="{894B0FDD-E20C-4993-BBB0-5B07C95645B5}"/>
    <dgm:cxn modelId="{53F89810-EE48-4ED3-9AE5-4786417A2FB4}" srcId="{63B79AD1-A9B4-4718-ACCE-70C53E0ADB99}" destId="{0BBC483B-C464-48EF-9BA6-D81411A5B76A}" srcOrd="1" destOrd="0" parTransId="{6668F808-E942-4AB1-8F5B-629F12DB26DE}" sibTransId="{859D2473-9371-4831-8796-78743FD6B3F0}"/>
    <dgm:cxn modelId="{37439C11-3581-4A84-953C-F2DCC4AC989F}" type="presOf" srcId="{63B79AD1-A9B4-4718-ACCE-70C53E0ADB99}" destId="{D2BA8A32-DD26-4B38-AC31-8D63C8F2EAB1}" srcOrd="1" destOrd="0" presId="urn:microsoft.com/office/officeart/2005/8/layout/vList4"/>
    <dgm:cxn modelId="{367D2029-0969-4E49-8004-0C6260FD1B0A}" type="presOf" srcId="{04FC6E2C-17E6-467D-8D8E-BC6817CA8DA5}" destId="{2E7C9590-1069-4AB7-8E00-E62F58329F5E}" srcOrd="0" destOrd="1" presId="urn:microsoft.com/office/officeart/2005/8/layout/vList4"/>
    <dgm:cxn modelId="{5E42C72D-BB58-4DBF-BD71-9716CD64F428}" type="presOf" srcId="{754AD95B-C9A4-4429-8A7D-B33ABDD03D32}" destId="{2E7C9590-1069-4AB7-8E00-E62F58329F5E}" srcOrd="0" destOrd="3" presId="urn:microsoft.com/office/officeart/2005/8/layout/vList4"/>
    <dgm:cxn modelId="{24472346-7BAE-4D44-B897-4EC30AC27326}" type="presOf" srcId="{04FC6E2C-17E6-467D-8D8E-BC6817CA8DA5}" destId="{D2BA8A32-DD26-4B38-AC31-8D63C8F2EAB1}" srcOrd="1" destOrd="1" presId="urn:microsoft.com/office/officeart/2005/8/layout/vList4"/>
    <dgm:cxn modelId="{9D8C8346-56C3-49FA-B175-02588ED65A85}" type="presOf" srcId="{15134B97-5BD4-4EAA-A06E-0A5074B4F368}" destId="{E103D02E-4F1D-475B-B359-A8C1447F8892}" srcOrd="1" destOrd="0" presId="urn:microsoft.com/office/officeart/2005/8/layout/vList4"/>
    <dgm:cxn modelId="{B917AC69-6892-431D-AE72-F7D00EF806D9}" type="presOf" srcId="{4D2C4E44-22C4-4A4B-9871-2A93FF9A3259}" destId="{26AE4D8C-B172-4CB7-B282-04E06ABE0C0F}" srcOrd="0" destOrd="0" presId="urn:microsoft.com/office/officeart/2005/8/layout/vList4"/>
    <dgm:cxn modelId="{633F794A-83B5-4481-96EF-0286A56687F5}" type="presOf" srcId="{8B0695F3-7D75-471E-9070-A2567A60FB5C}" destId="{90778F54-B7F3-4F65-9ACF-BEECEAADC144}" srcOrd="0" destOrd="0" presId="urn:microsoft.com/office/officeart/2005/8/layout/vList4"/>
    <dgm:cxn modelId="{29D23F6C-1B34-4653-9A50-542C6D283411}" srcId="{15134B97-5BD4-4EAA-A06E-0A5074B4F368}" destId="{D036C3EC-09B6-4861-A801-B035AD03660C}" srcOrd="0" destOrd="0" parTransId="{FFB4AB0C-AF23-4F60-A42F-D9BAEEF1BA33}" sibTransId="{7D49BD85-F88C-4DC6-A828-6D033A98C35F}"/>
    <dgm:cxn modelId="{0324874E-EB9A-4C1D-9735-93E6604A273E}" type="presOf" srcId="{15134B97-5BD4-4EAA-A06E-0A5074B4F368}" destId="{78B3FE77-9F94-4C45-9CE3-CB5842C25025}" srcOrd="0" destOrd="0" presId="urn:microsoft.com/office/officeart/2005/8/layout/vList4"/>
    <dgm:cxn modelId="{5C288881-7244-43E7-8209-C9094FD2BDEC}" srcId="{63B79AD1-A9B4-4718-ACCE-70C53E0ADB99}" destId="{04FC6E2C-17E6-467D-8D8E-BC6817CA8DA5}" srcOrd="0" destOrd="0" parTransId="{3C70C302-C333-46EA-988C-DC891E294509}" sibTransId="{3E7A846A-C67E-42FC-A9A8-6920CDE7F10A}"/>
    <dgm:cxn modelId="{42E1BE82-F36F-4B6D-9948-A45006998616}" srcId="{63B79AD1-A9B4-4718-ACCE-70C53E0ADB99}" destId="{754AD95B-C9A4-4429-8A7D-B33ABDD03D32}" srcOrd="2" destOrd="0" parTransId="{479B51CF-D2AD-4BD6-9112-67C8B424D32C}" sibTransId="{81DFD861-BD7D-41EA-80EB-055CF6EAC00C}"/>
    <dgm:cxn modelId="{68E11283-B3AB-4DD1-AEC0-4B5559DC023C}" type="presOf" srcId="{8B0695F3-7D75-471E-9070-A2567A60FB5C}" destId="{B5B55318-639F-4C00-AB71-E3E51057794D}" srcOrd="1" destOrd="0" presId="urn:microsoft.com/office/officeart/2005/8/layout/vList4"/>
    <dgm:cxn modelId="{50B8308F-34C8-4358-9183-0C5F8642D31E}" type="presOf" srcId="{EBDE91FC-35CF-4D98-A00D-EEE87FCD2127}" destId="{409E88CF-D73A-495B-A07E-931FDEFF938E}" srcOrd="0" destOrd="1" presId="urn:microsoft.com/office/officeart/2005/8/layout/vList4"/>
    <dgm:cxn modelId="{7FC93593-AF69-49CE-BDFE-9FBF83090BBC}" srcId="{4D2C4E44-22C4-4A4B-9871-2A93FF9A3259}" destId="{15134B97-5BD4-4EAA-A06E-0A5074B4F368}" srcOrd="0" destOrd="0" parTransId="{4704440A-8AED-427A-9D23-87920D4643A1}" sibTransId="{840F574C-C0CB-408B-AA2B-E40D37B04D2D}"/>
    <dgm:cxn modelId="{44A3CF94-7D89-4ECB-93C9-9DA511FBD9A9}" type="presOf" srcId="{D036C3EC-09B6-4861-A801-B035AD03660C}" destId="{E103D02E-4F1D-475B-B359-A8C1447F8892}" srcOrd="1" destOrd="1" presId="urn:microsoft.com/office/officeart/2005/8/layout/vList4"/>
    <dgm:cxn modelId="{6E00C0A3-27DB-45C9-824E-DCE119861553}" type="presOf" srcId="{754AD95B-C9A4-4429-8A7D-B33ABDD03D32}" destId="{D2BA8A32-DD26-4B38-AC31-8D63C8F2EAB1}" srcOrd="1" destOrd="3" presId="urn:microsoft.com/office/officeart/2005/8/layout/vList4"/>
    <dgm:cxn modelId="{A0CE13AA-B3AF-44AB-B49F-3CA82AD05888}" type="presOf" srcId="{0BBC483B-C464-48EF-9BA6-D81411A5B76A}" destId="{2E7C9590-1069-4AB7-8E00-E62F58329F5E}" srcOrd="0" destOrd="2" presId="urn:microsoft.com/office/officeart/2005/8/layout/vList4"/>
    <dgm:cxn modelId="{6B1ED7C3-459B-4CCE-976F-92917AD315AB}" srcId="{4D2C4E44-22C4-4A4B-9871-2A93FF9A3259}" destId="{63B79AD1-A9B4-4718-ACCE-70C53E0ADB99}" srcOrd="1" destOrd="0" parTransId="{A54E9A14-6E89-4B86-B11D-C4C5328CAD29}" sibTransId="{9CB949FE-CAA4-4920-9A6F-E2D98C3D0831}"/>
    <dgm:cxn modelId="{420E61C4-4AB1-4FCB-9B44-43F7952C1C52}" type="presOf" srcId="{EBDE91FC-35CF-4D98-A00D-EEE87FCD2127}" destId="{0A6FD8D9-46F5-40A7-9DD3-6A4E6F0BC2A0}" srcOrd="1" destOrd="1" presId="urn:microsoft.com/office/officeart/2005/8/layout/vList4"/>
    <dgm:cxn modelId="{8AAC26D6-1CA6-4BC7-A454-714560C08145}" type="presOf" srcId="{63B79AD1-A9B4-4718-ACCE-70C53E0ADB99}" destId="{2E7C9590-1069-4AB7-8E00-E62F58329F5E}" srcOrd="0" destOrd="0" presId="urn:microsoft.com/office/officeart/2005/8/layout/vList4"/>
    <dgm:cxn modelId="{A4378CE3-D006-4FC1-A950-C619C02AE192}" type="presOf" srcId="{D665CD44-248D-40DA-9EE5-5D122F541C25}" destId="{409E88CF-D73A-495B-A07E-931FDEFF938E}" srcOrd="0" destOrd="0" presId="urn:microsoft.com/office/officeart/2005/8/layout/vList4"/>
    <dgm:cxn modelId="{777024E4-C236-499E-BE21-0D6AD606A7F3}" type="presOf" srcId="{D036C3EC-09B6-4861-A801-B035AD03660C}" destId="{78B3FE77-9F94-4C45-9CE3-CB5842C25025}" srcOrd="0" destOrd="1" presId="urn:microsoft.com/office/officeart/2005/8/layout/vList4"/>
    <dgm:cxn modelId="{2041C5F8-FAEF-4A84-8F58-AE9DC1CA9D4E}" srcId="{D665CD44-248D-40DA-9EE5-5D122F541C25}" destId="{EBDE91FC-35CF-4D98-A00D-EEE87FCD2127}" srcOrd="0" destOrd="0" parTransId="{1E2553C4-2FD7-43BC-95A1-ABD14C70A72A}" sibTransId="{28F60DE6-DF81-4BF1-A704-D4221D27DCA0}"/>
    <dgm:cxn modelId="{7AB77DFC-9AD3-430F-81DF-908ADE341B1C}" type="presOf" srcId="{0BBC483B-C464-48EF-9BA6-D81411A5B76A}" destId="{D2BA8A32-DD26-4B38-AC31-8D63C8F2EAB1}" srcOrd="1" destOrd="2" presId="urn:microsoft.com/office/officeart/2005/8/layout/vList4"/>
    <dgm:cxn modelId="{1CFBC0A8-DA3F-4FD3-B986-69DA447D5CF2}" type="presParOf" srcId="{26AE4D8C-B172-4CB7-B282-04E06ABE0C0F}" destId="{80C5FB06-F764-4D80-BBB9-C1A3FCED2F12}" srcOrd="0" destOrd="0" presId="urn:microsoft.com/office/officeart/2005/8/layout/vList4"/>
    <dgm:cxn modelId="{10F5BEFE-7BDC-41DA-BFCC-C8FE002FC72E}" type="presParOf" srcId="{80C5FB06-F764-4D80-BBB9-C1A3FCED2F12}" destId="{78B3FE77-9F94-4C45-9CE3-CB5842C25025}" srcOrd="0" destOrd="0" presId="urn:microsoft.com/office/officeart/2005/8/layout/vList4"/>
    <dgm:cxn modelId="{0F26F4E7-B796-4927-81AB-8599310CB810}" type="presParOf" srcId="{80C5FB06-F764-4D80-BBB9-C1A3FCED2F12}" destId="{BC0EBC72-9283-4E44-8BEC-4F643A3DE0DC}" srcOrd="1" destOrd="0" presId="urn:microsoft.com/office/officeart/2005/8/layout/vList4"/>
    <dgm:cxn modelId="{4D3F500B-D77F-47C9-AFDA-3E99C123AD4C}" type="presParOf" srcId="{80C5FB06-F764-4D80-BBB9-C1A3FCED2F12}" destId="{E103D02E-4F1D-475B-B359-A8C1447F8892}" srcOrd="2" destOrd="0" presId="urn:microsoft.com/office/officeart/2005/8/layout/vList4"/>
    <dgm:cxn modelId="{2E9E0C2F-55B2-42C8-B276-5BE84F01333D}" type="presParOf" srcId="{26AE4D8C-B172-4CB7-B282-04E06ABE0C0F}" destId="{0AC6C0EA-158D-4FC3-99CD-CF30AA0FC670}" srcOrd="1" destOrd="0" presId="urn:microsoft.com/office/officeart/2005/8/layout/vList4"/>
    <dgm:cxn modelId="{AC7D621C-F889-4F6E-959B-2437CA077A6D}" type="presParOf" srcId="{26AE4D8C-B172-4CB7-B282-04E06ABE0C0F}" destId="{905D20AB-5AF1-424B-B19F-4652613D8EAD}" srcOrd="2" destOrd="0" presId="urn:microsoft.com/office/officeart/2005/8/layout/vList4"/>
    <dgm:cxn modelId="{0AAE65B2-32CC-442A-95E7-A99A9E160ED6}" type="presParOf" srcId="{905D20AB-5AF1-424B-B19F-4652613D8EAD}" destId="{2E7C9590-1069-4AB7-8E00-E62F58329F5E}" srcOrd="0" destOrd="0" presId="urn:microsoft.com/office/officeart/2005/8/layout/vList4"/>
    <dgm:cxn modelId="{F5871D00-0C25-481E-A62D-8A6C77918ED3}" type="presParOf" srcId="{905D20AB-5AF1-424B-B19F-4652613D8EAD}" destId="{ACDB345A-2841-4D6F-8BFC-BC7EECA5B9AA}" srcOrd="1" destOrd="0" presId="urn:microsoft.com/office/officeart/2005/8/layout/vList4"/>
    <dgm:cxn modelId="{AC45E577-DEC2-4C1A-A804-6D818B8E41C9}" type="presParOf" srcId="{905D20AB-5AF1-424B-B19F-4652613D8EAD}" destId="{D2BA8A32-DD26-4B38-AC31-8D63C8F2EAB1}" srcOrd="2" destOrd="0" presId="urn:microsoft.com/office/officeart/2005/8/layout/vList4"/>
    <dgm:cxn modelId="{1A5C2A0E-56F4-4253-871A-FBC4A22272AE}" type="presParOf" srcId="{26AE4D8C-B172-4CB7-B282-04E06ABE0C0F}" destId="{B51AA954-F4A6-458D-AA05-962A9917A2DD}" srcOrd="3" destOrd="0" presId="urn:microsoft.com/office/officeart/2005/8/layout/vList4"/>
    <dgm:cxn modelId="{FE6A3C6A-72C5-483B-B0C2-79D42912A7AF}" type="presParOf" srcId="{26AE4D8C-B172-4CB7-B282-04E06ABE0C0F}" destId="{95EE8345-DCFF-456D-AB7C-FD55D6DF48E2}" srcOrd="4" destOrd="0" presId="urn:microsoft.com/office/officeart/2005/8/layout/vList4"/>
    <dgm:cxn modelId="{E0A1BCFC-B334-4772-A8AB-DD708C01AB08}" type="presParOf" srcId="{95EE8345-DCFF-456D-AB7C-FD55D6DF48E2}" destId="{409E88CF-D73A-495B-A07E-931FDEFF938E}" srcOrd="0" destOrd="0" presId="urn:microsoft.com/office/officeart/2005/8/layout/vList4"/>
    <dgm:cxn modelId="{E5B46A06-1A64-472D-9BEA-ABC24663906B}" type="presParOf" srcId="{95EE8345-DCFF-456D-AB7C-FD55D6DF48E2}" destId="{E5A9A7A3-B2EA-4578-96C6-B87B3D437781}" srcOrd="1" destOrd="0" presId="urn:microsoft.com/office/officeart/2005/8/layout/vList4"/>
    <dgm:cxn modelId="{E374D763-15DC-48CE-B5CF-888FCB6F9EDE}" type="presParOf" srcId="{95EE8345-DCFF-456D-AB7C-FD55D6DF48E2}" destId="{0A6FD8D9-46F5-40A7-9DD3-6A4E6F0BC2A0}" srcOrd="2" destOrd="0" presId="urn:microsoft.com/office/officeart/2005/8/layout/vList4"/>
    <dgm:cxn modelId="{12066571-3538-4366-8616-DE86335ABEC2}" type="presParOf" srcId="{26AE4D8C-B172-4CB7-B282-04E06ABE0C0F}" destId="{F65EF825-B85A-4732-875F-91B4C07978CE}" srcOrd="5" destOrd="0" presId="urn:microsoft.com/office/officeart/2005/8/layout/vList4"/>
    <dgm:cxn modelId="{9AD93714-1B5C-4E53-A14E-044FC69F2041}" type="presParOf" srcId="{26AE4D8C-B172-4CB7-B282-04E06ABE0C0F}" destId="{57A1B85F-CA17-4C7C-B906-8918B4684213}" srcOrd="6" destOrd="0" presId="urn:microsoft.com/office/officeart/2005/8/layout/vList4"/>
    <dgm:cxn modelId="{C87A7AA9-8C11-4E81-ABC6-EB9B0315836A}" type="presParOf" srcId="{57A1B85F-CA17-4C7C-B906-8918B4684213}" destId="{90778F54-B7F3-4F65-9ACF-BEECEAADC144}" srcOrd="0" destOrd="0" presId="urn:microsoft.com/office/officeart/2005/8/layout/vList4"/>
    <dgm:cxn modelId="{D83EBC0E-93F6-449A-BB38-B5EA747FE12F}" type="presParOf" srcId="{57A1B85F-CA17-4C7C-B906-8918B4684213}" destId="{DF0880DD-A79D-45FF-BCFF-1E303E85D25A}" srcOrd="1" destOrd="0" presId="urn:microsoft.com/office/officeart/2005/8/layout/vList4"/>
    <dgm:cxn modelId="{3F95166B-FFB9-4FE7-A8CC-2917DACA5C00}" type="presParOf" srcId="{57A1B85F-CA17-4C7C-B906-8918B4684213}" destId="{B5B55318-639F-4C00-AB71-E3E51057794D}" srcOrd="2" destOrd="0" presId="urn:microsoft.com/office/officeart/2005/8/layout/vList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D1073426-2216-4B46-94F5-BC62DD3E4E29}" type="doc">
      <dgm:prSet loTypeId="urn:microsoft.com/office/officeart/2005/8/layout/pList2" loCatId="list" qsTypeId="urn:microsoft.com/office/officeart/2005/8/quickstyle/simple1" qsCatId="simple" csTypeId="urn:microsoft.com/office/officeart/2005/8/colors/accent3_5" csCatId="accent3" phldr="1"/>
      <dgm:spPr/>
    </dgm:pt>
    <dgm:pt modelId="{6CABFB00-D938-4422-BED7-DE5F7C7037D5}">
      <dgm:prSet phldrT="[Текст]" custT="1"/>
      <dgm:spPr/>
      <dgm:t>
        <a:bodyPr/>
        <a:lstStyle/>
        <a:p>
          <a:r>
            <a:rPr lang="en-US" sz="1800" dirty="0">
              <a:solidFill>
                <a:schemeClr val="tx1"/>
              </a:solidFill>
              <a:latin typeface="Times New Roman" panose="02020603050405020304" pitchFamily="18" charset="0"/>
              <a:cs typeface="Times New Roman" panose="02020603050405020304" pitchFamily="18" charset="0"/>
            </a:rPr>
            <a:t>Greensburg Business Incubator (USA): Founded in 2009 as a space for startups and small businesses. The building has a high level of energy efficiency (LEED Platinum certificate) and provides space for new businesses at reduced rental rates.
</a:t>
          </a:r>
          <a:endParaRPr lang="ru-RU" sz="1800" dirty="0">
            <a:solidFill>
              <a:schemeClr val="tx1"/>
            </a:solidFill>
            <a:latin typeface="Times New Roman" panose="02020603050405020304" pitchFamily="18" charset="0"/>
            <a:cs typeface="Times New Roman" panose="02020603050405020304" pitchFamily="18" charset="0"/>
          </a:endParaRPr>
        </a:p>
      </dgm:t>
    </dgm:pt>
    <dgm:pt modelId="{CA020069-0EC8-4314-B936-31B388AFCDD0}" type="parTrans" cxnId="{09993DFD-C074-4AA7-8A98-936ED4FEEAFE}">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B69E8796-F4D5-4B5D-8E10-8408FDC16BF1}" type="sibTrans" cxnId="{09993DFD-C074-4AA7-8A98-936ED4FEEAFE}">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86EA93AC-77D1-4144-AB23-31B2B420ABE2}">
      <dgm:prSet phldrT="[Текст]" custT="1"/>
      <dgm:spPr/>
      <dgm:t>
        <a:bodyPr/>
        <a:lstStyle/>
        <a:p>
          <a:r>
            <a:rPr lang="en-US" sz="1800" dirty="0">
              <a:solidFill>
                <a:schemeClr val="tx1"/>
              </a:solidFill>
              <a:latin typeface="Times New Roman" panose="02020603050405020304" pitchFamily="18" charset="0"/>
              <a:cs typeface="Times New Roman" panose="02020603050405020304" pitchFamily="18" charset="0"/>
            </a:rPr>
            <a:t>Unit City (Ukraine): An innovation park in Kyiv based on a former factory, opened in 2017. Contains educational centers, business campuses, technology laboratories, and other innovative spaces that promote startups and research initiatives.</a:t>
          </a:r>
          <a:endParaRPr lang="ru-RU" sz="1800" dirty="0">
            <a:solidFill>
              <a:schemeClr val="tx1"/>
            </a:solidFill>
            <a:latin typeface="Times New Roman" panose="02020603050405020304" pitchFamily="18" charset="0"/>
            <a:cs typeface="Times New Roman" panose="02020603050405020304" pitchFamily="18" charset="0"/>
          </a:endParaRPr>
        </a:p>
      </dgm:t>
    </dgm:pt>
    <dgm:pt modelId="{FB071584-B93F-4944-AE46-7421DC6CF22B}" type="parTrans" cxnId="{697979BA-64C6-48C1-8730-6855F0E142AF}">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F781382E-FE79-4014-B62F-99F04380CF39}" type="sibTrans" cxnId="{697979BA-64C6-48C1-8730-6855F0E142AF}">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1957D929-BD7F-42E5-B128-05DA2BF2298C}">
      <dgm:prSet custT="1"/>
      <dgm:spPr/>
      <dgm:t>
        <a:bodyPr/>
        <a:lstStyle/>
        <a:p>
          <a:r>
            <a:rPr lang="en-US" sz="1800" dirty="0">
              <a:solidFill>
                <a:schemeClr val="tx1"/>
              </a:solidFill>
              <a:latin typeface="Times New Roman" panose="02020603050405020304" pitchFamily="18" charset="0"/>
              <a:cs typeface="Times New Roman" panose="02020603050405020304" pitchFamily="18" charset="0"/>
            </a:rPr>
            <a:t>Bandung Technology Park (Indonesia): It cooperates with the Telkom Institute and the Ministry of Industry. The main goal is to support innovation, research and development of the telecommunications sector, as well as entrepreneurship education.
</a:t>
          </a:r>
          <a:endParaRPr lang="ru-RU" sz="1800" dirty="0">
            <a:solidFill>
              <a:schemeClr val="tx1"/>
            </a:solidFill>
            <a:latin typeface="Times New Roman" panose="02020603050405020304" pitchFamily="18" charset="0"/>
            <a:cs typeface="Times New Roman" panose="02020603050405020304" pitchFamily="18" charset="0"/>
          </a:endParaRPr>
        </a:p>
      </dgm:t>
    </dgm:pt>
    <dgm:pt modelId="{9BE228D9-C80D-42F5-83CE-CE72193D8474}" type="parTrans" cxnId="{D6882DDF-B273-4D25-8A84-5EA2F8A77CA1}">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D260696A-DEC7-4A49-AD22-D8A75FF2DE61}" type="sibTrans" cxnId="{D6882DDF-B273-4D25-8A84-5EA2F8A77CA1}">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CD052E1A-A44A-4AC6-8BC6-659E3060B60E}">
      <dgm:prSet custT="1"/>
      <dgm:spPr/>
      <dgm:t>
        <a:bodyPr/>
        <a:lstStyle/>
        <a:p>
          <a:r>
            <a:rPr lang="en-US" sz="1800" dirty="0" err="1">
              <a:solidFill>
                <a:schemeClr val="tx1"/>
              </a:solidFill>
              <a:latin typeface="Times New Roman" panose="02020603050405020304" pitchFamily="18" charset="0"/>
              <a:cs typeface="Times New Roman" panose="02020603050405020304" pitchFamily="18" charset="0"/>
            </a:rPr>
            <a:t>Ukmerges</a:t>
          </a:r>
          <a:r>
            <a:rPr lang="en-US" sz="1800" dirty="0">
              <a:solidFill>
                <a:schemeClr val="tx1"/>
              </a:solidFill>
              <a:latin typeface="Times New Roman" panose="02020603050405020304" pitchFamily="18" charset="0"/>
              <a:cs typeface="Times New Roman" panose="02020603050405020304" pitchFamily="18" charset="0"/>
            </a:rPr>
            <a:t> </a:t>
          </a:r>
          <a:r>
            <a:rPr lang="en-US" sz="1800" dirty="0" err="1">
              <a:solidFill>
                <a:schemeClr val="tx1"/>
              </a:solidFill>
              <a:latin typeface="Times New Roman" panose="02020603050405020304" pitchFamily="18" charset="0"/>
              <a:cs typeface="Times New Roman" panose="02020603050405020304" pitchFamily="18" charset="0"/>
            </a:rPr>
            <a:t>Parmones</a:t>
          </a:r>
          <a:r>
            <a:rPr lang="en-US" sz="1800" dirty="0">
              <a:solidFill>
                <a:schemeClr val="tx1"/>
              </a:solidFill>
              <a:latin typeface="Times New Roman" panose="02020603050405020304" pitchFamily="18" charset="0"/>
              <a:cs typeface="Times New Roman" panose="02020603050405020304" pitchFamily="18" charset="0"/>
            </a:rPr>
            <a:t> Parkas (Lithuania): A Norwegian industrial park in Lithuania with a focus on industrial development and cooperation. The companies in the park share infrastructure and resources, which promotes cost savings and cooperation between enterprises.</a:t>
          </a:r>
          <a:endParaRPr lang="ru-RU" sz="1800" dirty="0">
            <a:solidFill>
              <a:schemeClr val="tx1"/>
            </a:solidFill>
            <a:latin typeface="Times New Roman" panose="02020603050405020304" pitchFamily="18" charset="0"/>
            <a:cs typeface="Times New Roman" panose="02020603050405020304" pitchFamily="18" charset="0"/>
          </a:endParaRPr>
        </a:p>
      </dgm:t>
    </dgm:pt>
    <dgm:pt modelId="{E8830CE6-4082-4E1A-A069-2D11706B54AF}" type="parTrans" cxnId="{CC24991C-DB02-4E4F-85B3-A051D689674A}">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BA361B84-A59B-4EC3-97C6-F9B0EF6A50F7}" type="sibTrans" cxnId="{CC24991C-DB02-4E4F-85B3-A051D689674A}">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85CB24E0-5440-43B0-A32C-4BDA561071DD}" type="pres">
      <dgm:prSet presAssocID="{D1073426-2216-4B46-94F5-BC62DD3E4E29}" presName="Name0" presStyleCnt="0">
        <dgm:presLayoutVars>
          <dgm:dir/>
          <dgm:resizeHandles val="exact"/>
        </dgm:presLayoutVars>
      </dgm:prSet>
      <dgm:spPr/>
    </dgm:pt>
    <dgm:pt modelId="{3943B486-2651-4B29-A3B1-FEB0AF168AEC}" type="pres">
      <dgm:prSet presAssocID="{D1073426-2216-4B46-94F5-BC62DD3E4E29}" presName="bkgdShp" presStyleLbl="alignAccFollowNode1" presStyleIdx="0" presStyleCnt="1"/>
      <dgm:spPr/>
    </dgm:pt>
    <dgm:pt modelId="{8BA1119C-870D-48F7-9370-C453ACD97386}" type="pres">
      <dgm:prSet presAssocID="{D1073426-2216-4B46-94F5-BC62DD3E4E29}" presName="linComp" presStyleCnt="0"/>
      <dgm:spPr/>
    </dgm:pt>
    <dgm:pt modelId="{4213E384-49CA-4F24-8A55-FB7CBE5481CE}" type="pres">
      <dgm:prSet presAssocID="{6CABFB00-D938-4422-BED7-DE5F7C7037D5}" presName="compNode" presStyleCnt="0"/>
      <dgm:spPr/>
    </dgm:pt>
    <dgm:pt modelId="{49A9DC9F-8C16-4C62-B5D5-2797EB138E47}" type="pres">
      <dgm:prSet presAssocID="{6CABFB00-D938-4422-BED7-DE5F7C7037D5}" presName="node" presStyleLbl="node1" presStyleIdx="0" presStyleCnt="4" custScaleY="109432">
        <dgm:presLayoutVars>
          <dgm:bulletEnabled val="1"/>
        </dgm:presLayoutVars>
      </dgm:prSet>
      <dgm:spPr/>
    </dgm:pt>
    <dgm:pt modelId="{878CCE35-C584-4362-8A3E-E307F45F753A}" type="pres">
      <dgm:prSet presAssocID="{6CABFB00-D938-4422-BED7-DE5F7C7037D5}" presName="invisiNode" presStyleLbl="node1" presStyleIdx="0" presStyleCnt="4"/>
      <dgm:spPr/>
    </dgm:pt>
    <dgm:pt modelId="{F29A1A1B-4872-489E-AAAC-AD760BCB0E73}" type="pres">
      <dgm:prSet presAssocID="{6CABFB00-D938-4422-BED7-DE5F7C7037D5}" presName="imagNode" presStyleLbl="fgImgPlace1" presStyleIdx="0" presStyleCnt="4"/>
      <dgm:spPr>
        <a:blipFill rotWithShape="1">
          <a:blip xmlns:r="http://schemas.openxmlformats.org/officeDocument/2006/relationships" r:embed="rId1"/>
          <a:stretch>
            <a:fillRect/>
          </a:stretch>
        </a:blipFill>
      </dgm:spPr>
    </dgm:pt>
    <dgm:pt modelId="{0DEED8CB-5F41-43D7-8334-10D316AFF48A}" type="pres">
      <dgm:prSet presAssocID="{B69E8796-F4D5-4B5D-8E10-8408FDC16BF1}" presName="sibTrans" presStyleLbl="sibTrans2D1" presStyleIdx="0" presStyleCnt="0"/>
      <dgm:spPr/>
    </dgm:pt>
    <dgm:pt modelId="{040C7539-F7AF-417E-83E1-C44841A6B2F8}" type="pres">
      <dgm:prSet presAssocID="{86EA93AC-77D1-4144-AB23-31B2B420ABE2}" presName="compNode" presStyleCnt="0"/>
      <dgm:spPr/>
    </dgm:pt>
    <dgm:pt modelId="{523F26B9-506A-46F2-A030-BFDB183A189C}" type="pres">
      <dgm:prSet presAssocID="{86EA93AC-77D1-4144-AB23-31B2B420ABE2}" presName="node" presStyleLbl="node1" presStyleIdx="1" presStyleCnt="4" custScaleY="107280">
        <dgm:presLayoutVars>
          <dgm:bulletEnabled val="1"/>
        </dgm:presLayoutVars>
      </dgm:prSet>
      <dgm:spPr/>
    </dgm:pt>
    <dgm:pt modelId="{665A1574-03F6-4C16-A4E6-E06DF6BCE682}" type="pres">
      <dgm:prSet presAssocID="{86EA93AC-77D1-4144-AB23-31B2B420ABE2}" presName="invisiNode" presStyleLbl="node1" presStyleIdx="1" presStyleCnt="4"/>
      <dgm:spPr/>
    </dgm:pt>
    <dgm:pt modelId="{3CCDEBE0-7C81-4E53-A78C-C72F1CC9B136}" type="pres">
      <dgm:prSet presAssocID="{86EA93AC-77D1-4144-AB23-31B2B420ABE2}" presName="imagNode" presStyleLbl="fgImgPlace1" presStyleIdx="1" presStyleCnt="4"/>
      <dgm:spPr>
        <a:blipFill rotWithShape="1">
          <a:blip xmlns:r="http://schemas.openxmlformats.org/officeDocument/2006/relationships" r:embed="rId2"/>
          <a:stretch>
            <a:fillRect/>
          </a:stretch>
        </a:blipFill>
      </dgm:spPr>
    </dgm:pt>
    <dgm:pt modelId="{4FFE136A-2ECE-474F-89AF-8AB56E5348D6}" type="pres">
      <dgm:prSet presAssocID="{F781382E-FE79-4014-B62F-99F04380CF39}" presName="sibTrans" presStyleLbl="sibTrans2D1" presStyleIdx="0" presStyleCnt="0"/>
      <dgm:spPr/>
    </dgm:pt>
    <dgm:pt modelId="{98E48AF5-C990-469E-97DF-AE837874A94B}" type="pres">
      <dgm:prSet presAssocID="{1957D929-BD7F-42E5-B128-05DA2BF2298C}" presName="compNode" presStyleCnt="0"/>
      <dgm:spPr/>
    </dgm:pt>
    <dgm:pt modelId="{0D4485C1-D0EB-48CC-8C33-50223AAD6DC0}" type="pres">
      <dgm:prSet presAssocID="{1957D929-BD7F-42E5-B128-05DA2BF2298C}" presName="node" presStyleLbl="node1" presStyleIdx="2" presStyleCnt="4" custScaleY="108661">
        <dgm:presLayoutVars>
          <dgm:bulletEnabled val="1"/>
        </dgm:presLayoutVars>
      </dgm:prSet>
      <dgm:spPr/>
    </dgm:pt>
    <dgm:pt modelId="{52AD9306-6C54-49AC-BFE5-6B15B2B5D7D9}" type="pres">
      <dgm:prSet presAssocID="{1957D929-BD7F-42E5-B128-05DA2BF2298C}" presName="invisiNode" presStyleLbl="node1" presStyleIdx="2" presStyleCnt="4"/>
      <dgm:spPr/>
    </dgm:pt>
    <dgm:pt modelId="{C4855DDC-0C19-4CF1-B6DA-06F6ACFF2009}" type="pres">
      <dgm:prSet presAssocID="{1957D929-BD7F-42E5-B128-05DA2BF2298C}" presName="imagNode" presStyleLbl="fgImgPlace1" presStyleIdx="2" presStyleCnt="4"/>
      <dgm:spPr>
        <a:blipFill rotWithShape="1">
          <a:blip xmlns:r="http://schemas.openxmlformats.org/officeDocument/2006/relationships" r:embed="rId3"/>
          <a:stretch>
            <a:fillRect/>
          </a:stretch>
        </a:blipFill>
      </dgm:spPr>
    </dgm:pt>
    <dgm:pt modelId="{C09C9957-BE55-46A1-9EB8-901D2A96CCDF}" type="pres">
      <dgm:prSet presAssocID="{D260696A-DEC7-4A49-AD22-D8A75FF2DE61}" presName="sibTrans" presStyleLbl="sibTrans2D1" presStyleIdx="0" presStyleCnt="0"/>
      <dgm:spPr/>
    </dgm:pt>
    <dgm:pt modelId="{6060C943-F0CD-407D-B028-509EAC1EAE97}" type="pres">
      <dgm:prSet presAssocID="{CD052E1A-A44A-4AC6-8BC6-659E3060B60E}" presName="compNode" presStyleCnt="0"/>
      <dgm:spPr/>
    </dgm:pt>
    <dgm:pt modelId="{C11D24ED-5288-4DE3-8AAC-B8FB21303159}" type="pres">
      <dgm:prSet presAssocID="{CD052E1A-A44A-4AC6-8BC6-659E3060B60E}" presName="node" presStyleLbl="node1" presStyleIdx="3" presStyleCnt="4" custScaleY="107997">
        <dgm:presLayoutVars>
          <dgm:bulletEnabled val="1"/>
        </dgm:presLayoutVars>
      </dgm:prSet>
      <dgm:spPr/>
    </dgm:pt>
    <dgm:pt modelId="{D4F2EC0C-C757-4FE3-AA34-3368005E7EEC}" type="pres">
      <dgm:prSet presAssocID="{CD052E1A-A44A-4AC6-8BC6-659E3060B60E}" presName="invisiNode" presStyleLbl="node1" presStyleIdx="3" presStyleCnt="4"/>
      <dgm:spPr/>
    </dgm:pt>
    <dgm:pt modelId="{993F517D-D5ED-48BE-9CBA-20D57B91DBFD}" type="pres">
      <dgm:prSet presAssocID="{CD052E1A-A44A-4AC6-8BC6-659E3060B60E}" presName="imagNode" presStyleLbl="fgImgPlace1" presStyleIdx="3" presStyleCnt="4"/>
      <dgm:spPr>
        <a:blipFill rotWithShape="1">
          <a:blip xmlns:r="http://schemas.openxmlformats.org/officeDocument/2006/relationships" r:embed="rId4"/>
          <a:stretch>
            <a:fillRect/>
          </a:stretch>
        </a:blipFill>
      </dgm:spPr>
    </dgm:pt>
  </dgm:ptLst>
  <dgm:cxnLst>
    <dgm:cxn modelId="{A9E64515-E9BB-470B-9A38-654C9C2BABB9}" type="presOf" srcId="{CD052E1A-A44A-4AC6-8BC6-659E3060B60E}" destId="{C11D24ED-5288-4DE3-8AAC-B8FB21303159}" srcOrd="0" destOrd="0" presId="urn:microsoft.com/office/officeart/2005/8/layout/pList2"/>
    <dgm:cxn modelId="{CC24991C-DB02-4E4F-85B3-A051D689674A}" srcId="{D1073426-2216-4B46-94F5-BC62DD3E4E29}" destId="{CD052E1A-A44A-4AC6-8BC6-659E3060B60E}" srcOrd="3" destOrd="0" parTransId="{E8830CE6-4082-4E1A-A069-2D11706B54AF}" sibTransId="{BA361B84-A59B-4EC3-97C6-F9B0EF6A50F7}"/>
    <dgm:cxn modelId="{8A973622-E5C1-492E-B377-B6FC8D7A0A9E}" type="presOf" srcId="{F781382E-FE79-4014-B62F-99F04380CF39}" destId="{4FFE136A-2ECE-474F-89AF-8AB56E5348D6}" srcOrd="0" destOrd="0" presId="urn:microsoft.com/office/officeart/2005/8/layout/pList2"/>
    <dgm:cxn modelId="{EE8A4E3A-72FD-417A-BB3F-4441A1CDD413}" type="presOf" srcId="{D260696A-DEC7-4A49-AD22-D8A75FF2DE61}" destId="{C09C9957-BE55-46A1-9EB8-901D2A96CCDF}" srcOrd="0" destOrd="0" presId="urn:microsoft.com/office/officeart/2005/8/layout/pList2"/>
    <dgm:cxn modelId="{FE82214E-E999-4F2B-B023-83B40047E0F5}" type="presOf" srcId="{6CABFB00-D938-4422-BED7-DE5F7C7037D5}" destId="{49A9DC9F-8C16-4C62-B5D5-2797EB138E47}" srcOrd="0" destOrd="0" presId="urn:microsoft.com/office/officeart/2005/8/layout/pList2"/>
    <dgm:cxn modelId="{57E98155-0105-44B9-BB82-5336795E1513}" type="presOf" srcId="{86EA93AC-77D1-4144-AB23-31B2B420ABE2}" destId="{523F26B9-506A-46F2-A030-BFDB183A189C}" srcOrd="0" destOrd="0" presId="urn:microsoft.com/office/officeart/2005/8/layout/pList2"/>
    <dgm:cxn modelId="{B230E37D-35BA-4CF8-A117-11FBE2A82255}" type="presOf" srcId="{1957D929-BD7F-42E5-B128-05DA2BF2298C}" destId="{0D4485C1-D0EB-48CC-8C33-50223AAD6DC0}" srcOrd="0" destOrd="0" presId="urn:microsoft.com/office/officeart/2005/8/layout/pList2"/>
    <dgm:cxn modelId="{6A863F81-A000-40EE-BCA1-09D96C06B92E}" type="presOf" srcId="{B69E8796-F4D5-4B5D-8E10-8408FDC16BF1}" destId="{0DEED8CB-5F41-43D7-8334-10D316AFF48A}" srcOrd="0" destOrd="0" presId="urn:microsoft.com/office/officeart/2005/8/layout/pList2"/>
    <dgm:cxn modelId="{697979BA-64C6-48C1-8730-6855F0E142AF}" srcId="{D1073426-2216-4B46-94F5-BC62DD3E4E29}" destId="{86EA93AC-77D1-4144-AB23-31B2B420ABE2}" srcOrd="1" destOrd="0" parTransId="{FB071584-B93F-4944-AE46-7421DC6CF22B}" sibTransId="{F781382E-FE79-4014-B62F-99F04380CF39}"/>
    <dgm:cxn modelId="{1F6C90C3-0805-4417-9413-B66174A2334E}" type="presOf" srcId="{D1073426-2216-4B46-94F5-BC62DD3E4E29}" destId="{85CB24E0-5440-43B0-A32C-4BDA561071DD}" srcOrd="0" destOrd="0" presId="urn:microsoft.com/office/officeart/2005/8/layout/pList2"/>
    <dgm:cxn modelId="{D6882DDF-B273-4D25-8A84-5EA2F8A77CA1}" srcId="{D1073426-2216-4B46-94F5-BC62DD3E4E29}" destId="{1957D929-BD7F-42E5-B128-05DA2BF2298C}" srcOrd="2" destOrd="0" parTransId="{9BE228D9-C80D-42F5-83CE-CE72193D8474}" sibTransId="{D260696A-DEC7-4A49-AD22-D8A75FF2DE61}"/>
    <dgm:cxn modelId="{09993DFD-C074-4AA7-8A98-936ED4FEEAFE}" srcId="{D1073426-2216-4B46-94F5-BC62DD3E4E29}" destId="{6CABFB00-D938-4422-BED7-DE5F7C7037D5}" srcOrd="0" destOrd="0" parTransId="{CA020069-0EC8-4314-B936-31B388AFCDD0}" sibTransId="{B69E8796-F4D5-4B5D-8E10-8408FDC16BF1}"/>
    <dgm:cxn modelId="{1529E9E4-AA75-4562-9572-BE00E58DF159}" type="presParOf" srcId="{85CB24E0-5440-43B0-A32C-4BDA561071DD}" destId="{3943B486-2651-4B29-A3B1-FEB0AF168AEC}" srcOrd="0" destOrd="0" presId="urn:microsoft.com/office/officeart/2005/8/layout/pList2"/>
    <dgm:cxn modelId="{5C22CDE4-FCBB-46C8-86F9-0700D8248980}" type="presParOf" srcId="{85CB24E0-5440-43B0-A32C-4BDA561071DD}" destId="{8BA1119C-870D-48F7-9370-C453ACD97386}" srcOrd="1" destOrd="0" presId="urn:microsoft.com/office/officeart/2005/8/layout/pList2"/>
    <dgm:cxn modelId="{15AB529F-2DDB-4A0A-A12A-4DF58D36BE45}" type="presParOf" srcId="{8BA1119C-870D-48F7-9370-C453ACD97386}" destId="{4213E384-49CA-4F24-8A55-FB7CBE5481CE}" srcOrd="0" destOrd="0" presId="urn:microsoft.com/office/officeart/2005/8/layout/pList2"/>
    <dgm:cxn modelId="{6E9A55AB-1BE0-4147-B361-D41316A36A20}" type="presParOf" srcId="{4213E384-49CA-4F24-8A55-FB7CBE5481CE}" destId="{49A9DC9F-8C16-4C62-B5D5-2797EB138E47}" srcOrd="0" destOrd="0" presId="urn:microsoft.com/office/officeart/2005/8/layout/pList2"/>
    <dgm:cxn modelId="{C796F481-79BB-4A27-AA36-AE07F4000E6D}" type="presParOf" srcId="{4213E384-49CA-4F24-8A55-FB7CBE5481CE}" destId="{878CCE35-C584-4362-8A3E-E307F45F753A}" srcOrd="1" destOrd="0" presId="urn:microsoft.com/office/officeart/2005/8/layout/pList2"/>
    <dgm:cxn modelId="{DDE45B35-9623-49F9-A1C0-F8DC8E3ECA1E}" type="presParOf" srcId="{4213E384-49CA-4F24-8A55-FB7CBE5481CE}" destId="{F29A1A1B-4872-489E-AAAC-AD760BCB0E73}" srcOrd="2" destOrd="0" presId="urn:microsoft.com/office/officeart/2005/8/layout/pList2"/>
    <dgm:cxn modelId="{CB792727-5BA8-494B-9557-D9BDEF0E2AB6}" type="presParOf" srcId="{8BA1119C-870D-48F7-9370-C453ACD97386}" destId="{0DEED8CB-5F41-43D7-8334-10D316AFF48A}" srcOrd="1" destOrd="0" presId="urn:microsoft.com/office/officeart/2005/8/layout/pList2"/>
    <dgm:cxn modelId="{156D76BA-46D0-4E10-B19C-7543CF6362D9}" type="presParOf" srcId="{8BA1119C-870D-48F7-9370-C453ACD97386}" destId="{040C7539-F7AF-417E-83E1-C44841A6B2F8}" srcOrd="2" destOrd="0" presId="urn:microsoft.com/office/officeart/2005/8/layout/pList2"/>
    <dgm:cxn modelId="{8E5D55E3-B864-4239-AB79-6D5A117024AC}" type="presParOf" srcId="{040C7539-F7AF-417E-83E1-C44841A6B2F8}" destId="{523F26B9-506A-46F2-A030-BFDB183A189C}" srcOrd="0" destOrd="0" presId="urn:microsoft.com/office/officeart/2005/8/layout/pList2"/>
    <dgm:cxn modelId="{71840B27-2014-42EE-A6A3-AF61D9C7C8E9}" type="presParOf" srcId="{040C7539-F7AF-417E-83E1-C44841A6B2F8}" destId="{665A1574-03F6-4C16-A4E6-E06DF6BCE682}" srcOrd="1" destOrd="0" presId="urn:microsoft.com/office/officeart/2005/8/layout/pList2"/>
    <dgm:cxn modelId="{AEA2F645-317F-41C5-A0C0-8AAB1A297124}" type="presParOf" srcId="{040C7539-F7AF-417E-83E1-C44841A6B2F8}" destId="{3CCDEBE0-7C81-4E53-A78C-C72F1CC9B136}" srcOrd="2" destOrd="0" presId="urn:microsoft.com/office/officeart/2005/8/layout/pList2"/>
    <dgm:cxn modelId="{9F72A6B5-14C4-4D5B-ABD1-041E8998AB77}" type="presParOf" srcId="{8BA1119C-870D-48F7-9370-C453ACD97386}" destId="{4FFE136A-2ECE-474F-89AF-8AB56E5348D6}" srcOrd="3" destOrd="0" presId="urn:microsoft.com/office/officeart/2005/8/layout/pList2"/>
    <dgm:cxn modelId="{A684F140-0B94-4AAD-B87A-4E37BCBFCE82}" type="presParOf" srcId="{8BA1119C-870D-48F7-9370-C453ACD97386}" destId="{98E48AF5-C990-469E-97DF-AE837874A94B}" srcOrd="4" destOrd="0" presId="urn:microsoft.com/office/officeart/2005/8/layout/pList2"/>
    <dgm:cxn modelId="{7D535BB7-C86E-4545-BB74-FE730D2FFD4F}" type="presParOf" srcId="{98E48AF5-C990-469E-97DF-AE837874A94B}" destId="{0D4485C1-D0EB-48CC-8C33-50223AAD6DC0}" srcOrd="0" destOrd="0" presId="urn:microsoft.com/office/officeart/2005/8/layout/pList2"/>
    <dgm:cxn modelId="{99328C6E-E759-40B9-AE9A-32398671AEF4}" type="presParOf" srcId="{98E48AF5-C990-469E-97DF-AE837874A94B}" destId="{52AD9306-6C54-49AC-BFE5-6B15B2B5D7D9}" srcOrd="1" destOrd="0" presId="urn:microsoft.com/office/officeart/2005/8/layout/pList2"/>
    <dgm:cxn modelId="{B3795C5A-5510-42C8-B4C9-0E1D8595935A}" type="presParOf" srcId="{98E48AF5-C990-469E-97DF-AE837874A94B}" destId="{C4855DDC-0C19-4CF1-B6DA-06F6ACFF2009}" srcOrd="2" destOrd="0" presId="urn:microsoft.com/office/officeart/2005/8/layout/pList2"/>
    <dgm:cxn modelId="{47E9F654-DE9F-410B-8B86-E1ABE0E938C8}" type="presParOf" srcId="{8BA1119C-870D-48F7-9370-C453ACD97386}" destId="{C09C9957-BE55-46A1-9EB8-901D2A96CCDF}" srcOrd="5" destOrd="0" presId="urn:microsoft.com/office/officeart/2005/8/layout/pList2"/>
    <dgm:cxn modelId="{2A8A0DF2-FE9D-44FB-B3D2-CC100DCFEC48}" type="presParOf" srcId="{8BA1119C-870D-48F7-9370-C453ACD97386}" destId="{6060C943-F0CD-407D-B028-509EAC1EAE97}" srcOrd="6" destOrd="0" presId="urn:microsoft.com/office/officeart/2005/8/layout/pList2"/>
    <dgm:cxn modelId="{0535C5B4-C366-4519-9522-ACE7B1FF95BE}" type="presParOf" srcId="{6060C943-F0CD-407D-B028-509EAC1EAE97}" destId="{C11D24ED-5288-4DE3-8AAC-B8FB21303159}" srcOrd="0" destOrd="0" presId="urn:microsoft.com/office/officeart/2005/8/layout/pList2"/>
    <dgm:cxn modelId="{3F3E5A26-CAE1-43C2-93A2-131EDA1D03CB}" type="presParOf" srcId="{6060C943-F0CD-407D-B028-509EAC1EAE97}" destId="{D4F2EC0C-C757-4FE3-AA34-3368005E7EEC}" srcOrd="1" destOrd="0" presId="urn:microsoft.com/office/officeart/2005/8/layout/pList2"/>
    <dgm:cxn modelId="{19620200-A6D9-4B5C-8215-135A48D6056C}" type="presParOf" srcId="{6060C943-F0CD-407D-B028-509EAC1EAE97}" destId="{993F517D-D5ED-48BE-9CBA-20D57B91DBFD}" srcOrd="2" destOrd="0" presId="urn:microsoft.com/office/officeart/2005/8/layout/p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362C1AE-388E-4571-8B3C-A9800A49C113}" type="doc">
      <dgm:prSet loTypeId="urn:microsoft.com/office/officeart/2005/8/layout/hProcess9" loCatId="process" qsTypeId="urn:microsoft.com/office/officeart/2005/8/quickstyle/simple1" qsCatId="simple" csTypeId="urn:microsoft.com/office/officeart/2005/8/colors/accent0_1" csCatId="mainScheme" phldr="1"/>
      <dgm:spPr/>
      <dgm:t>
        <a:bodyPr/>
        <a:lstStyle/>
        <a:p>
          <a:endParaRPr lang="ru-RU"/>
        </a:p>
      </dgm:t>
    </dgm:pt>
    <dgm:pt modelId="{2FE0164C-5CFC-4ECF-8180-699C7DDD8EEA}">
      <dgm:prSet phldrT="[Текст]" custT="1"/>
      <dgm:spPr/>
      <dgm:t>
        <a:bodyPr/>
        <a:lstStyle/>
        <a:p>
          <a:r>
            <a:rPr lang="en-US" sz="1800" dirty="0">
              <a:latin typeface="Times New Roman" panose="02020603050405020304" pitchFamily="18" charset="0"/>
              <a:cs typeface="Times New Roman" panose="02020603050405020304" pitchFamily="18" charset="0"/>
            </a:rPr>
            <a:t>- investments in the construction of buildings, structures, infrastructure, and equipment;</a:t>
          </a:r>
          <a:endParaRPr lang="ru-RU" sz="1800" dirty="0"/>
        </a:p>
      </dgm:t>
    </dgm:pt>
    <dgm:pt modelId="{5AD198E0-371E-40AA-B8B3-4C870AB7263A}" type="parTrans" cxnId="{CEFD4D9D-AC4B-4D99-94B7-673C6A3F3DD7}">
      <dgm:prSet/>
      <dgm:spPr/>
      <dgm:t>
        <a:bodyPr/>
        <a:lstStyle/>
        <a:p>
          <a:endParaRPr lang="ru-RU" sz="1800"/>
        </a:p>
      </dgm:t>
    </dgm:pt>
    <dgm:pt modelId="{153149E4-216F-47A2-97C4-C14D846E64D4}" type="sibTrans" cxnId="{CEFD4D9D-AC4B-4D99-94B7-673C6A3F3DD7}">
      <dgm:prSet/>
      <dgm:spPr/>
      <dgm:t>
        <a:bodyPr/>
        <a:lstStyle/>
        <a:p>
          <a:endParaRPr lang="ru-RU" sz="1800"/>
        </a:p>
      </dgm:t>
    </dgm:pt>
    <dgm:pt modelId="{67D4123C-2C3D-439B-AAD8-630114038743}">
      <dgm:prSet phldrT="[Текст]" custT="1"/>
      <dgm:spPr/>
      <dgm:t>
        <a:bodyPr/>
        <a:lstStyle/>
        <a:p>
          <a:r>
            <a:rPr lang="en-US" sz="1800" dirty="0">
              <a:latin typeface="Times New Roman" panose="02020603050405020304" pitchFamily="18" charset="0"/>
              <a:cs typeface="Times New Roman" panose="02020603050405020304" pitchFamily="18" charset="0"/>
            </a:rPr>
            <a:t>providing access to regional and national scientific and technical grants;</a:t>
          </a:r>
          <a:endParaRPr lang="ru-RU" sz="1800" dirty="0"/>
        </a:p>
      </dgm:t>
    </dgm:pt>
    <dgm:pt modelId="{D12C6EC5-C172-435E-8BC0-CEAE0CC417C8}" type="parTrans" cxnId="{091A50DC-F0D4-4F8D-8A4D-E3AA2A7FA4F6}">
      <dgm:prSet/>
      <dgm:spPr/>
      <dgm:t>
        <a:bodyPr/>
        <a:lstStyle/>
        <a:p>
          <a:endParaRPr lang="ru-RU" sz="1800"/>
        </a:p>
      </dgm:t>
    </dgm:pt>
    <dgm:pt modelId="{A20B0BAC-87F2-4DC2-A951-AE33C0A694A8}" type="sibTrans" cxnId="{091A50DC-F0D4-4F8D-8A4D-E3AA2A7FA4F6}">
      <dgm:prSet/>
      <dgm:spPr/>
      <dgm:t>
        <a:bodyPr/>
        <a:lstStyle/>
        <a:p>
          <a:endParaRPr lang="ru-RU" sz="1800"/>
        </a:p>
      </dgm:t>
    </dgm:pt>
    <dgm:pt modelId="{85C4ABB4-CFBC-4346-98EA-83E26E427C21}">
      <dgm:prSet phldrT="[Текст]" custT="1"/>
      <dgm:spPr/>
      <dgm:t>
        <a:bodyPr/>
        <a:lstStyle/>
        <a:p>
          <a:r>
            <a:rPr lang="en-US" sz="1800" dirty="0">
              <a:latin typeface="Times New Roman" panose="02020603050405020304" pitchFamily="18" charset="0"/>
              <a:cs typeface="Times New Roman" panose="02020603050405020304" pitchFamily="18" charset="0"/>
            </a:rPr>
            <a:t>development of special privileges and privileges in the field of land relations and lease, taxation, crediting, import-export of high-tech products;</a:t>
          </a:r>
          <a:endParaRPr lang="ru-RU" sz="1800" dirty="0"/>
        </a:p>
      </dgm:t>
    </dgm:pt>
    <dgm:pt modelId="{0D9E798B-EC10-4D40-9AA0-5EC9ED210AC6}" type="parTrans" cxnId="{1EA68D3E-59F3-4C16-A8E5-D978F6B3CE52}">
      <dgm:prSet/>
      <dgm:spPr/>
      <dgm:t>
        <a:bodyPr/>
        <a:lstStyle/>
        <a:p>
          <a:endParaRPr lang="ru-RU" sz="1800"/>
        </a:p>
      </dgm:t>
    </dgm:pt>
    <dgm:pt modelId="{0C457A28-4DD3-4286-8403-92DB07B4EE6C}" type="sibTrans" cxnId="{1EA68D3E-59F3-4C16-A8E5-D978F6B3CE52}">
      <dgm:prSet/>
      <dgm:spPr/>
      <dgm:t>
        <a:bodyPr/>
        <a:lstStyle/>
        <a:p>
          <a:endParaRPr lang="ru-RU" sz="1800"/>
        </a:p>
      </dgm:t>
    </dgm:pt>
    <dgm:pt modelId="{049883D4-DF0E-43AF-BBF2-93B23A33C28B}">
      <dgm:prSet custT="1"/>
      <dgm:spPr/>
      <dgm:t>
        <a:bodyPr/>
        <a:lstStyle/>
        <a:p>
          <a:r>
            <a:rPr lang="en-US" sz="1800" dirty="0">
              <a:latin typeface="Times New Roman" panose="02020603050405020304" pitchFamily="18" charset="0"/>
              <a:cs typeface="Times New Roman" panose="02020603050405020304" pitchFamily="18" charset="0"/>
            </a:rPr>
            <a:t>joint development of research projects with leading research institutes;</a:t>
          </a:r>
        </a:p>
      </dgm:t>
    </dgm:pt>
    <dgm:pt modelId="{D119A8B4-4350-4CD8-9A75-3A86BA794414}" type="parTrans" cxnId="{C31AE046-905F-44EB-B905-99F1ACAC989B}">
      <dgm:prSet/>
      <dgm:spPr/>
      <dgm:t>
        <a:bodyPr/>
        <a:lstStyle/>
        <a:p>
          <a:endParaRPr lang="ru-RU" sz="1800"/>
        </a:p>
      </dgm:t>
    </dgm:pt>
    <dgm:pt modelId="{80A20121-40A6-468A-804B-314FCD226017}" type="sibTrans" cxnId="{C31AE046-905F-44EB-B905-99F1ACAC989B}">
      <dgm:prSet/>
      <dgm:spPr/>
      <dgm:t>
        <a:bodyPr/>
        <a:lstStyle/>
        <a:p>
          <a:endParaRPr lang="ru-RU" sz="1800"/>
        </a:p>
      </dgm:t>
    </dgm:pt>
    <dgm:pt modelId="{CEDE8D78-3980-471E-A15A-0DD980D5299E}">
      <dgm:prSet custT="1"/>
      <dgm:spPr/>
      <dgm:t>
        <a:bodyPr/>
        <a:lstStyle/>
        <a:p>
          <a:r>
            <a:rPr lang="en-US" sz="1800">
              <a:latin typeface="Times New Roman" panose="02020603050405020304" pitchFamily="18" charset="0"/>
              <a:cs typeface="Times New Roman" panose="02020603050405020304" pitchFamily="18" charset="0"/>
            </a:rPr>
            <a:t>assistance in organizing the exchange of best practices.</a:t>
          </a:r>
          <a:endParaRPr lang="en-US" sz="1800" dirty="0">
            <a:latin typeface="Times New Roman" panose="02020603050405020304" pitchFamily="18" charset="0"/>
            <a:cs typeface="Times New Roman" panose="02020603050405020304" pitchFamily="18" charset="0"/>
          </a:endParaRPr>
        </a:p>
      </dgm:t>
    </dgm:pt>
    <dgm:pt modelId="{7FB2321E-A32D-41AC-8C16-BBFC6FCA75F5}" type="parTrans" cxnId="{0EABB5D8-EC28-417D-A9EB-89E69794C6C9}">
      <dgm:prSet/>
      <dgm:spPr/>
      <dgm:t>
        <a:bodyPr/>
        <a:lstStyle/>
        <a:p>
          <a:endParaRPr lang="ru-RU" sz="1800"/>
        </a:p>
      </dgm:t>
    </dgm:pt>
    <dgm:pt modelId="{B3F7D3D4-9DC2-4B43-9139-380D6A61764F}" type="sibTrans" cxnId="{0EABB5D8-EC28-417D-A9EB-89E69794C6C9}">
      <dgm:prSet/>
      <dgm:spPr/>
      <dgm:t>
        <a:bodyPr/>
        <a:lstStyle/>
        <a:p>
          <a:endParaRPr lang="ru-RU" sz="1800"/>
        </a:p>
      </dgm:t>
    </dgm:pt>
    <dgm:pt modelId="{C28784EC-77B8-4D1A-AA1E-2588C6673576}" type="pres">
      <dgm:prSet presAssocID="{2362C1AE-388E-4571-8B3C-A9800A49C113}" presName="CompostProcess" presStyleCnt="0">
        <dgm:presLayoutVars>
          <dgm:dir/>
          <dgm:resizeHandles val="exact"/>
        </dgm:presLayoutVars>
      </dgm:prSet>
      <dgm:spPr/>
    </dgm:pt>
    <dgm:pt modelId="{6F47094C-5F4F-4353-9564-D0DC57325A33}" type="pres">
      <dgm:prSet presAssocID="{2362C1AE-388E-4571-8B3C-A9800A49C113}" presName="arrow" presStyleLbl="bgShp" presStyleIdx="0" presStyleCnt="1"/>
      <dgm:spPr/>
    </dgm:pt>
    <dgm:pt modelId="{F7E9A4BE-28AD-4C37-9965-024FF7A0CEBC}" type="pres">
      <dgm:prSet presAssocID="{2362C1AE-388E-4571-8B3C-A9800A49C113}" presName="linearProcess" presStyleCnt="0"/>
      <dgm:spPr/>
    </dgm:pt>
    <dgm:pt modelId="{586EC683-A6C3-4EC2-99C2-82D1E2BAB4F7}" type="pres">
      <dgm:prSet presAssocID="{2FE0164C-5CFC-4ECF-8180-699C7DDD8EEA}" presName="textNode" presStyleLbl="node1" presStyleIdx="0" presStyleCnt="5">
        <dgm:presLayoutVars>
          <dgm:bulletEnabled val="1"/>
        </dgm:presLayoutVars>
      </dgm:prSet>
      <dgm:spPr/>
    </dgm:pt>
    <dgm:pt modelId="{1775F451-EF1D-42FA-9B8E-7AB13C824E3C}" type="pres">
      <dgm:prSet presAssocID="{153149E4-216F-47A2-97C4-C14D846E64D4}" presName="sibTrans" presStyleCnt="0"/>
      <dgm:spPr/>
    </dgm:pt>
    <dgm:pt modelId="{52733E73-DEC0-426C-A133-B155C0CCC1CB}" type="pres">
      <dgm:prSet presAssocID="{67D4123C-2C3D-439B-AAD8-630114038743}" presName="textNode" presStyleLbl="node1" presStyleIdx="1" presStyleCnt="5">
        <dgm:presLayoutVars>
          <dgm:bulletEnabled val="1"/>
        </dgm:presLayoutVars>
      </dgm:prSet>
      <dgm:spPr/>
    </dgm:pt>
    <dgm:pt modelId="{6F1B07EC-892F-4CCE-9107-5111FEA53F41}" type="pres">
      <dgm:prSet presAssocID="{A20B0BAC-87F2-4DC2-A951-AE33C0A694A8}" presName="sibTrans" presStyleCnt="0"/>
      <dgm:spPr/>
    </dgm:pt>
    <dgm:pt modelId="{1A6A5039-D59B-4FFA-9CE2-27D00241F2EB}" type="pres">
      <dgm:prSet presAssocID="{85C4ABB4-CFBC-4346-98EA-83E26E427C21}" presName="textNode" presStyleLbl="node1" presStyleIdx="2" presStyleCnt="5">
        <dgm:presLayoutVars>
          <dgm:bulletEnabled val="1"/>
        </dgm:presLayoutVars>
      </dgm:prSet>
      <dgm:spPr/>
    </dgm:pt>
    <dgm:pt modelId="{1E0D3A24-C28C-4214-9886-9CD62354B21F}" type="pres">
      <dgm:prSet presAssocID="{0C457A28-4DD3-4286-8403-92DB07B4EE6C}" presName="sibTrans" presStyleCnt="0"/>
      <dgm:spPr/>
    </dgm:pt>
    <dgm:pt modelId="{5DF29176-087B-4601-BEEE-83F78E18D562}" type="pres">
      <dgm:prSet presAssocID="{049883D4-DF0E-43AF-BBF2-93B23A33C28B}" presName="textNode" presStyleLbl="node1" presStyleIdx="3" presStyleCnt="5">
        <dgm:presLayoutVars>
          <dgm:bulletEnabled val="1"/>
        </dgm:presLayoutVars>
      </dgm:prSet>
      <dgm:spPr/>
    </dgm:pt>
    <dgm:pt modelId="{9FB386B7-A8AA-4833-BDC0-2E91E8596A7F}" type="pres">
      <dgm:prSet presAssocID="{80A20121-40A6-468A-804B-314FCD226017}" presName="sibTrans" presStyleCnt="0"/>
      <dgm:spPr/>
    </dgm:pt>
    <dgm:pt modelId="{65AF9582-C136-4591-A637-0F0A7491D24F}" type="pres">
      <dgm:prSet presAssocID="{CEDE8D78-3980-471E-A15A-0DD980D5299E}" presName="textNode" presStyleLbl="node1" presStyleIdx="4" presStyleCnt="5">
        <dgm:presLayoutVars>
          <dgm:bulletEnabled val="1"/>
        </dgm:presLayoutVars>
      </dgm:prSet>
      <dgm:spPr/>
    </dgm:pt>
  </dgm:ptLst>
  <dgm:cxnLst>
    <dgm:cxn modelId="{99EF3200-43DA-48BF-8231-F6D77F0C8081}" type="presOf" srcId="{2362C1AE-388E-4571-8B3C-A9800A49C113}" destId="{C28784EC-77B8-4D1A-AA1E-2588C6673576}" srcOrd="0" destOrd="0" presId="urn:microsoft.com/office/officeart/2005/8/layout/hProcess9"/>
    <dgm:cxn modelId="{CA92200D-3667-4040-9B09-757D5818145C}" type="presOf" srcId="{2FE0164C-5CFC-4ECF-8180-699C7DDD8EEA}" destId="{586EC683-A6C3-4EC2-99C2-82D1E2BAB4F7}" srcOrd="0" destOrd="0" presId="urn:microsoft.com/office/officeart/2005/8/layout/hProcess9"/>
    <dgm:cxn modelId="{167BD731-2ED8-48A1-9C09-BCF6029F4ED4}" type="presOf" srcId="{049883D4-DF0E-43AF-BBF2-93B23A33C28B}" destId="{5DF29176-087B-4601-BEEE-83F78E18D562}" srcOrd="0" destOrd="0" presId="urn:microsoft.com/office/officeart/2005/8/layout/hProcess9"/>
    <dgm:cxn modelId="{1EA68D3E-59F3-4C16-A8E5-D978F6B3CE52}" srcId="{2362C1AE-388E-4571-8B3C-A9800A49C113}" destId="{85C4ABB4-CFBC-4346-98EA-83E26E427C21}" srcOrd="2" destOrd="0" parTransId="{0D9E798B-EC10-4D40-9AA0-5EC9ED210AC6}" sibTransId="{0C457A28-4DD3-4286-8403-92DB07B4EE6C}"/>
    <dgm:cxn modelId="{C31AE046-905F-44EB-B905-99F1ACAC989B}" srcId="{2362C1AE-388E-4571-8B3C-A9800A49C113}" destId="{049883D4-DF0E-43AF-BBF2-93B23A33C28B}" srcOrd="3" destOrd="0" parTransId="{D119A8B4-4350-4CD8-9A75-3A86BA794414}" sibTransId="{80A20121-40A6-468A-804B-314FCD226017}"/>
    <dgm:cxn modelId="{CEFD4D9D-AC4B-4D99-94B7-673C6A3F3DD7}" srcId="{2362C1AE-388E-4571-8B3C-A9800A49C113}" destId="{2FE0164C-5CFC-4ECF-8180-699C7DDD8EEA}" srcOrd="0" destOrd="0" parTransId="{5AD198E0-371E-40AA-B8B3-4C870AB7263A}" sibTransId="{153149E4-216F-47A2-97C4-C14D846E64D4}"/>
    <dgm:cxn modelId="{750F36A9-6492-4660-B014-D5B10E5B994D}" type="presOf" srcId="{85C4ABB4-CFBC-4346-98EA-83E26E427C21}" destId="{1A6A5039-D59B-4FFA-9CE2-27D00241F2EB}" srcOrd="0" destOrd="0" presId="urn:microsoft.com/office/officeart/2005/8/layout/hProcess9"/>
    <dgm:cxn modelId="{190917BF-CD88-47AD-BAC3-30A2A5AD28DF}" type="presOf" srcId="{67D4123C-2C3D-439B-AAD8-630114038743}" destId="{52733E73-DEC0-426C-A133-B155C0CCC1CB}" srcOrd="0" destOrd="0" presId="urn:microsoft.com/office/officeart/2005/8/layout/hProcess9"/>
    <dgm:cxn modelId="{414244D3-28DF-4CC6-AF91-3DF8AFAC0603}" type="presOf" srcId="{CEDE8D78-3980-471E-A15A-0DD980D5299E}" destId="{65AF9582-C136-4591-A637-0F0A7491D24F}" srcOrd="0" destOrd="0" presId="urn:microsoft.com/office/officeart/2005/8/layout/hProcess9"/>
    <dgm:cxn modelId="{0EABB5D8-EC28-417D-A9EB-89E69794C6C9}" srcId="{2362C1AE-388E-4571-8B3C-A9800A49C113}" destId="{CEDE8D78-3980-471E-A15A-0DD980D5299E}" srcOrd="4" destOrd="0" parTransId="{7FB2321E-A32D-41AC-8C16-BBFC6FCA75F5}" sibTransId="{B3F7D3D4-9DC2-4B43-9139-380D6A61764F}"/>
    <dgm:cxn modelId="{091A50DC-F0D4-4F8D-8A4D-E3AA2A7FA4F6}" srcId="{2362C1AE-388E-4571-8B3C-A9800A49C113}" destId="{67D4123C-2C3D-439B-AAD8-630114038743}" srcOrd="1" destOrd="0" parTransId="{D12C6EC5-C172-435E-8BC0-CEAE0CC417C8}" sibTransId="{A20B0BAC-87F2-4DC2-A951-AE33C0A694A8}"/>
    <dgm:cxn modelId="{706F450F-DC17-4F98-A746-309F1278BFEA}" type="presParOf" srcId="{C28784EC-77B8-4D1A-AA1E-2588C6673576}" destId="{6F47094C-5F4F-4353-9564-D0DC57325A33}" srcOrd="0" destOrd="0" presId="urn:microsoft.com/office/officeart/2005/8/layout/hProcess9"/>
    <dgm:cxn modelId="{0C9C45A8-8379-4D77-8E14-4889D2584F1F}" type="presParOf" srcId="{C28784EC-77B8-4D1A-AA1E-2588C6673576}" destId="{F7E9A4BE-28AD-4C37-9965-024FF7A0CEBC}" srcOrd="1" destOrd="0" presId="urn:microsoft.com/office/officeart/2005/8/layout/hProcess9"/>
    <dgm:cxn modelId="{E8F1F51C-C3FC-44CB-9244-6798C01B5172}" type="presParOf" srcId="{F7E9A4BE-28AD-4C37-9965-024FF7A0CEBC}" destId="{586EC683-A6C3-4EC2-99C2-82D1E2BAB4F7}" srcOrd="0" destOrd="0" presId="urn:microsoft.com/office/officeart/2005/8/layout/hProcess9"/>
    <dgm:cxn modelId="{6C2977FB-3C05-46F7-81D0-E80C19DF5E6A}" type="presParOf" srcId="{F7E9A4BE-28AD-4C37-9965-024FF7A0CEBC}" destId="{1775F451-EF1D-42FA-9B8E-7AB13C824E3C}" srcOrd="1" destOrd="0" presId="urn:microsoft.com/office/officeart/2005/8/layout/hProcess9"/>
    <dgm:cxn modelId="{C9E16984-8852-4236-8F89-6824BA0EFBB2}" type="presParOf" srcId="{F7E9A4BE-28AD-4C37-9965-024FF7A0CEBC}" destId="{52733E73-DEC0-426C-A133-B155C0CCC1CB}" srcOrd="2" destOrd="0" presId="urn:microsoft.com/office/officeart/2005/8/layout/hProcess9"/>
    <dgm:cxn modelId="{BE551D42-5F83-46B6-8561-9438203E503B}" type="presParOf" srcId="{F7E9A4BE-28AD-4C37-9965-024FF7A0CEBC}" destId="{6F1B07EC-892F-4CCE-9107-5111FEA53F41}" srcOrd="3" destOrd="0" presId="urn:microsoft.com/office/officeart/2005/8/layout/hProcess9"/>
    <dgm:cxn modelId="{0B7C5707-0B96-4354-BF11-AE2E0FE17A76}" type="presParOf" srcId="{F7E9A4BE-28AD-4C37-9965-024FF7A0CEBC}" destId="{1A6A5039-D59B-4FFA-9CE2-27D00241F2EB}" srcOrd="4" destOrd="0" presId="urn:microsoft.com/office/officeart/2005/8/layout/hProcess9"/>
    <dgm:cxn modelId="{6A1ACB46-A9D9-4F19-A61C-99A8708DDB17}" type="presParOf" srcId="{F7E9A4BE-28AD-4C37-9965-024FF7A0CEBC}" destId="{1E0D3A24-C28C-4214-9886-9CD62354B21F}" srcOrd="5" destOrd="0" presId="urn:microsoft.com/office/officeart/2005/8/layout/hProcess9"/>
    <dgm:cxn modelId="{80CD0FE9-AB2E-4BF0-9848-B0A804EDFE76}" type="presParOf" srcId="{F7E9A4BE-28AD-4C37-9965-024FF7A0CEBC}" destId="{5DF29176-087B-4601-BEEE-83F78E18D562}" srcOrd="6" destOrd="0" presId="urn:microsoft.com/office/officeart/2005/8/layout/hProcess9"/>
    <dgm:cxn modelId="{518AB366-A05F-47BF-B2EF-4519BFDD539A}" type="presParOf" srcId="{F7E9A4BE-28AD-4C37-9965-024FF7A0CEBC}" destId="{9FB386B7-A8AA-4833-BDC0-2E91E8596A7F}" srcOrd="7" destOrd="0" presId="urn:microsoft.com/office/officeart/2005/8/layout/hProcess9"/>
    <dgm:cxn modelId="{35C08F1C-4F60-49F1-AB7F-676D42B2F0D3}" type="presParOf" srcId="{F7E9A4BE-28AD-4C37-9965-024FF7A0CEBC}" destId="{65AF9582-C136-4591-A637-0F0A7491D24F}" srcOrd="8" destOrd="0" presId="urn:microsoft.com/office/officeart/2005/8/layout/hProcess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957D75C0-BAED-4CF3-8E64-A6A0DBBD6995}" type="doc">
      <dgm:prSet loTypeId="urn:microsoft.com/office/officeart/2005/8/layout/list1" loCatId="list" qsTypeId="urn:microsoft.com/office/officeart/2005/8/quickstyle/simple1" qsCatId="simple" csTypeId="urn:microsoft.com/office/officeart/2005/8/colors/accent0_2" csCatId="mainScheme" phldr="1"/>
      <dgm:spPr/>
      <dgm:t>
        <a:bodyPr/>
        <a:lstStyle/>
        <a:p>
          <a:endParaRPr lang="ru-RU"/>
        </a:p>
      </dgm:t>
    </dgm:pt>
    <dgm:pt modelId="{E6753CE0-7DD2-435D-8BD5-12A0DB29C389}">
      <dgm:prSet phldrT="[Текст]" custT="1"/>
      <dgm:spPr/>
      <dgm:t>
        <a:bodyPr/>
        <a:lstStyle/>
        <a:p>
          <a:r>
            <a:rPr lang="en-US" sz="1800" dirty="0">
              <a:solidFill>
                <a:schemeClr val="tx1"/>
              </a:solidFill>
              <a:latin typeface="Times New Roman" panose="02020603050405020304" pitchFamily="18" charset="0"/>
              <a:cs typeface="Times New Roman" panose="02020603050405020304" pitchFamily="18" charset="0"/>
            </a:rPr>
            <a:t>Improve the legal framework: Introduce tax and customs incentives for residents of technology parks (tax exemptions for 5-10 years, equipment import privileges), using the European model of incentives and public-private partnerships to attract investment.</a:t>
          </a:r>
          <a:endParaRPr lang="ru-RU" sz="1800" dirty="0">
            <a:solidFill>
              <a:schemeClr val="tx1"/>
            </a:solidFill>
            <a:latin typeface="Times New Roman" panose="02020603050405020304" pitchFamily="18" charset="0"/>
            <a:cs typeface="Times New Roman" panose="02020603050405020304" pitchFamily="18" charset="0"/>
          </a:endParaRPr>
        </a:p>
      </dgm:t>
    </dgm:pt>
    <dgm:pt modelId="{5B3134A5-3556-47CF-ABB3-5EA784990DC1}" type="parTrans" cxnId="{A6505931-751F-4DA6-9B52-B8C4E79773DB}">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09C6275B-59C9-426E-BCDE-CDBF1A7122B1}" type="sibTrans" cxnId="{A6505931-751F-4DA6-9B52-B8C4E79773DB}">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E5854F31-5FC5-4EFA-9396-DAF64ACBB6D8}">
      <dgm:prSet phldrT="[Текст]" custT="1"/>
      <dgm:spPr/>
      <dgm:t>
        <a:bodyPr/>
        <a:lstStyle/>
        <a:p>
          <a:r>
            <a:rPr lang="en-US" sz="1800" dirty="0">
              <a:solidFill>
                <a:schemeClr val="tx1"/>
              </a:solidFill>
              <a:latin typeface="Times New Roman" panose="02020603050405020304" pitchFamily="18" charset="0"/>
              <a:cs typeface="Times New Roman" panose="02020603050405020304" pitchFamily="18" charset="0"/>
            </a:rPr>
            <a:t>State preferential financing: The state should support technology parks by providing preferential loans for equipment, reimbursement of electricity costs, and partial compensation for investments.</a:t>
          </a:r>
          <a:endParaRPr lang="ru-RU" sz="1800" dirty="0">
            <a:solidFill>
              <a:schemeClr val="tx1"/>
            </a:solidFill>
            <a:latin typeface="Times New Roman" panose="02020603050405020304" pitchFamily="18" charset="0"/>
            <a:cs typeface="Times New Roman" panose="02020603050405020304" pitchFamily="18" charset="0"/>
          </a:endParaRPr>
        </a:p>
      </dgm:t>
    </dgm:pt>
    <dgm:pt modelId="{E05B83DB-C71E-4A96-AC41-075170E03DE4}" type="parTrans" cxnId="{E1332A7C-02E7-4362-9ACD-E859507A2A17}">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E9D7AF2F-1F98-4B2B-97A2-BD9216FC6AD8}" type="sibTrans" cxnId="{E1332A7C-02E7-4362-9ACD-E859507A2A17}">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84CF2381-7A70-4773-BF2D-672BF4330AE1}">
      <dgm:prSet phldrT="[Текст]" custT="1"/>
      <dgm:spPr/>
      <dgm:t>
        <a:bodyPr/>
        <a:lstStyle/>
        <a:p>
          <a:r>
            <a:rPr lang="en-US" sz="1800" dirty="0">
              <a:solidFill>
                <a:schemeClr val="tx1"/>
              </a:solidFill>
              <a:latin typeface="Times New Roman" panose="02020603050405020304" pitchFamily="18" charset="0"/>
              <a:cs typeface="Times New Roman" panose="02020603050405020304" pitchFamily="18" charset="0"/>
            </a:rPr>
            <a:t>Integrated innovation infrastructure: Create eco-friendly cities within </a:t>
          </a:r>
          <a:r>
            <a:rPr lang="en-US" sz="1800" dirty="0" err="1">
              <a:solidFill>
                <a:schemeClr val="tx1"/>
              </a:solidFill>
              <a:latin typeface="Times New Roman" panose="02020603050405020304" pitchFamily="18" charset="0"/>
              <a:cs typeface="Times New Roman" panose="02020603050405020304" pitchFamily="18" charset="0"/>
            </a:rPr>
            <a:t>technoparks</a:t>
          </a:r>
          <a:r>
            <a:rPr lang="en-US" sz="1800" dirty="0">
              <a:solidFill>
                <a:schemeClr val="tx1"/>
              </a:solidFill>
              <a:latin typeface="Times New Roman" panose="02020603050405020304" pitchFamily="18" charset="0"/>
              <a:cs typeface="Times New Roman" panose="02020603050405020304" pitchFamily="18" charset="0"/>
            </a:rPr>
            <a:t> with developed infrastructure such as industrial facilities, business accelerators, export hubs, and </a:t>
          </a:r>
          <a:r>
            <a:rPr lang="en-US" sz="1800" dirty="0" err="1">
              <a:solidFill>
                <a:schemeClr val="tx1"/>
              </a:solidFill>
              <a:latin typeface="Times New Roman" panose="02020603050405020304" pitchFamily="18" charset="0"/>
              <a:cs typeface="Times New Roman" panose="02020603050405020304" pitchFamily="18" charset="0"/>
            </a:rPr>
            <a:t>coworking</a:t>
          </a:r>
          <a:r>
            <a:rPr lang="en-US" sz="1800" dirty="0">
              <a:solidFill>
                <a:schemeClr val="tx1"/>
              </a:solidFill>
              <a:latin typeface="Times New Roman" panose="02020603050405020304" pitchFamily="18" charset="0"/>
              <a:cs typeface="Times New Roman" panose="02020603050405020304" pitchFamily="18" charset="0"/>
            </a:rPr>
            <a:t> spaces to support innovation.</a:t>
          </a:r>
          <a:endParaRPr lang="ru-RU" sz="1800" dirty="0">
            <a:solidFill>
              <a:schemeClr val="tx1"/>
            </a:solidFill>
            <a:latin typeface="Times New Roman" panose="02020603050405020304" pitchFamily="18" charset="0"/>
            <a:cs typeface="Times New Roman" panose="02020603050405020304" pitchFamily="18" charset="0"/>
          </a:endParaRPr>
        </a:p>
      </dgm:t>
    </dgm:pt>
    <dgm:pt modelId="{12ABEAAB-449A-43EA-9477-D4FCBC588DB3}" type="parTrans" cxnId="{234EA8C9-C78E-49F7-8308-DC7B61A5C9B1}">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0143A536-535A-42EA-A3EF-8F200CA5453E}" type="sibTrans" cxnId="{234EA8C9-C78E-49F7-8308-DC7B61A5C9B1}">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34AA8269-B145-4C30-BA69-0419742C884D}">
      <dgm:prSet custT="1"/>
      <dgm:spPr/>
      <dgm:t>
        <a:bodyPr/>
        <a:lstStyle/>
        <a:p>
          <a:r>
            <a:rPr lang="en-US" sz="1800" dirty="0">
              <a:solidFill>
                <a:schemeClr val="tx1"/>
              </a:solidFill>
              <a:latin typeface="Times New Roman" panose="02020603050405020304" pitchFamily="18" charset="0"/>
              <a:cs typeface="Times New Roman" panose="02020603050405020304" pitchFamily="18" charset="0"/>
            </a:rPr>
            <a:t>Regional specialization: Identify priority industries for each region by conducting surveys and analyzing data (human resources, transportation, markets) to develop technology parks in accordance with regional needs.</a:t>
          </a:r>
          <a:endParaRPr lang="ru-RU" sz="1800" dirty="0">
            <a:solidFill>
              <a:schemeClr val="tx1"/>
            </a:solidFill>
            <a:latin typeface="Times New Roman" panose="02020603050405020304" pitchFamily="18" charset="0"/>
            <a:cs typeface="Times New Roman" panose="02020603050405020304" pitchFamily="18" charset="0"/>
          </a:endParaRPr>
        </a:p>
      </dgm:t>
    </dgm:pt>
    <dgm:pt modelId="{7AB1D1CB-6A03-450F-8CD1-2F68F11712BC}" type="parTrans" cxnId="{CC4346C0-CFF6-40D4-8AFE-2311D97E43EC}">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837ED74A-4741-4CE8-AEAF-7879AB77E4B0}" type="sibTrans" cxnId="{CC4346C0-CFF6-40D4-8AFE-2311D97E43EC}">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C0EF88F0-3B0E-48A8-A50A-525C37181492}">
      <dgm:prSet custT="1"/>
      <dgm:spPr/>
      <dgm:t>
        <a:bodyPr/>
        <a:lstStyle/>
        <a:p>
          <a:r>
            <a:rPr lang="en-US" sz="1800" dirty="0">
              <a:solidFill>
                <a:schemeClr val="tx1"/>
              </a:solidFill>
              <a:latin typeface="Times New Roman" panose="02020603050405020304" pitchFamily="18" charset="0"/>
              <a:cs typeface="Times New Roman" panose="02020603050405020304" pitchFamily="18" charset="0"/>
            </a:rPr>
            <a:t>Market monitoring: Continuously monitor changes in labor and sales markets to avoid imbalances in demand for services and goods.</a:t>
          </a:r>
          <a:endParaRPr lang="ru-RU" sz="1800" dirty="0">
            <a:solidFill>
              <a:schemeClr val="tx1"/>
            </a:solidFill>
            <a:latin typeface="Times New Roman" panose="02020603050405020304" pitchFamily="18" charset="0"/>
            <a:cs typeface="Times New Roman" panose="02020603050405020304" pitchFamily="18" charset="0"/>
          </a:endParaRPr>
        </a:p>
      </dgm:t>
    </dgm:pt>
    <dgm:pt modelId="{32AB2FD7-AB48-46A0-94E7-CD372492BF1D}" type="parTrans" cxnId="{4DF18533-5BAC-451B-9BB8-4B43D114D7D5}">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3BF62A78-DD66-4FE3-9F86-4E300A5E55DD}" type="sibTrans" cxnId="{4DF18533-5BAC-451B-9BB8-4B43D114D7D5}">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BF579DE8-D755-4987-AE03-F6139E31715C}">
      <dgm:prSet custT="1"/>
      <dgm:spPr/>
      <dgm:t>
        <a:bodyPr/>
        <a:lstStyle/>
        <a:p>
          <a:r>
            <a:rPr lang="en-US" sz="1800" dirty="0">
              <a:solidFill>
                <a:schemeClr val="tx1"/>
              </a:solidFill>
              <a:latin typeface="Times New Roman" panose="02020603050405020304" pitchFamily="18" charset="0"/>
              <a:cs typeface="Times New Roman" panose="02020603050405020304" pitchFamily="18" charset="0"/>
            </a:rPr>
            <a:t>The role of local authorities: Local authorities should actively promote the investment attractiveness of the region by aligning technology park development projects with regional priorities and market needs to ensure economic growth.</a:t>
          </a:r>
          <a:endParaRPr lang="ru-RU" sz="1800" dirty="0">
            <a:solidFill>
              <a:schemeClr val="tx1"/>
            </a:solidFill>
            <a:latin typeface="Times New Roman" panose="02020603050405020304" pitchFamily="18" charset="0"/>
            <a:cs typeface="Times New Roman" panose="02020603050405020304" pitchFamily="18" charset="0"/>
          </a:endParaRPr>
        </a:p>
      </dgm:t>
    </dgm:pt>
    <dgm:pt modelId="{548CA6FD-4689-4E65-BDE3-9C8842B07DE1}" type="parTrans" cxnId="{47E306CA-D0E3-4734-B96C-F65439A00F28}">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D6AFBBF2-E8BB-4FAC-86DF-E8BC3FEA25E2}" type="sibTrans" cxnId="{47E306CA-D0E3-4734-B96C-F65439A00F28}">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09FDE4A1-0F9F-45A4-A1D2-F5ED6E77D979}" type="pres">
      <dgm:prSet presAssocID="{957D75C0-BAED-4CF3-8E64-A6A0DBBD6995}" presName="linear" presStyleCnt="0">
        <dgm:presLayoutVars>
          <dgm:dir/>
          <dgm:animLvl val="lvl"/>
          <dgm:resizeHandles val="exact"/>
        </dgm:presLayoutVars>
      </dgm:prSet>
      <dgm:spPr/>
    </dgm:pt>
    <dgm:pt modelId="{938716EA-525E-4B66-9914-17FB4FF4C4AD}" type="pres">
      <dgm:prSet presAssocID="{E6753CE0-7DD2-435D-8BD5-12A0DB29C389}" presName="parentLin" presStyleCnt="0"/>
      <dgm:spPr/>
    </dgm:pt>
    <dgm:pt modelId="{B158F110-D02C-49AE-AA3C-D36EC9BD9FEF}" type="pres">
      <dgm:prSet presAssocID="{E6753CE0-7DD2-435D-8BD5-12A0DB29C389}" presName="parentLeftMargin" presStyleLbl="node1" presStyleIdx="0" presStyleCnt="6"/>
      <dgm:spPr/>
    </dgm:pt>
    <dgm:pt modelId="{91A5A43E-4FD5-40EE-B1C6-E9364F7F6D69}" type="pres">
      <dgm:prSet presAssocID="{E6753CE0-7DD2-435D-8BD5-12A0DB29C389}" presName="parentText" presStyleLbl="node1" presStyleIdx="0" presStyleCnt="6" custScaleX="116645" custScaleY="130890">
        <dgm:presLayoutVars>
          <dgm:chMax val="0"/>
          <dgm:bulletEnabled val="1"/>
        </dgm:presLayoutVars>
      </dgm:prSet>
      <dgm:spPr/>
    </dgm:pt>
    <dgm:pt modelId="{676AD34E-4094-4CC8-BD22-D4EA9C7F0A28}" type="pres">
      <dgm:prSet presAssocID="{E6753CE0-7DD2-435D-8BD5-12A0DB29C389}" presName="negativeSpace" presStyleCnt="0"/>
      <dgm:spPr/>
    </dgm:pt>
    <dgm:pt modelId="{2B558F38-3946-43DB-99CA-BBD0851749E0}" type="pres">
      <dgm:prSet presAssocID="{E6753CE0-7DD2-435D-8BD5-12A0DB29C389}" presName="childText" presStyleLbl="conFgAcc1" presStyleIdx="0" presStyleCnt="6">
        <dgm:presLayoutVars>
          <dgm:bulletEnabled val="1"/>
        </dgm:presLayoutVars>
      </dgm:prSet>
      <dgm:spPr/>
    </dgm:pt>
    <dgm:pt modelId="{85800B90-CD98-4806-BAF5-EEC173F4FEA8}" type="pres">
      <dgm:prSet presAssocID="{09C6275B-59C9-426E-BCDE-CDBF1A7122B1}" presName="spaceBetweenRectangles" presStyleCnt="0"/>
      <dgm:spPr/>
    </dgm:pt>
    <dgm:pt modelId="{13534612-3435-42D6-A6A5-1EA0C38EB08E}" type="pres">
      <dgm:prSet presAssocID="{E5854F31-5FC5-4EFA-9396-DAF64ACBB6D8}" presName="parentLin" presStyleCnt="0"/>
      <dgm:spPr/>
    </dgm:pt>
    <dgm:pt modelId="{4BB3E118-0A88-41EB-8D77-91E99B7FB013}" type="pres">
      <dgm:prSet presAssocID="{E5854F31-5FC5-4EFA-9396-DAF64ACBB6D8}" presName="parentLeftMargin" presStyleLbl="node1" presStyleIdx="0" presStyleCnt="6"/>
      <dgm:spPr/>
    </dgm:pt>
    <dgm:pt modelId="{22C78770-97A5-466D-A2A2-FE5FCB63F47E}" type="pres">
      <dgm:prSet presAssocID="{E5854F31-5FC5-4EFA-9396-DAF64ACBB6D8}" presName="parentText" presStyleLbl="node1" presStyleIdx="1" presStyleCnt="6" custScaleX="115858" custScaleY="139546">
        <dgm:presLayoutVars>
          <dgm:chMax val="0"/>
          <dgm:bulletEnabled val="1"/>
        </dgm:presLayoutVars>
      </dgm:prSet>
      <dgm:spPr/>
    </dgm:pt>
    <dgm:pt modelId="{63C9603C-A72A-4DAE-A766-693C15AC8E56}" type="pres">
      <dgm:prSet presAssocID="{E5854F31-5FC5-4EFA-9396-DAF64ACBB6D8}" presName="negativeSpace" presStyleCnt="0"/>
      <dgm:spPr/>
    </dgm:pt>
    <dgm:pt modelId="{2B79795C-B4CB-42A6-B789-90C82654003F}" type="pres">
      <dgm:prSet presAssocID="{E5854F31-5FC5-4EFA-9396-DAF64ACBB6D8}" presName="childText" presStyleLbl="conFgAcc1" presStyleIdx="1" presStyleCnt="6">
        <dgm:presLayoutVars>
          <dgm:bulletEnabled val="1"/>
        </dgm:presLayoutVars>
      </dgm:prSet>
      <dgm:spPr/>
    </dgm:pt>
    <dgm:pt modelId="{F8F2F11E-F556-48DD-96DA-B6A0CF4A48B8}" type="pres">
      <dgm:prSet presAssocID="{E9D7AF2F-1F98-4B2B-97A2-BD9216FC6AD8}" presName="spaceBetweenRectangles" presStyleCnt="0"/>
      <dgm:spPr/>
    </dgm:pt>
    <dgm:pt modelId="{45664A1B-B596-4F38-A2BF-90D500BEF3B3}" type="pres">
      <dgm:prSet presAssocID="{84CF2381-7A70-4773-BF2D-672BF4330AE1}" presName="parentLin" presStyleCnt="0"/>
      <dgm:spPr/>
    </dgm:pt>
    <dgm:pt modelId="{A03290F0-2BFF-4E9F-B296-BC105FE01D4A}" type="pres">
      <dgm:prSet presAssocID="{84CF2381-7A70-4773-BF2D-672BF4330AE1}" presName="parentLeftMargin" presStyleLbl="node1" presStyleIdx="1" presStyleCnt="6"/>
      <dgm:spPr/>
    </dgm:pt>
    <dgm:pt modelId="{FD77BB26-91D5-4E29-B7F1-A4AA85462439}" type="pres">
      <dgm:prSet presAssocID="{84CF2381-7A70-4773-BF2D-672BF4330AE1}" presName="parentText" presStyleLbl="node1" presStyleIdx="2" presStyleCnt="6" custScaleX="114155" custScaleY="124449">
        <dgm:presLayoutVars>
          <dgm:chMax val="0"/>
          <dgm:bulletEnabled val="1"/>
        </dgm:presLayoutVars>
      </dgm:prSet>
      <dgm:spPr/>
    </dgm:pt>
    <dgm:pt modelId="{CE98D7AA-8378-4B0E-ABA1-B228A10ED29F}" type="pres">
      <dgm:prSet presAssocID="{84CF2381-7A70-4773-BF2D-672BF4330AE1}" presName="negativeSpace" presStyleCnt="0"/>
      <dgm:spPr/>
    </dgm:pt>
    <dgm:pt modelId="{D69ADF93-BD8A-4370-AC1E-AEA811763237}" type="pres">
      <dgm:prSet presAssocID="{84CF2381-7A70-4773-BF2D-672BF4330AE1}" presName="childText" presStyleLbl="conFgAcc1" presStyleIdx="2" presStyleCnt="6">
        <dgm:presLayoutVars>
          <dgm:bulletEnabled val="1"/>
        </dgm:presLayoutVars>
      </dgm:prSet>
      <dgm:spPr/>
    </dgm:pt>
    <dgm:pt modelId="{E600F37F-50EC-41C0-8BF7-24FA0755BB9C}" type="pres">
      <dgm:prSet presAssocID="{0143A536-535A-42EA-A3EF-8F200CA5453E}" presName="spaceBetweenRectangles" presStyleCnt="0"/>
      <dgm:spPr/>
    </dgm:pt>
    <dgm:pt modelId="{1AB414B4-E762-4F36-9DF1-4A7BCE92F638}" type="pres">
      <dgm:prSet presAssocID="{34AA8269-B145-4C30-BA69-0419742C884D}" presName="parentLin" presStyleCnt="0"/>
      <dgm:spPr/>
    </dgm:pt>
    <dgm:pt modelId="{705FD36F-33EC-4CE7-BA2E-6E483733EAAC}" type="pres">
      <dgm:prSet presAssocID="{34AA8269-B145-4C30-BA69-0419742C884D}" presName="parentLeftMargin" presStyleLbl="node1" presStyleIdx="2" presStyleCnt="6"/>
      <dgm:spPr/>
    </dgm:pt>
    <dgm:pt modelId="{433BCFA8-9058-495B-B007-7E5ED63B5E70}" type="pres">
      <dgm:prSet presAssocID="{34AA8269-B145-4C30-BA69-0419742C884D}" presName="parentText" presStyleLbl="node1" presStyleIdx="3" presStyleCnt="6" custScaleX="111009" custScaleY="119953">
        <dgm:presLayoutVars>
          <dgm:chMax val="0"/>
          <dgm:bulletEnabled val="1"/>
        </dgm:presLayoutVars>
      </dgm:prSet>
      <dgm:spPr/>
    </dgm:pt>
    <dgm:pt modelId="{9798D832-22C0-4288-9B78-3F485B92F2FC}" type="pres">
      <dgm:prSet presAssocID="{34AA8269-B145-4C30-BA69-0419742C884D}" presName="negativeSpace" presStyleCnt="0"/>
      <dgm:spPr/>
    </dgm:pt>
    <dgm:pt modelId="{F7616203-5543-4FA0-B32D-65BB9D03E1D1}" type="pres">
      <dgm:prSet presAssocID="{34AA8269-B145-4C30-BA69-0419742C884D}" presName="childText" presStyleLbl="conFgAcc1" presStyleIdx="3" presStyleCnt="6">
        <dgm:presLayoutVars>
          <dgm:bulletEnabled val="1"/>
        </dgm:presLayoutVars>
      </dgm:prSet>
      <dgm:spPr/>
    </dgm:pt>
    <dgm:pt modelId="{E10B72D8-D927-4FE9-AC41-25CCB1D81F5B}" type="pres">
      <dgm:prSet presAssocID="{837ED74A-4741-4CE8-AEAF-7879AB77E4B0}" presName="spaceBetweenRectangles" presStyleCnt="0"/>
      <dgm:spPr/>
    </dgm:pt>
    <dgm:pt modelId="{19F21BBD-5D10-4374-8678-3D6C448CFB16}" type="pres">
      <dgm:prSet presAssocID="{C0EF88F0-3B0E-48A8-A50A-525C37181492}" presName="parentLin" presStyleCnt="0"/>
      <dgm:spPr/>
    </dgm:pt>
    <dgm:pt modelId="{00018CBE-0AB1-41BA-B8CE-13752503B754}" type="pres">
      <dgm:prSet presAssocID="{C0EF88F0-3B0E-48A8-A50A-525C37181492}" presName="parentLeftMargin" presStyleLbl="node1" presStyleIdx="3" presStyleCnt="6"/>
      <dgm:spPr/>
    </dgm:pt>
    <dgm:pt modelId="{D22667C4-70C9-4EEE-94A7-7185AA8588C8}" type="pres">
      <dgm:prSet presAssocID="{C0EF88F0-3B0E-48A8-A50A-525C37181492}" presName="parentText" presStyleLbl="node1" presStyleIdx="4" presStyleCnt="6" custScaleX="114024" custScaleY="154881">
        <dgm:presLayoutVars>
          <dgm:chMax val="0"/>
          <dgm:bulletEnabled val="1"/>
        </dgm:presLayoutVars>
      </dgm:prSet>
      <dgm:spPr/>
    </dgm:pt>
    <dgm:pt modelId="{F519017E-55B7-4B6B-887F-DF80E8AE528F}" type="pres">
      <dgm:prSet presAssocID="{C0EF88F0-3B0E-48A8-A50A-525C37181492}" presName="negativeSpace" presStyleCnt="0"/>
      <dgm:spPr/>
    </dgm:pt>
    <dgm:pt modelId="{68C72C9F-9A88-485D-AA57-787F8A1ABA43}" type="pres">
      <dgm:prSet presAssocID="{C0EF88F0-3B0E-48A8-A50A-525C37181492}" presName="childText" presStyleLbl="conFgAcc1" presStyleIdx="4" presStyleCnt="6">
        <dgm:presLayoutVars>
          <dgm:bulletEnabled val="1"/>
        </dgm:presLayoutVars>
      </dgm:prSet>
      <dgm:spPr/>
    </dgm:pt>
    <dgm:pt modelId="{E0F940C9-5B6B-416C-8FF6-C6971458156B}" type="pres">
      <dgm:prSet presAssocID="{3BF62A78-DD66-4FE3-9F86-4E300A5E55DD}" presName="spaceBetweenRectangles" presStyleCnt="0"/>
      <dgm:spPr/>
    </dgm:pt>
    <dgm:pt modelId="{35097AC1-5E5E-4140-B5DC-67FBF437FAAD}" type="pres">
      <dgm:prSet presAssocID="{BF579DE8-D755-4987-AE03-F6139E31715C}" presName="parentLin" presStyleCnt="0"/>
      <dgm:spPr/>
    </dgm:pt>
    <dgm:pt modelId="{5BF9BAC1-EC34-4E87-A625-BE8145AC52B1}" type="pres">
      <dgm:prSet presAssocID="{BF579DE8-D755-4987-AE03-F6139E31715C}" presName="parentLeftMargin" presStyleLbl="node1" presStyleIdx="4" presStyleCnt="6"/>
      <dgm:spPr/>
    </dgm:pt>
    <dgm:pt modelId="{38845E76-3909-454C-9BDA-D9F8DA99EC05}" type="pres">
      <dgm:prSet presAssocID="{BF579DE8-D755-4987-AE03-F6139E31715C}" presName="parentText" presStyleLbl="node1" presStyleIdx="5" presStyleCnt="6" custScaleX="117431" custScaleY="148724">
        <dgm:presLayoutVars>
          <dgm:chMax val="0"/>
          <dgm:bulletEnabled val="1"/>
        </dgm:presLayoutVars>
      </dgm:prSet>
      <dgm:spPr/>
    </dgm:pt>
    <dgm:pt modelId="{1060DDFF-6184-4B83-B66C-1D43DC7DF014}" type="pres">
      <dgm:prSet presAssocID="{BF579DE8-D755-4987-AE03-F6139E31715C}" presName="negativeSpace" presStyleCnt="0"/>
      <dgm:spPr/>
    </dgm:pt>
    <dgm:pt modelId="{5F0D2C5C-7EDF-49E3-83BE-5755F6DFDE4E}" type="pres">
      <dgm:prSet presAssocID="{BF579DE8-D755-4987-AE03-F6139E31715C}" presName="childText" presStyleLbl="conFgAcc1" presStyleIdx="5" presStyleCnt="6">
        <dgm:presLayoutVars>
          <dgm:bulletEnabled val="1"/>
        </dgm:presLayoutVars>
      </dgm:prSet>
      <dgm:spPr/>
    </dgm:pt>
  </dgm:ptLst>
  <dgm:cxnLst>
    <dgm:cxn modelId="{62AF1910-D2DD-4552-8808-437254B0CA01}" type="presOf" srcId="{BF579DE8-D755-4987-AE03-F6139E31715C}" destId="{5BF9BAC1-EC34-4E87-A625-BE8145AC52B1}" srcOrd="0" destOrd="0" presId="urn:microsoft.com/office/officeart/2005/8/layout/list1"/>
    <dgm:cxn modelId="{C5A58A13-CC18-4D59-A3B3-ADA36FF5ED73}" type="presOf" srcId="{E5854F31-5FC5-4EFA-9396-DAF64ACBB6D8}" destId="{4BB3E118-0A88-41EB-8D77-91E99B7FB013}" srcOrd="0" destOrd="0" presId="urn:microsoft.com/office/officeart/2005/8/layout/list1"/>
    <dgm:cxn modelId="{027BD316-EE2B-47F1-8B47-1367DF8270AA}" type="presOf" srcId="{957D75C0-BAED-4CF3-8E64-A6A0DBBD6995}" destId="{09FDE4A1-0F9F-45A4-A1D2-F5ED6E77D979}" srcOrd="0" destOrd="0" presId="urn:microsoft.com/office/officeart/2005/8/layout/list1"/>
    <dgm:cxn modelId="{A6505931-751F-4DA6-9B52-B8C4E79773DB}" srcId="{957D75C0-BAED-4CF3-8E64-A6A0DBBD6995}" destId="{E6753CE0-7DD2-435D-8BD5-12A0DB29C389}" srcOrd="0" destOrd="0" parTransId="{5B3134A5-3556-47CF-ABB3-5EA784990DC1}" sibTransId="{09C6275B-59C9-426E-BCDE-CDBF1A7122B1}"/>
    <dgm:cxn modelId="{4DF18533-5BAC-451B-9BB8-4B43D114D7D5}" srcId="{957D75C0-BAED-4CF3-8E64-A6A0DBBD6995}" destId="{C0EF88F0-3B0E-48A8-A50A-525C37181492}" srcOrd="4" destOrd="0" parTransId="{32AB2FD7-AB48-46A0-94E7-CD372492BF1D}" sibTransId="{3BF62A78-DD66-4FE3-9F86-4E300A5E55DD}"/>
    <dgm:cxn modelId="{6BD78C4D-CEED-4455-A2FC-A2073E580584}" type="presOf" srcId="{E6753CE0-7DD2-435D-8BD5-12A0DB29C389}" destId="{91A5A43E-4FD5-40EE-B1C6-E9364F7F6D69}" srcOrd="1" destOrd="0" presId="urn:microsoft.com/office/officeart/2005/8/layout/list1"/>
    <dgm:cxn modelId="{E1332A7C-02E7-4362-9ACD-E859507A2A17}" srcId="{957D75C0-BAED-4CF3-8E64-A6A0DBBD6995}" destId="{E5854F31-5FC5-4EFA-9396-DAF64ACBB6D8}" srcOrd="1" destOrd="0" parTransId="{E05B83DB-C71E-4A96-AC41-075170E03DE4}" sibTransId="{E9D7AF2F-1F98-4B2B-97A2-BD9216FC6AD8}"/>
    <dgm:cxn modelId="{8564AC86-64BC-4BE5-B809-F6B6BE0B80E5}" type="presOf" srcId="{BF579DE8-D755-4987-AE03-F6139E31715C}" destId="{38845E76-3909-454C-9BDA-D9F8DA99EC05}" srcOrd="1" destOrd="0" presId="urn:microsoft.com/office/officeart/2005/8/layout/list1"/>
    <dgm:cxn modelId="{5D84DE9A-5CFE-44BE-8154-B47C862AEE60}" type="presOf" srcId="{84CF2381-7A70-4773-BF2D-672BF4330AE1}" destId="{A03290F0-2BFF-4E9F-B296-BC105FE01D4A}" srcOrd="0" destOrd="0" presId="urn:microsoft.com/office/officeart/2005/8/layout/list1"/>
    <dgm:cxn modelId="{91E2A3A7-1B28-444E-B8F1-BA2BB2191992}" type="presOf" srcId="{34AA8269-B145-4C30-BA69-0419742C884D}" destId="{705FD36F-33EC-4CE7-BA2E-6E483733EAAC}" srcOrd="0" destOrd="0" presId="urn:microsoft.com/office/officeart/2005/8/layout/list1"/>
    <dgm:cxn modelId="{F3F727AD-5EEA-4020-81EE-0101A71A2BE1}" type="presOf" srcId="{E5854F31-5FC5-4EFA-9396-DAF64ACBB6D8}" destId="{22C78770-97A5-466D-A2A2-FE5FCB63F47E}" srcOrd="1" destOrd="0" presId="urn:microsoft.com/office/officeart/2005/8/layout/list1"/>
    <dgm:cxn modelId="{CF1EC4AE-0D6B-4A31-B62B-2D562A5542D6}" type="presOf" srcId="{34AA8269-B145-4C30-BA69-0419742C884D}" destId="{433BCFA8-9058-495B-B007-7E5ED63B5E70}" srcOrd="1" destOrd="0" presId="urn:microsoft.com/office/officeart/2005/8/layout/list1"/>
    <dgm:cxn modelId="{144068BE-85DD-4C43-95B8-3D3465AAAFFF}" type="presOf" srcId="{C0EF88F0-3B0E-48A8-A50A-525C37181492}" destId="{00018CBE-0AB1-41BA-B8CE-13752503B754}" srcOrd="0" destOrd="0" presId="urn:microsoft.com/office/officeart/2005/8/layout/list1"/>
    <dgm:cxn modelId="{CC4346C0-CFF6-40D4-8AFE-2311D97E43EC}" srcId="{957D75C0-BAED-4CF3-8E64-A6A0DBBD6995}" destId="{34AA8269-B145-4C30-BA69-0419742C884D}" srcOrd="3" destOrd="0" parTransId="{7AB1D1CB-6A03-450F-8CD1-2F68F11712BC}" sibTransId="{837ED74A-4741-4CE8-AEAF-7879AB77E4B0}"/>
    <dgm:cxn modelId="{484CA3C1-3815-4CA9-84B2-4785E27EFA44}" type="presOf" srcId="{E6753CE0-7DD2-435D-8BD5-12A0DB29C389}" destId="{B158F110-D02C-49AE-AA3C-D36EC9BD9FEF}" srcOrd="0" destOrd="0" presId="urn:microsoft.com/office/officeart/2005/8/layout/list1"/>
    <dgm:cxn modelId="{234EA8C9-C78E-49F7-8308-DC7B61A5C9B1}" srcId="{957D75C0-BAED-4CF3-8E64-A6A0DBBD6995}" destId="{84CF2381-7A70-4773-BF2D-672BF4330AE1}" srcOrd="2" destOrd="0" parTransId="{12ABEAAB-449A-43EA-9477-D4FCBC588DB3}" sibTransId="{0143A536-535A-42EA-A3EF-8F200CA5453E}"/>
    <dgm:cxn modelId="{47E306CA-D0E3-4734-B96C-F65439A00F28}" srcId="{957D75C0-BAED-4CF3-8E64-A6A0DBBD6995}" destId="{BF579DE8-D755-4987-AE03-F6139E31715C}" srcOrd="5" destOrd="0" parTransId="{548CA6FD-4689-4E65-BDE3-9C8842B07DE1}" sibTransId="{D6AFBBF2-E8BB-4FAC-86DF-E8BC3FEA25E2}"/>
    <dgm:cxn modelId="{EAA767ED-AA7E-45AB-82AE-7E0F98637B93}" type="presOf" srcId="{84CF2381-7A70-4773-BF2D-672BF4330AE1}" destId="{FD77BB26-91D5-4E29-B7F1-A4AA85462439}" srcOrd="1" destOrd="0" presId="urn:microsoft.com/office/officeart/2005/8/layout/list1"/>
    <dgm:cxn modelId="{5580EAF8-B2C6-4166-A265-F77BE0A4BAA8}" type="presOf" srcId="{C0EF88F0-3B0E-48A8-A50A-525C37181492}" destId="{D22667C4-70C9-4EEE-94A7-7185AA8588C8}" srcOrd="1" destOrd="0" presId="urn:microsoft.com/office/officeart/2005/8/layout/list1"/>
    <dgm:cxn modelId="{8513589D-BA84-4770-A317-45712150BC14}" type="presParOf" srcId="{09FDE4A1-0F9F-45A4-A1D2-F5ED6E77D979}" destId="{938716EA-525E-4B66-9914-17FB4FF4C4AD}" srcOrd="0" destOrd="0" presId="urn:microsoft.com/office/officeart/2005/8/layout/list1"/>
    <dgm:cxn modelId="{83B9ED31-C2F6-4295-8920-BF3AA3A932DF}" type="presParOf" srcId="{938716EA-525E-4B66-9914-17FB4FF4C4AD}" destId="{B158F110-D02C-49AE-AA3C-D36EC9BD9FEF}" srcOrd="0" destOrd="0" presId="urn:microsoft.com/office/officeart/2005/8/layout/list1"/>
    <dgm:cxn modelId="{496CC602-2A2E-483F-ABD2-8F0291DB44E0}" type="presParOf" srcId="{938716EA-525E-4B66-9914-17FB4FF4C4AD}" destId="{91A5A43E-4FD5-40EE-B1C6-E9364F7F6D69}" srcOrd="1" destOrd="0" presId="urn:microsoft.com/office/officeart/2005/8/layout/list1"/>
    <dgm:cxn modelId="{3A4AAAE0-CF29-42EA-A0FC-D82145562CF2}" type="presParOf" srcId="{09FDE4A1-0F9F-45A4-A1D2-F5ED6E77D979}" destId="{676AD34E-4094-4CC8-BD22-D4EA9C7F0A28}" srcOrd="1" destOrd="0" presId="urn:microsoft.com/office/officeart/2005/8/layout/list1"/>
    <dgm:cxn modelId="{BE9FE786-3A3B-4F66-A0BC-6857675FC276}" type="presParOf" srcId="{09FDE4A1-0F9F-45A4-A1D2-F5ED6E77D979}" destId="{2B558F38-3946-43DB-99CA-BBD0851749E0}" srcOrd="2" destOrd="0" presId="urn:microsoft.com/office/officeart/2005/8/layout/list1"/>
    <dgm:cxn modelId="{82472338-AAA8-4C15-9F25-0FD37C117AFD}" type="presParOf" srcId="{09FDE4A1-0F9F-45A4-A1D2-F5ED6E77D979}" destId="{85800B90-CD98-4806-BAF5-EEC173F4FEA8}" srcOrd="3" destOrd="0" presId="urn:microsoft.com/office/officeart/2005/8/layout/list1"/>
    <dgm:cxn modelId="{EC8A50D7-C1A4-4C98-A9C1-40DEF2CC3F95}" type="presParOf" srcId="{09FDE4A1-0F9F-45A4-A1D2-F5ED6E77D979}" destId="{13534612-3435-42D6-A6A5-1EA0C38EB08E}" srcOrd="4" destOrd="0" presId="urn:microsoft.com/office/officeart/2005/8/layout/list1"/>
    <dgm:cxn modelId="{B4FF4BBF-21DF-49F2-BB90-F8FB14A391C1}" type="presParOf" srcId="{13534612-3435-42D6-A6A5-1EA0C38EB08E}" destId="{4BB3E118-0A88-41EB-8D77-91E99B7FB013}" srcOrd="0" destOrd="0" presId="urn:microsoft.com/office/officeart/2005/8/layout/list1"/>
    <dgm:cxn modelId="{10CAEFF4-B177-4BFB-B3D8-7CF78C314907}" type="presParOf" srcId="{13534612-3435-42D6-A6A5-1EA0C38EB08E}" destId="{22C78770-97A5-466D-A2A2-FE5FCB63F47E}" srcOrd="1" destOrd="0" presId="urn:microsoft.com/office/officeart/2005/8/layout/list1"/>
    <dgm:cxn modelId="{FFDAB2D1-A42C-4256-8AB1-35B00FF49091}" type="presParOf" srcId="{09FDE4A1-0F9F-45A4-A1D2-F5ED6E77D979}" destId="{63C9603C-A72A-4DAE-A766-693C15AC8E56}" srcOrd="5" destOrd="0" presId="urn:microsoft.com/office/officeart/2005/8/layout/list1"/>
    <dgm:cxn modelId="{2FDCB520-98FB-4517-A157-4D666865FCCC}" type="presParOf" srcId="{09FDE4A1-0F9F-45A4-A1D2-F5ED6E77D979}" destId="{2B79795C-B4CB-42A6-B789-90C82654003F}" srcOrd="6" destOrd="0" presId="urn:microsoft.com/office/officeart/2005/8/layout/list1"/>
    <dgm:cxn modelId="{F0C7A91C-6823-4573-8CE3-C0E92056ED04}" type="presParOf" srcId="{09FDE4A1-0F9F-45A4-A1D2-F5ED6E77D979}" destId="{F8F2F11E-F556-48DD-96DA-B6A0CF4A48B8}" srcOrd="7" destOrd="0" presId="urn:microsoft.com/office/officeart/2005/8/layout/list1"/>
    <dgm:cxn modelId="{C885227F-2B96-4F87-BF33-6CA806C56601}" type="presParOf" srcId="{09FDE4A1-0F9F-45A4-A1D2-F5ED6E77D979}" destId="{45664A1B-B596-4F38-A2BF-90D500BEF3B3}" srcOrd="8" destOrd="0" presId="urn:microsoft.com/office/officeart/2005/8/layout/list1"/>
    <dgm:cxn modelId="{0A974E45-3EC3-4536-A4E9-675234A25F23}" type="presParOf" srcId="{45664A1B-B596-4F38-A2BF-90D500BEF3B3}" destId="{A03290F0-2BFF-4E9F-B296-BC105FE01D4A}" srcOrd="0" destOrd="0" presId="urn:microsoft.com/office/officeart/2005/8/layout/list1"/>
    <dgm:cxn modelId="{E33693EB-5E86-47BB-8E96-BE8DC03B188E}" type="presParOf" srcId="{45664A1B-B596-4F38-A2BF-90D500BEF3B3}" destId="{FD77BB26-91D5-4E29-B7F1-A4AA85462439}" srcOrd="1" destOrd="0" presId="urn:microsoft.com/office/officeart/2005/8/layout/list1"/>
    <dgm:cxn modelId="{CB9A023E-77DB-4935-A236-ECB7981BDCFD}" type="presParOf" srcId="{09FDE4A1-0F9F-45A4-A1D2-F5ED6E77D979}" destId="{CE98D7AA-8378-4B0E-ABA1-B228A10ED29F}" srcOrd="9" destOrd="0" presId="urn:microsoft.com/office/officeart/2005/8/layout/list1"/>
    <dgm:cxn modelId="{E8F66D6A-D50D-4DF9-9D2D-C89182F45FE7}" type="presParOf" srcId="{09FDE4A1-0F9F-45A4-A1D2-F5ED6E77D979}" destId="{D69ADF93-BD8A-4370-AC1E-AEA811763237}" srcOrd="10" destOrd="0" presId="urn:microsoft.com/office/officeart/2005/8/layout/list1"/>
    <dgm:cxn modelId="{7102605E-8C53-4B5F-BFB9-503E38F32FC8}" type="presParOf" srcId="{09FDE4A1-0F9F-45A4-A1D2-F5ED6E77D979}" destId="{E600F37F-50EC-41C0-8BF7-24FA0755BB9C}" srcOrd="11" destOrd="0" presId="urn:microsoft.com/office/officeart/2005/8/layout/list1"/>
    <dgm:cxn modelId="{724C9477-1301-49E5-A33E-7E17C6E2B9E8}" type="presParOf" srcId="{09FDE4A1-0F9F-45A4-A1D2-F5ED6E77D979}" destId="{1AB414B4-E762-4F36-9DF1-4A7BCE92F638}" srcOrd="12" destOrd="0" presId="urn:microsoft.com/office/officeart/2005/8/layout/list1"/>
    <dgm:cxn modelId="{BD9778C6-143C-4EBE-98DA-2C07B1F2394D}" type="presParOf" srcId="{1AB414B4-E762-4F36-9DF1-4A7BCE92F638}" destId="{705FD36F-33EC-4CE7-BA2E-6E483733EAAC}" srcOrd="0" destOrd="0" presId="urn:microsoft.com/office/officeart/2005/8/layout/list1"/>
    <dgm:cxn modelId="{32037AC3-83CF-4F5D-81FE-D7562FA38BF5}" type="presParOf" srcId="{1AB414B4-E762-4F36-9DF1-4A7BCE92F638}" destId="{433BCFA8-9058-495B-B007-7E5ED63B5E70}" srcOrd="1" destOrd="0" presId="urn:microsoft.com/office/officeart/2005/8/layout/list1"/>
    <dgm:cxn modelId="{0C2407E7-3534-4AD9-AC8F-A2A616D6936B}" type="presParOf" srcId="{09FDE4A1-0F9F-45A4-A1D2-F5ED6E77D979}" destId="{9798D832-22C0-4288-9B78-3F485B92F2FC}" srcOrd="13" destOrd="0" presId="urn:microsoft.com/office/officeart/2005/8/layout/list1"/>
    <dgm:cxn modelId="{1B3C53EA-3A3C-4373-9F68-B5028352BBDB}" type="presParOf" srcId="{09FDE4A1-0F9F-45A4-A1D2-F5ED6E77D979}" destId="{F7616203-5543-4FA0-B32D-65BB9D03E1D1}" srcOrd="14" destOrd="0" presId="urn:microsoft.com/office/officeart/2005/8/layout/list1"/>
    <dgm:cxn modelId="{952467EA-1956-44B3-AEE2-DF7DEF53A0E0}" type="presParOf" srcId="{09FDE4A1-0F9F-45A4-A1D2-F5ED6E77D979}" destId="{E10B72D8-D927-4FE9-AC41-25CCB1D81F5B}" srcOrd="15" destOrd="0" presId="urn:microsoft.com/office/officeart/2005/8/layout/list1"/>
    <dgm:cxn modelId="{08F9B9E8-BFE8-46C0-BC7C-03770AEBB71B}" type="presParOf" srcId="{09FDE4A1-0F9F-45A4-A1D2-F5ED6E77D979}" destId="{19F21BBD-5D10-4374-8678-3D6C448CFB16}" srcOrd="16" destOrd="0" presId="urn:microsoft.com/office/officeart/2005/8/layout/list1"/>
    <dgm:cxn modelId="{9EEAC4F1-B4D6-4E7B-8534-BF97C9F01CDC}" type="presParOf" srcId="{19F21BBD-5D10-4374-8678-3D6C448CFB16}" destId="{00018CBE-0AB1-41BA-B8CE-13752503B754}" srcOrd="0" destOrd="0" presId="urn:microsoft.com/office/officeart/2005/8/layout/list1"/>
    <dgm:cxn modelId="{C5195AD5-00EF-4A25-BCA0-6D52DC3895A7}" type="presParOf" srcId="{19F21BBD-5D10-4374-8678-3D6C448CFB16}" destId="{D22667C4-70C9-4EEE-94A7-7185AA8588C8}" srcOrd="1" destOrd="0" presId="urn:microsoft.com/office/officeart/2005/8/layout/list1"/>
    <dgm:cxn modelId="{C421E674-DBB0-4D73-84BD-84A4A47E7D2D}" type="presParOf" srcId="{09FDE4A1-0F9F-45A4-A1D2-F5ED6E77D979}" destId="{F519017E-55B7-4B6B-887F-DF80E8AE528F}" srcOrd="17" destOrd="0" presId="urn:microsoft.com/office/officeart/2005/8/layout/list1"/>
    <dgm:cxn modelId="{717AFE68-A52F-4731-A0B4-78BA965DA855}" type="presParOf" srcId="{09FDE4A1-0F9F-45A4-A1D2-F5ED6E77D979}" destId="{68C72C9F-9A88-485D-AA57-787F8A1ABA43}" srcOrd="18" destOrd="0" presId="urn:microsoft.com/office/officeart/2005/8/layout/list1"/>
    <dgm:cxn modelId="{9BAFB141-63CD-40D7-A2C0-AD40C5B08042}" type="presParOf" srcId="{09FDE4A1-0F9F-45A4-A1D2-F5ED6E77D979}" destId="{E0F940C9-5B6B-416C-8FF6-C6971458156B}" srcOrd="19" destOrd="0" presId="urn:microsoft.com/office/officeart/2005/8/layout/list1"/>
    <dgm:cxn modelId="{EECC0D48-5F66-4C03-AB46-1698500AB27A}" type="presParOf" srcId="{09FDE4A1-0F9F-45A4-A1D2-F5ED6E77D979}" destId="{35097AC1-5E5E-4140-B5DC-67FBF437FAAD}" srcOrd="20" destOrd="0" presId="urn:microsoft.com/office/officeart/2005/8/layout/list1"/>
    <dgm:cxn modelId="{BC95619B-DA16-474E-8145-5CBDBFC472A0}" type="presParOf" srcId="{35097AC1-5E5E-4140-B5DC-67FBF437FAAD}" destId="{5BF9BAC1-EC34-4E87-A625-BE8145AC52B1}" srcOrd="0" destOrd="0" presId="urn:microsoft.com/office/officeart/2005/8/layout/list1"/>
    <dgm:cxn modelId="{BA29CDE5-F3BF-43DB-98EA-B684FCF82CCF}" type="presParOf" srcId="{35097AC1-5E5E-4140-B5DC-67FBF437FAAD}" destId="{38845E76-3909-454C-9BDA-D9F8DA99EC05}" srcOrd="1" destOrd="0" presId="urn:microsoft.com/office/officeart/2005/8/layout/list1"/>
    <dgm:cxn modelId="{BB15714E-56E9-4901-A4BE-7E8EC04B037F}" type="presParOf" srcId="{09FDE4A1-0F9F-45A4-A1D2-F5ED6E77D979}" destId="{1060DDFF-6184-4B83-B66C-1D43DC7DF014}" srcOrd="21" destOrd="0" presId="urn:microsoft.com/office/officeart/2005/8/layout/list1"/>
    <dgm:cxn modelId="{5EC4B322-E0FD-456C-8975-04978EBBB7A4}" type="presParOf" srcId="{09FDE4A1-0F9F-45A4-A1D2-F5ED6E77D979}" destId="{5F0D2C5C-7EDF-49E3-83BE-5755F6DFDE4E}" srcOrd="22"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9D627C5-31E6-4C51-8025-D9CCE434AEF9}" type="doc">
      <dgm:prSet loTypeId="urn:microsoft.com/office/officeart/2008/layout/RadialCluster" loCatId="cycle" qsTypeId="urn:microsoft.com/office/officeart/2005/8/quickstyle/3d2" qsCatId="3D" csTypeId="urn:microsoft.com/office/officeart/2005/8/colors/accent0_1" csCatId="mainScheme" phldr="1"/>
      <dgm:spPr/>
      <dgm:t>
        <a:bodyPr/>
        <a:lstStyle/>
        <a:p>
          <a:endParaRPr lang="ru-RU"/>
        </a:p>
      </dgm:t>
    </dgm:pt>
    <dgm:pt modelId="{60336B4F-2338-4146-A77D-378665E50D41}">
      <dgm:prSet phldrT="[Текст]" custT="1"/>
      <dgm:spPr/>
      <dgm:t>
        <a:bodyPr/>
        <a:lstStyle/>
        <a:p>
          <a:r>
            <a:rPr lang="en-US" sz="1800" dirty="0">
              <a:latin typeface="Times New Roman" panose="02020603050405020304" pitchFamily="18" charset="0"/>
              <a:cs typeface="Times New Roman" panose="02020603050405020304" pitchFamily="18" charset="0"/>
            </a:rPr>
            <a:t>Industrial parks are an effective tool for increasing the investment attractiveness of the region 
</a:t>
          </a:r>
          <a:endParaRPr lang="ru-RU" sz="1800" dirty="0">
            <a:latin typeface="Times New Roman" panose="02020603050405020304" pitchFamily="18" charset="0"/>
            <a:cs typeface="Times New Roman" panose="02020603050405020304" pitchFamily="18" charset="0"/>
          </a:endParaRPr>
        </a:p>
      </dgm:t>
    </dgm:pt>
    <dgm:pt modelId="{577AD476-EE47-4DD6-973D-6F3924D569DD}" type="parTrans" cxnId="{9F72D767-DBE0-4AF0-BC03-1346E13A86D3}">
      <dgm:prSet/>
      <dgm:spPr/>
      <dgm:t>
        <a:bodyPr/>
        <a:lstStyle/>
        <a:p>
          <a:endParaRPr lang="ru-RU" sz="1800">
            <a:latin typeface="Times New Roman" panose="02020603050405020304" pitchFamily="18" charset="0"/>
            <a:cs typeface="Times New Roman" panose="02020603050405020304" pitchFamily="18" charset="0"/>
          </a:endParaRPr>
        </a:p>
      </dgm:t>
    </dgm:pt>
    <dgm:pt modelId="{E39FACEE-A04F-4348-956E-7F578D1E0AA1}" type="sibTrans" cxnId="{9F72D767-DBE0-4AF0-BC03-1346E13A86D3}">
      <dgm:prSet/>
      <dgm:spPr/>
      <dgm:t>
        <a:bodyPr/>
        <a:lstStyle/>
        <a:p>
          <a:endParaRPr lang="ru-RU" sz="1800">
            <a:latin typeface="Times New Roman" panose="02020603050405020304" pitchFamily="18" charset="0"/>
            <a:cs typeface="Times New Roman" panose="02020603050405020304" pitchFamily="18" charset="0"/>
          </a:endParaRPr>
        </a:p>
      </dgm:t>
    </dgm:pt>
    <dgm:pt modelId="{463E0A8A-3BE6-41C3-A3ED-A2897197D253}">
      <dgm:prSet phldrT="[Текст]" custT="1"/>
      <dgm:spPr/>
      <dgm:t>
        <a:bodyPr/>
        <a:lstStyle/>
        <a:p>
          <a:r>
            <a:rPr lang="en-US" sz="1800" dirty="0">
              <a:latin typeface="Times New Roman" panose="02020603050405020304" pitchFamily="18" charset="0"/>
              <a:cs typeface="Times New Roman" panose="02020603050405020304" pitchFamily="18" charset="0"/>
            </a:rPr>
            <a:t>The development of industrial parks provides for the creation of new jobs in the region;</a:t>
          </a:r>
          <a:endParaRPr lang="ru-RU" sz="1800" dirty="0">
            <a:latin typeface="Times New Roman" panose="02020603050405020304" pitchFamily="18" charset="0"/>
            <a:cs typeface="Times New Roman" panose="02020603050405020304" pitchFamily="18" charset="0"/>
          </a:endParaRPr>
        </a:p>
      </dgm:t>
    </dgm:pt>
    <dgm:pt modelId="{C4FA0640-3892-42BD-8803-F58DD649ECD5}" type="parTrans" cxnId="{C7D9451D-4368-42B6-8C7C-14F9878F4844}">
      <dgm:prSet/>
      <dgm:spPr/>
      <dgm:t>
        <a:bodyPr/>
        <a:lstStyle/>
        <a:p>
          <a:endParaRPr lang="ru-RU" sz="1800">
            <a:latin typeface="Times New Roman" panose="02020603050405020304" pitchFamily="18" charset="0"/>
            <a:cs typeface="Times New Roman" panose="02020603050405020304" pitchFamily="18" charset="0"/>
          </a:endParaRPr>
        </a:p>
      </dgm:t>
    </dgm:pt>
    <dgm:pt modelId="{C54FB3B3-9137-4B7A-83C9-BF64CAF266A6}" type="sibTrans" cxnId="{C7D9451D-4368-42B6-8C7C-14F9878F4844}">
      <dgm:prSet/>
      <dgm:spPr/>
      <dgm:t>
        <a:bodyPr/>
        <a:lstStyle/>
        <a:p>
          <a:endParaRPr lang="ru-RU" sz="1800">
            <a:latin typeface="Times New Roman" panose="02020603050405020304" pitchFamily="18" charset="0"/>
            <a:cs typeface="Times New Roman" panose="02020603050405020304" pitchFamily="18" charset="0"/>
          </a:endParaRPr>
        </a:p>
      </dgm:t>
    </dgm:pt>
    <dgm:pt modelId="{4F7C55AD-7575-4B57-8C85-F45D737B5339}">
      <dgm:prSet phldrT="[Текст]" custT="1"/>
      <dgm:spPr/>
      <dgm:t>
        <a:bodyPr/>
        <a:lstStyle/>
        <a:p>
          <a:r>
            <a:rPr lang="en-US" sz="1800" dirty="0">
              <a:latin typeface="Times New Roman" panose="02020603050405020304" pitchFamily="18" charset="0"/>
              <a:cs typeface="Times New Roman" panose="02020603050405020304" pitchFamily="18" charset="0"/>
            </a:rPr>
            <a:t>The development of new production facilities will increase the interest of investors and help attract new investments;</a:t>
          </a:r>
          <a:endParaRPr lang="ru-RU" sz="1800" dirty="0">
            <a:latin typeface="Times New Roman" panose="02020603050405020304" pitchFamily="18" charset="0"/>
            <a:cs typeface="Times New Roman" panose="02020603050405020304" pitchFamily="18" charset="0"/>
          </a:endParaRPr>
        </a:p>
      </dgm:t>
    </dgm:pt>
    <dgm:pt modelId="{545F7B04-0CDC-41BD-9956-D4C4897E1EFD}" type="parTrans" cxnId="{D73BC2B2-FA02-4AA4-A77C-6F83862604E4}">
      <dgm:prSet/>
      <dgm:spPr/>
      <dgm:t>
        <a:bodyPr/>
        <a:lstStyle/>
        <a:p>
          <a:endParaRPr lang="ru-RU" sz="1800">
            <a:latin typeface="Times New Roman" panose="02020603050405020304" pitchFamily="18" charset="0"/>
            <a:cs typeface="Times New Roman" panose="02020603050405020304" pitchFamily="18" charset="0"/>
          </a:endParaRPr>
        </a:p>
      </dgm:t>
    </dgm:pt>
    <dgm:pt modelId="{AD84B09A-E475-4E35-A3E2-AFA67071E76E}" type="sibTrans" cxnId="{D73BC2B2-FA02-4AA4-A77C-6F83862604E4}">
      <dgm:prSet/>
      <dgm:spPr/>
      <dgm:t>
        <a:bodyPr/>
        <a:lstStyle/>
        <a:p>
          <a:endParaRPr lang="ru-RU" sz="1800">
            <a:latin typeface="Times New Roman" panose="02020603050405020304" pitchFamily="18" charset="0"/>
            <a:cs typeface="Times New Roman" panose="02020603050405020304" pitchFamily="18" charset="0"/>
          </a:endParaRPr>
        </a:p>
      </dgm:t>
    </dgm:pt>
    <dgm:pt modelId="{C5C34F98-D2E0-4620-B73F-5F075ED6FD0B}">
      <dgm:prSet phldrT="[Текст]" custT="1"/>
      <dgm:spPr/>
      <dgm:t>
        <a:bodyPr/>
        <a:lstStyle/>
        <a:p>
          <a:r>
            <a:rPr lang="en-US" sz="1800" dirty="0">
              <a:latin typeface="Times New Roman" panose="02020603050405020304" pitchFamily="18" charset="0"/>
              <a:cs typeface="Times New Roman" panose="02020603050405020304" pitchFamily="18" charset="0"/>
            </a:rPr>
            <a:t>Support for small and medium-sized businesses in the region will reduce the level of import dependence;</a:t>
          </a:r>
          <a:endParaRPr lang="ru-RU" sz="1800" dirty="0">
            <a:latin typeface="Times New Roman" panose="02020603050405020304" pitchFamily="18" charset="0"/>
            <a:cs typeface="Times New Roman" panose="02020603050405020304" pitchFamily="18" charset="0"/>
          </a:endParaRPr>
        </a:p>
      </dgm:t>
    </dgm:pt>
    <dgm:pt modelId="{F8D88CC0-629F-43DB-BB62-8880C33E8B97}" type="parTrans" cxnId="{B61C9516-A343-417E-B0FB-B2DAB8A5FF3F}">
      <dgm:prSet/>
      <dgm:spPr/>
      <dgm:t>
        <a:bodyPr/>
        <a:lstStyle/>
        <a:p>
          <a:endParaRPr lang="ru-RU" sz="1800">
            <a:latin typeface="Times New Roman" panose="02020603050405020304" pitchFamily="18" charset="0"/>
            <a:cs typeface="Times New Roman" panose="02020603050405020304" pitchFamily="18" charset="0"/>
          </a:endParaRPr>
        </a:p>
      </dgm:t>
    </dgm:pt>
    <dgm:pt modelId="{93241B25-43A1-469E-AFD0-461D080C5AF1}" type="sibTrans" cxnId="{B61C9516-A343-417E-B0FB-B2DAB8A5FF3F}">
      <dgm:prSet/>
      <dgm:spPr/>
      <dgm:t>
        <a:bodyPr/>
        <a:lstStyle/>
        <a:p>
          <a:endParaRPr lang="ru-RU" sz="1800">
            <a:latin typeface="Times New Roman" panose="02020603050405020304" pitchFamily="18" charset="0"/>
            <a:cs typeface="Times New Roman" panose="02020603050405020304" pitchFamily="18" charset="0"/>
          </a:endParaRPr>
        </a:p>
      </dgm:t>
    </dgm:pt>
    <dgm:pt modelId="{C002AA94-CF73-4BD5-A082-51EE61B68B5E}">
      <dgm:prSet/>
      <dgm:spPr/>
      <dgm:t>
        <a:bodyPr/>
        <a:lstStyle/>
        <a:p>
          <a:endParaRPr lang="ru-RU"/>
        </a:p>
      </dgm:t>
    </dgm:pt>
    <dgm:pt modelId="{C976A6A1-A2AE-4529-9AAB-6A0C889CF039}" type="parTrans" cxnId="{ECD68EB9-6088-49BF-B9F7-5D46BDF20D15}">
      <dgm:prSet/>
      <dgm:spPr/>
      <dgm:t>
        <a:bodyPr/>
        <a:lstStyle/>
        <a:p>
          <a:endParaRPr lang="ru-RU" sz="1800">
            <a:latin typeface="Times New Roman" panose="02020603050405020304" pitchFamily="18" charset="0"/>
            <a:cs typeface="Times New Roman" panose="02020603050405020304" pitchFamily="18" charset="0"/>
          </a:endParaRPr>
        </a:p>
      </dgm:t>
    </dgm:pt>
    <dgm:pt modelId="{D230B5F5-03BE-46D3-A768-4894E1B808AB}" type="sibTrans" cxnId="{ECD68EB9-6088-49BF-B9F7-5D46BDF20D15}">
      <dgm:prSet/>
      <dgm:spPr/>
      <dgm:t>
        <a:bodyPr/>
        <a:lstStyle/>
        <a:p>
          <a:endParaRPr lang="ru-RU" sz="1800">
            <a:latin typeface="Times New Roman" panose="02020603050405020304" pitchFamily="18" charset="0"/>
            <a:cs typeface="Times New Roman" panose="02020603050405020304" pitchFamily="18" charset="0"/>
          </a:endParaRPr>
        </a:p>
      </dgm:t>
    </dgm:pt>
    <dgm:pt modelId="{0B804751-9536-4686-B465-C6E05D394B57}">
      <dgm:prSet/>
      <dgm:spPr/>
      <dgm:t>
        <a:bodyPr/>
        <a:lstStyle/>
        <a:p>
          <a:endParaRPr lang="ru-RU"/>
        </a:p>
      </dgm:t>
    </dgm:pt>
    <dgm:pt modelId="{8B633BA0-4C11-4BD3-9B03-A1C3133EB86B}" type="parTrans" cxnId="{7DA6C9B4-5995-425A-ABB2-39C1C09D08D7}">
      <dgm:prSet/>
      <dgm:spPr/>
      <dgm:t>
        <a:bodyPr/>
        <a:lstStyle/>
        <a:p>
          <a:endParaRPr lang="ru-RU" sz="1800">
            <a:latin typeface="Times New Roman" panose="02020603050405020304" pitchFamily="18" charset="0"/>
            <a:cs typeface="Times New Roman" panose="02020603050405020304" pitchFamily="18" charset="0"/>
          </a:endParaRPr>
        </a:p>
      </dgm:t>
    </dgm:pt>
    <dgm:pt modelId="{4781879D-31F1-4D63-BCEB-EF3687701E3C}" type="sibTrans" cxnId="{7DA6C9B4-5995-425A-ABB2-39C1C09D08D7}">
      <dgm:prSet/>
      <dgm:spPr/>
      <dgm:t>
        <a:bodyPr/>
        <a:lstStyle/>
        <a:p>
          <a:endParaRPr lang="ru-RU" sz="1800">
            <a:latin typeface="Times New Roman" panose="02020603050405020304" pitchFamily="18" charset="0"/>
            <a:cs typeface="Times New Roman" panose="02020603050405020304" pitchFamily="18" charset="0"/>
          </a:endParaRPr>
        </a:p>
      </dgm:t>
    </dgm:pt>
    <dgm:pt modelId="{22C87D49-1899-495A-8882-E9175DF842B7}">
      <dgm:prSet/>
      <dgm:spPr/>
      <dgm:t>
        <a:bodyPr/>
        <a:lstStyle/>
        <a:p>
          <a:endParaRPr lang="ru-RU"/>
        </a:p>
      </dgm:t>
    </dgm:pt>
    <dgm:pt modelId="{E3E2BB55-5B00-447A-A793-F842A054FA6F}" type="parTrans" cxnId="{003B183D-19D3-4C2A-BA3F-6166655D31B0}">
      <dgm:prSet/>
      <dgm:spPr/>
      <dgm:t>
        <a:bodyPr/>
        <a:lstStyle/>
        <a:p>
          <a:endParaRPr lang="ru-RU" sz="1800">
            <a:latin typeface="Times New Roman" panose="02020603050405020304" pitchFamily="18" charset="0"/>
            <a:cs typeface="Times New Roman" panose="02020603050405020304" pitchFamily="18" charset="0"/>
          </a:endParaRPr>
        </a:p>
      </dgm:t>
    </dgm:pt>
    <dgm:pt modelId="{C143A4F6-493F-4810-9319-FD72FF7F9586}" type="sibTrans" cxnId="{003B183D-19D3-4C2A-BA3F-6166655D31B0}">
      <dgm:prSet/>
      <dgm:spPr/>
      <dgm:t>
        <a:bodyPr/>
        <a:lstStyle/>
        <a:p>
          <a:endParaRPr lang="ru-RU" sz="1800">
            <a:latin typeface="Times New Roman" panose="02020603050405020304" pitchFamily="18" charset="0"/>
            <a:cs typeface="Times New Roman" panose="02020603050405020304" pitchFamily="18" charset="0"/>
          </a:endParaRPr>
        </a:p>
      </dgm:t>
    </dgm:pt>
    <dgm:pt modelId="{3013162B-3BEF-4954-8507-B0E0EEACB7C3}">
      <dgm:prSet/>
      <dgm:spPr/>
      <dgm:t>
        <a:bodyPr/>
        <a:lstStyle/>
        <a:p>
          <a:endParaRPr lang="ru-RU"/>
        </a:p>
      </dgm:t>
    </dgm:pt>
    <dgm:pt modelId="{6B93C4E2-E78E-43E6-9B87-89CCB0A6E811}" type="parTrans" cxnId="{A4913A72-EF91-45DB-AAA5-B0D7EB807A0F}">
      <dgm:prSet/>
      <dgm:spPr/>
      <dgm:t>
        <a:bodyPr/>
        <a:lstStyle/>
        <a:p>
          <a:endParaRPr lang="ru-RU" sz="1800">
            <a:latin typeface="Times New Roman" panose="02020603050405020304" pitchFamily="18" charset="0"/>
            <a:cs typeface="Times New Roman" panose="02020603050405020304" pitchFamily="18" charset="0"/>
          </a:endParaRPr>
        </a:p>
      </dgm:t>
    </dgm:pt>
    <dgm:pt modelId="{23FE2BB0-E213-425D-9355-6CD69601E082}" type="sibTrans" cxnId="{A4913A72-EF91-45DB-AAA5-B0D7EB807A0F}">
      <dgm:prSet/>
      <dgm:spPr/>
      <dgm:t>
        <a:bodyPr/>
        <a:lstStyle/>
        <a:p>
          <a:endParaRPr lang="ru-RU" sz="1800">
            <a:latin typeface="Times New Roman" panose="02020603050405020304" pitchFamily="18" charset="0"/>
            <a:cs typeface="Times New Roman" panose="02020603050405020304" pitchFamily="18" charset="0"/>
          </a:endParaRPr>
        </a:p>
      </dgm:t>
    </dgm:pt>
    <dgm:pt modelId="{1F2B2E13-38D7-4D86-BAE8-89703D75B964}">
      <dgm:prSet custT="1"/>
      <dgm:spPr/>
      <dgm:t>
        <a:bodyPr/>
        <a:lstStyle/>
        <a:p>
          <a:r>
            <a:rPr lang="en-US" sz="1800" dirty="0">
              <a:latin typeface="Times New Roman" panose="02020603050405020304" pitchFamily="18" charset="0"/>
              <a:cs typeface="Times New Roman" panose="02020603050405020304" pitchFamily="18" charset="0"/>
            </a:rPr>
            <a:t>Development of the region's industry will increase tax revenues to the budget;</a:t>
          </a:r>
          <a:endParaRPr lang="ru-RU" sz="1800" dirty="0">
            <a:latin typeface="Times New Roman" panose="02020603050405020304" pitchFamily="18" charset="0"/>
            <a:cs typeface="Times New Roman" panose="02020603050405020304" pitchFamily="18" charset="0"/>
          </a:endParaRPr>
        </a:p>
      </dgm:t>
    </dgm:pt>
    <dgm:pt modelId="{44AA1E60-1226-4F5C-80EC-29E092FF62DA}" type="parTrans" cxnId="{03337EB3-B82C-490B-B3E7-82D79122A3D7}">
      <dgm:prSet/>
      <dgm:spPr/>
      <dgm:t>
        <a:bodyPr/>
        <a:lstStyle/>
        <a:p>
          <a:endParaRPr lang="ru-RU" sz="1800">
            <a:latin typeface="Times New Roman" panose="02020603050405020304" pitchFamily="18" charset="0"/>
            <a:cs typeface="Times New Roman" panose="02020603050405020304" pitchFamily="18" charset="0"/>
          </a:endParaRPr>
        </a:p>
      </dgm:t>
    </dgm:pt>
    <dgm:pt modelId="{05A531F0-DA8B-442C-8D10-5FC8EB8B74C7}" type="sibTrans" cxnId="{03337EB3-B82C-490B-B3E7-82D79122A3D7}">
      <dgm:prSet/>
      <dgm:spPr/>
      <dgm:t>
        <a:bodyPr/>
        <a:lstStyle/>
        <a:p>
          <a:endParaRPr lang="ru-RU" sz="1800">
            <a:latin typeface="Times New Roman" panose="02020603050405020304" pitchFamily="18" charset="0"/>
            <a:cs typeface="Times New Roman" panose="02020603050405020304" pitchFamily="18" charset="0"/>
          </a:endParaRPr>
        </a:p>
      </dgm:t>
    </dgm:pt>
    <dgm:pt modelId="{9193BA33-A776-4592-AB86-3CCDB9E86214}">
      <dgm:prSet custT="1"/>
      <dgm:spPr/>
      <dgm:t>
        <a:bodyPr/>
        <a:lstStyle/>
        <a:p>
          <a:r>
            <a:rPr lang="en-US" sz="1800">
              <a:latin typeface="Times New Roman" panose="02020603050405020304" pitchFamily="18" charset="0"/>
              <a:cs typeface="Times New Roman" panose="02020603050405020304" pitchFamily="18" charset="0"/>
            </a:rPr>
            <a:t>Industrial parks allow for the development of interregional and international relations in the industrial sector;</a:t>
          </a:r>
          <a:endParaRPr lang="ru-RU" sz="1800">
            <a:latin typeface="Times New Roman" panose="02020603050405020304" pitchFamily="18" charset="0"/>
            <a:cs typeface="Times New Roman" panose="02020603050405020304" pitchFamily="18" charset="0"/>
          </a:endParaRPr>
        </a:p>
      </dgm:t>
    </dgm:pt>
    <dgm:pt modelId="{F11F80A0-B694-47C9-A8B9-7BE0C0F5F70D}" type="parTrans" cxnId="{E9755131-CF67-40E2-AECD-A0D917A28617}">
      <dgm:prSet/>
      <dgm:spPr/>
      <dgm:t>
        <a:bodyPr/>
        <a:lstStyle/>
        <a:p>
          <a:endParaRPr lang="ru-RU" sz="1800">
            <a:latin typeface="Times New Roman" panose="02020603050405020304" pitchFamily="18" charset="0"/>
            <a:cs typeface="Times New Roman" panose="02020603050405020304" pitchFamily="18" charset="0"/>
          </a:endParaRPr>
        </a:p>
      </dgm:t>
    </dgm:pt>
    <dgm:pt modelId="{3A8362DB-9E65-41FF-B03F-F0FADEAE0510}" type="sibTrans" cxnId="{E9755131-CF67-40E2-AECD-A0D917A28617}">
      <dgm:prSet/>
      <dgm:spPr/>
      <dgm:t>
        <a:bodyPr/>
        <a:lstStyle/>
        <a:p>
          <a:endParaRPr lang="ru-RU" sz="1800">
            <a:latin typeface="Times New Roman" panose="02020603050405020304" pitchFamily="18" charset="0"/>
            <a:cs typeface="Times New Roman" panose="02020603050405020304" pitchFamily="18" charset="0"/>
          </a:endParaRPr>
        </a:p>
      </dgm:t>
    </dgm:pt>
    <dgm:pt modelId="{F774FF8E-69CC-4362-BF20-4FEDAE3B799C}">
      <dgm:prSet custT="1"/>
      <dgm:spPr/>
      <dgm:t>
        <a:bodyPr/>
        <a:lstStyle/>
        <a:p>
          <a:r>
            <a:rPr lang="en-US" sz="1800">
              <a:latin typeface="Times New Roman" panose="02020603050405020304" pitchFamily="18" charset="0"/>
              <a:cs typeface="Times New Roman" panose="02020603050405020304" pitchFamily="18" charset="0"/>
            </a:rPr>
            <a:t>State support for industrial parks will allow the development of high-tech, competitive production.</a:t>
          </a:r>
          <a:endParaRPr lang="ru-RU" sz="1800">
            <a:latin typeface="Times New Roman" panose="02020603050405020304" pitchFamily="18" charset="0"/>
            <a:cs typeface="Times New Roman" panose="02020603050405020304" pitchFamily="18" charset="0"/>
          </a:endParaRPr>
        </a:p>
      </dgm:t>
    </dgm:pt>
    <dgm:pt modelId="{7D59F7D6-7E95-4130-8BE9-D8DCB75BF077}" type="parTrans" cxnId="{6ACED00C-B253-4021-9E09-520DBEF49AC7}">
      <dgm:prSet/>
      <dgm:spPr/>
      <dgm:t>
        <a:bodyPr/>
        <a:lstStyle/>
        <a:p>
          <a:endParaRPr lang="ru-RU" sz="1800">
            <a:latin typeface="Times New Roman" panose="02020603050405020304" pitchFamily="18" charset="0"/>
            <a:cs typeface="Times New Roman" panose="02020603050405020304" pitchFamily="18" charset="0"/>
          </a:endParaRPr>
        </a:p>
      </dgm:t>
    </dgm:pt>
    <dgm:pt modelId="{3603BA1F-39EE-4A6C-955B-4FF2FB88F30C}" type="sibTrans" cxnId="{6ACED00C-B253-4021-9E09-520DBEF49AC7}">
      <dgm:prSet/>
      <dgm:spPr/>
      <dgm:t>
        <a:bodyPr/>
        <a:lstStyle/>
        <a:p>
          <a:endParaRPr lang="ru-RU" sz="1800">
            <a:latin typeface="Times New Roman" panose="02020603050405020304" pitchFamily="18" charset="0"/>
            <a:cs typeface="Times New Roman" panose="02020603050405020304" pitchFamily="18" charset="0"/>
          </a:endParaRPr>
        </a:p>
      </dgm:t>
    </dgm:pt>
    <dgm:pt modelId="{928BCBAB-66EB-4277-8C84-44301ADACA77}" type="pres">
      <dgm:prSet presAssocID="{19D627C5-31E6-4C51-8025-D9CCE434AEF9}" presName="Name0" presStyleCnt="0">
        <dgm:presLayoutVars>
          <dgm:chMax val="1"/>
          <dgm:chPref val="1"/>
          <dgm:dir/>
          <dgm:animOne val="branch"/>
          <dgm:animLvl val="lvl"/>
        </dgm:presLayoutVars>
      </dgm:prSet>
      <dgm:spPr/>
    </dgm:pt>
    <dgm:pt modelId="{57D2B42C-8353-4853-8D73-BD6D9EE93507}" type="pres">
      <dgm:prSet presAssocID="{60336B4F-2338-4146-A77D-378665E50D41}" presName="singleCycle" presStyleCnt="0"/>
      <dgm:spPr/>
    </dgm:pt>
    <dgm:pt modelId="{89E1ABC5-7311-472D-B594-03939C676442}" type="pres">
      <dgm:prSet presAssocID="{60336B4F-2338-4146-A77D-378665E50D41}" presName="singleCenter" presStyleLbl="node1" presStyleIdx="0" presStyleCnt="7" custScaleX="115391" custScaleY="124076">
        <dgm:presLayoutVars>
          <dgm:chMax val="7"/>
          <dgm:chPref val="7"/>
        </dgm:presLayoutVars>
      </dgm:prSet>
      <dgm:spPr/>
    </dgm:pt>
    <dgm:pt modelId="{B64FAC59-C082-4157-9BB8-F5FE667D08B2}" type="pres">
      <dgm:prSet presAssocID="{C4FA0640-3892-42BD-8803-F58DD649ECD5}" presName="Name56" presStyleLbl="parChTrans1D2" presStyleIdx="0" presStyleCnt="6"/>
      <dgm:spPr/>
    </dgm:pt>
    <dgm:pt modelId="{34961024-AA0D-49D9-BD22-06810BBA01B6}" type="pres">
      <dgm:prSet presAssocID="{463E0A8A-3BE6-41C3-A3ED-A2897197D253}" presName="text0" presStyleLbl="node1" presStyleIdx="1" presStyleCnt="7" custScaleX="373702">
        <dgm:presLayoutVars>
          <dgm:bulletEnabled val="1"/>
        </dgm:presLayoutVars>
      </dgm:prSet>
      <dgm:spPr/>
    </dgm:pt>
    <dgm:pt modelId="{C437CBD1-7E61-4A75-B615-71C53207C0EB}" type="pres">
      <dgm:prSet presAssocID="{545F7B04-0CDC-41BD-9956-D4C4897E1EFD}" presName="Name56" presStyleLbl="parChTrans1D2" presStyleIdx="1" presStyleCnt="6"/>
      <dgm:spPr/>
    </dgm:pt>
    <dgm:pt modelId="{B22D6257-301F-4FA4-9338-F47E50419BF9}" type="pres">
      <dgm:prSet presAssocID="{4F7C55AD-7575-4B57-8C85-F45D737B5339}" presName="text0" presStyleLbl="node1" presStyleIdx="2" presStyleCnt="7" custScaleX="241815" custScaleY="138526" custRadScaleRad="167926" custRadScaleInc="48236">
        <dgm:presLayoutVars>
          <dgm:bulletEnabled val="1"/>
        </dgm:presLayoutVars>
      </dgm:prSet>
      <dgm:spPr/>
    </dgm:pt>
    <dgm:pt modelId="{FF5D5F98-6DFF-48F3-A973-34D60058BDAC}" type="pres">
      <dgm:prSet presAssocID="{7D59F7D6-7E95-4130-8BE9-D8DCB75BF077}" presName="Name56" presStyleLbl="parChTrans1D2" presStyleIdx="2" presStyleCnt="6"/>
      <dgm:spPr/>
    </dgm:pt>
    <dgm:pt modelId="{6B484CED-7783-4FFB-8E64-D4EF3785C475}" type="pres">
      <dgm:prSet presAssocID="{F774FF8E-69CC-4362-BF20-4FEDAE3B799C}" presName="text0" presStyleLbl="node1" presStyleIdx="3" presStyleCnt="7" custScaleX="247611" custScaleY="180264" custRadScaleRad="158965" custRadScaleInc="-27065">
        <dgm:presLayoutVars>
          <dgm:bulletEnabled val="1"/>
        </dgm:presLayoutVars>
      </dgm:prSet>
      <dgm:spPr/>
    </dgm:pt>
    <dgm:pt modelId="{70B55396-F0E1-4BF3-89DD-C1E179D91D6D}" type="pres">
      <dgm:prSet presAssocID="{F11F80A0-B694-47C9-A8B9-7BE0C0F5F70D}" presName="Name56" presStyleLbl="parChTrans1D2" presStyleIdx="3" presStyleCnt="6"/>
      <dgm:spPr/>
    </dgm:pt>
    <dgm:pt modelId="{8F809A58-D27A-4600-814F-1448D366ADC4}" type="pres">
      <dgm:prSet presAssocID="{9193BA33-A776-4592-AB86-3CCDB9E86214}" presName="text0" presStyleLbl="node1" presStyleIdx="4" presStyleCnt="7" custScaleX="246739" custScaleY="163696">
        <dgm:presLayoutVars>
          <dgm:bulletEnabled val="1"/>
        </dgm:presLayoutVars>
      </dgm:prSet>
      <dgm:spPr/>
    </dgm:pt>
    <dgm:pt modelId="{F266295C-7B87-479B-A19A-0D63C213E04A}" type="pres">
      <dgm:prSet presAssocID="{44AA1E60-1226-4F5C-80EC-29E092FF62DA}" presName="Name56" presStyleLbl="parChTrans1D2" presStyleIdx="4" presStyleCnt="6"/>
      <dgm:spPr/>
    </dgm:pt>
    <dgm:pt modelId="{32CDA86F-2235-47AE-B221-7AD89CABE7EC}" type="pres">
      <dgm:prSet presAssocID="{1F2B2E13-38D7-4D86-BAE8-89703D75B964}" presName="text0" presStyleLbl="node1" presStyleIdx="5" presStyleCnt="7" custScaleX="304908" custScaleY="156848" custRadScaleRad="174562" custRadScaleInc="32893">
        <dgm:presLayoutVars>
          <dgm:bulletEnabled val="1"/>
        </dgm:presLayoutVars>
      </dgm:prSet>
      <dgm:spPr/>
    </dgm:pt>
    <dgm:pt modelId="{5FA9417A-8C0A-4A63-8D55-496285907710}" type="pres">
      <dgm:prSet presAssocID="{F8D88CC0-629F-43DB-BB62-8880C33E8B97}" presName="Name56" presStyleLbl="parChTrans1D2" presStyleIdx="5" presStyleCnt="6"/>
      <dgm:spPr/>
    </dgm:pt>
    <dgm:pt modelId="{AB68A1BC-9CF8-48D5-8696-E5F01D765919}" type="pres">
      <dgm:prSet presAssocID="{C5C34F98-D2E0-4620-B73F-5F075ED6FD0B}" presName="text0" presStyleLbl="node1" presStyleIdx="6" presStyleCnt="7" custScaleX="248759" custScaleY="181806" custRadScaleRad="175947" custRadScaleInc="-38274">
        <dgm:presLayoutVars>
          <dgm:bulletEnabled val="1"/>
        </dgm:presLayoutVars>
      </dgm:prSet>
      <dgm:spPr/>
    </dgm:pt>
  </dgm:ptLst>
  <dgm:cxnLst>
    <dgm:cxn modelId="{3E3FC904-9423-49D8-A308-95FDF14F0E69}" type="presOf" srcId="{463E0A8A-3BE6-41C3-A3ED-A2897197D253}" destId="{34961024-AA0D-49D9-BD22-06810BBA01B6}" srcOrd="0" destOrd="0" presId="urn:microsoft.com/office/officeart/2008/layout/RadialCluster"/>
    <dgm:cxn modelId="{6ACED00C-B253-4021-9E09-520DBEF49AC7}" srcId="{60336B4F-2338-4146-A77D-378665E50D41}" destId="{F774FF8E-69CC-4362-BF20-4FEDAE3B799C}" srcOrd="2" destOrd="0" parTransId="{7D59F7D6-7E95-4130-8BE9-D8DCB75BF077}" sibTransId="{3603BA1F-39EE-4A6C-955B-4FF2FB88F30C}"/>
    <dgm:cxn modelId="{325A270E-E73F-4193-8D60-0C044684DCF0}" type="presOf" srcId="{1F2B2E13-38D7-4D86-BAE8-89703D75B964}" destId="{32CDA86F-2235-47AE-B221-7AD89CABE7EC}" srcOrd="0" destOrd="0" presId="urn:microsoft.com/office/officeart/2008/layout/RadialCluster"/>
    <dgm:cxn modelId="{3A79B510-6002-4756-B929-7476F0AF787E}" type="presOf" srcId="{F774FF8E-69CC-4362-BF20-4FEDAE3B799C}" destId="{6B484CED-7783-4FFB-8E64-D4EF3785C475}" srcOrd="0" destOrd="0" presId="urn:microsoft.com/office/officeart/2008/layout/RadialCluster"/>
    <dgm:cxn modelId="{A12CB912-66DF-4F2A-8ABE-ED102FE2C0F4}" type="presOf" srcId="{C4FA0640-3892-42BD-8803-F58DD649ECD5}" destId="{B64FAC59-C082-4157-9BB8-F5FE667D08B2}" srcOrd="0" destOrd="0" presId="urn:microsoft.com/office/officeart/2008/layout/RadialCluster"/>
    <dgm:cxn modelId="{B61C9516-A343-417E-B0FB-B2DAB8A5FF3F}" srcId="{60336B4F-2338-4146-A77D-378665E50D41}" destId="{C5C34F98-D2E0-4620-B73F-5F075ED6FD0B}" srcOrd="5" destOrd="0" parTransId="{F8D88CC0-629F-43DB-BB62-8880C33E8B97}" sibTransId="{93241B25-43A1-469E-AFD0-461D080C5AF1}"/>
    <dgm:cxn modelId="{DE50DC18-A375-4598-93CA-E8E0CD78D87D}" type="presOf" srcId="{F8D88CC0-629F-43DB-BB62-8880C33E8B97}" destId="{5FA9417A-8C0A-4A63-8D55-496285907710}" srcOrd="0" destOrd="0" presId="urn:microsoft.com/office/officeart/2008/layout/RadialCluster"/>
    <dgm:cxn modelId="{C7D9451D-4368-42B6-8C7C-14F9878F4844}" srcId="{60336B4F-2338-4146-A77D-378665E50D41}" destId="{463E0A8A-3BE6-41C3-A3ED-A2897197D253}" srcOrd="0" destOrd="0" parTransId="{C4FA0640-3892-42BD-8803-F58DD649ECD5}" sibTransId="{C54FB3B3-9137-4B7A-83C9-BF64CAF266A6}"/>
    <dgm:cxn modelId="{E9755131-CF67-40E2-AECD-A0D917A28617}" srcId="{60336B4F-2338-4146-A77D-378665E50D41}" destId="{9193BA33-A776-4592-AB86-3CCDB9E86214}" srcOrd="3" destOrd="0" parTransId="{F11F80A0-B694-47C9-A8B9-7BE0C0F5F70D}" sibTransId="{3A8362DB-9E65-41FF-B03F-F0FADEAE0510}"/>
    <dgm:cxn modelId="{003B183D-19D3-4C2A-BA3F-6166655D31B0}" srcId="{19D627C5-31E6-4C51-8025-D9CCE434AEF9}" destId="{22C87D49-1899-495A-8882-E9175DF842B7}" srcOrd="3" destOrd="0" parTransId="{E3E2BB55-5B00-447A-A793-F842A054FA6F}" sibTransId="{C143A4F6-493F-4810-9319-FD72FF7F9586}"/>
    <dgm:cxn modelId="{8C5C2B3D-54DD-4A82-9025-B05E09F85B30}" type="presOf" srcId="{9193BA33-A776-4592-AB86-3CCDB9E86214}" destId="{8F809A58-D27A-4600-814F-1448D366ADC4}" srcOrd="0" destOrd="0" presId="urn:microsoft.com/office/officeart/2008/layout/RadialCluster"/>
    <dgm:cxn modelId="{09CD595B-ED6B-4653-8E2B-24EC476FD679}" type="presOf" srcId="{19D627C5-31E6-4C51-8025-D9CCE434AEF9}" destId="{928BCBAB-66EB-4277-8C84-44301ADACA77}" srcOrd="0" destOrd="0" presId="urn:microsoft.com/office/officeart/2008/layout/RadialCluster"/>
    <dgm:cxn modelId="{9F72D767-DBE0-4AF0-BC03-1346E13A86D3}" srcId="{19D627C5-31E6-4C51-8025-D9CCE434AEF9}" destId="{60336B4F-2338-4146-A77D-378665E50D41}" srcOrd="0" destOrd="0" parTransId="{577AD476-EE47-4DD6-973D-6F3924D569DD}" sibTransId="{E39FACEE-A04F-4348-956E-7F578D1E0AA1}"/>
    <dgm:cxn modelId="{A4913A72-EF91-45DB-AAA5-B0D7EB807A0F}" srcId="{19D627C5-31E6-4C51-8025-D9CCE434AEF9}" destId="{3013162B-3BEF-4954-8507-B0E0EEACB7C3}" srcOrd="4" destOrd="0" parTransId="{6B93C4E2-E78E-43E6-9B87-89CCB0A6E811}" sibTransId="{23FE2BB0-E213-425D-9355-6CD69601E082}"/>
    <dgm:cxn modelId="{C9E94C55-5D31-4400-8EFB-354A7BC420F1}" type="presOf" srcId="{7D59F7D6-7E95-4130-8BE9-D8DCB75BF077}" destId="{FF5D5F98-6DFF-48F3-A973-34D60058BDAC}" srcOrd="0" destOrd="0" presId="urn:microsoft.com/office/officeart/2008/layout/RadialCluster"/>
    <dgm:cxn modelId="{06439994-9AAD-4BA4-8680-A6DDAA55C7F9}" type="presOf" srcId="{60336B4F-2338-4146-A77D-378665E50D41}" destId="{89E1ABC5-7311-472D-B594-03939C676442}" srcOrd="0" destOrd="0" presId="urn:microsoft.com/office/officeart/2008/layout/RadialCluster"/>
    <dgm:cxn modelId="{81A239A0-A580-4DCE-94CB-F2CECBB10E84}" type="presOf" srcId="{545F7B04-0CDC-41BD-9956-D4C4897E1EFD}" destId="{C437CBD1-7E61-4A75-B615-71C53207C0EB}" srcOrd="0" destOrd="0" presId="urn:microsoft.com/office/officeart/2008/layout/RadialCluster"/>
    <dgm:cxn modelId="{D73BC2B2-FA02-4AA4-A77C-6F83862604E4}" srcId="{60336B4F-2338-4146-A77D-378665E50D41}" destId="{4F7C55AD-7575-4B57-8C85-F45D737B5339}" srcOrd="1" destOrd="0" parTransId="{545F7B04-0CDC-41BD-9956-D4C4897E1EFD}" sibTransId="{AD84B09A-E475-4E35-A3E2-AFA67071E76E}"/>
    <dgm:cxn modelId="{03337EB3-B82C-490B-B3E7-82D79122A3D7}" srcId="{60336B4F-2338-4146-A77D-378665E50D41}" destId="{1F2B2E13-38D7-4D86-BAE8-89703D75B964}" srcOrd="4" destOrd="0" parTransId="{44AA1E60-1226-4F5C-80EC-29E092FF62DA}" sibTransId="{05A531F0-DA8B-442C-8D10-5FC8EB8B74C7}"/>
    <dgm:cxn modelId="{679E51B4-45D8-4A0D-A88C-2B101D10DEA9}" type="presOf" srcId="{44AA1E60-1226-4F5C-80EC-29E092FF62DA}" destId="{F266295C-7B87-479B-A19A-0D63C213E04A}" srcOrd="0" destOrd="0" presId="urn:microsoft.com/office/officeart/2008/layout/RadialCluster"/>
    <dgm:cxn modelId="{7DA6C9B4-5995-425A-ABB2-39C1C09D08D7}" srcId="{19D627C5-31E6-4C51-8025-D9CCE434AEF9}" destId="{0B804751-9536-4686-B465-C6E05D394B57}" srcOrd="2" destOrd="0" parTransId="{8B633BA0-4C11-4BD3-9B03-A1C3133EB86B}" sibTransId="{4781879D-31F1-4D63-BCEB-EF3687701E3C}"/>
    <dgm:cxn modelId="{ECD68EB9-6088-49BF-B9F7-5D46BDF20D15}" srcId="{19D627C5-31E6-4C51-8025-D9CCE434AEF9}" destId="{C002AA94-CF73-4BD5-A082-51EE61B68B5E}" srcOrd="1" destOrd="0" parTransId="{C976A6A1-A2AE-4529-9AAB-6A0C889CF039}" sibTransId="{D230B5F5-03BE-46D3-A768-4894E1B808AB}"/>
    <dgm:cxn modelId="{275D19E6-411C-42BF-92F2-725119709093}" type="presOf" srcId="{4F7C55AD-7575-4B57-8C85-F45D737B5339}" destId="{B22D6257-301F-4FA4-9338-F47E50419BF9}" srcOrd="0" destOrd="0" presId="urn:microsoft.com/office/officeart/2008/layout/RadialCluster"/>
    <dgm:cxn modelId="{560946E9-9671-4539-B156-D39372E0D4D2}" type="presOf" srcId="{F11F80A0-B694-47C9-A8B9-7BE0C0F5F70D}" destId="{70B55396-F0E1-4BF3-89DD-C1E179D91D6D}" srcOrd="0" destOrd="0" presId="urn:microsoft.com/office/officeart/2008/layout/RadialCluster"/>
    <dgm:cxn modelId="{4004D9FE-B645-4511-AAFA-DC84A4E25B2B}" type="presOf" srcId="{C5C34F98-D2E0-4620-B73F-5F075ED6FD0B}" destId="{AB68A1BC-9CF8-48D5-8696-E5F01D765919}" srcOrd="0" destOrd="0" presId="urn:microsoft.com/office/officeart/2008/layout/RadialCluster"/>
    <dgm:cxn modelId="{951C1395-D1B0-4589-8B64-27941AC4123F}" type="presParOf" srcId="{928BCBAB-66EB-4277-8C84-44301ADACA77}" destId="{57D2B42C-8353-4853-8D73-BD6D9EE93507}" srcOrd="0" destOrd="0" presId="urn:microsoft.com/office/officeart/2008/layout/RadialCluster"/>
    <dgm:cxn modelId="{DC0BF70E-478E-4C42-872C-8B8DBD1789CC}" type="presParOf" srcId="{57D2B42C-8353-4853-8D73-BD6D9EE93507}" destId="{89E1ABC5-7311-472D-B594-03939C676442}" srcOrd="0" destOrd="0" presId="urn:microsoft.com/office/officeart/2008/layout/RadialCluster"/>
    <dgm:cxn modelId="{20122ECE-C31D-4F3B-8597-E0A46D4864C3}" type="presParOf" srcId="{57D2B42C-8353-4853-8D73-BD6D9EE93507}" destId="{B64FAC59-C082-4157-9BB8-F5FE667D08B2}" srcOrd="1" destOrd="0" presId="urn:microsoft.com/office/officeart/2008/layout/RadialCluster"/>
    <dgm:cxn modelId="{FF800190-A4C6-4786-9C68-07F03CFDB324}" type="presParOf" srcId="{57D2B42C-8353-4853-8D73-BD6D9EE93507}" destId="{34961024-AA0D-49D9-BD22-06810BBA01B6}" srcOrd="2" destOrd="0" presId="urn:microsoft.com/office/officeart/2008/layout/RadialCluster"/>
    <dgm:cxn modelId="{AE48AB06-2507-4B11-A252-231D108C9CDC}" type="presParOf" srcId="{57D2B42C-8353-4853-8D73-BD6D9EE93507}" destId="{C437CBD1-7E61-4A75-B615-71C53207C0EB}" srcOrd="3" destOrd="0" presId="urn:microsoft.com/office/officeart/2008/layout/RadialCluster"/>
    <dgm:cxn modelId="{02F15197-723A-43E5-9CCB-E1CA5DC4D93C}" type="presParOf" srcId="{57D2B42C-8353-4853-8D73-BD6D9EE93507}" destId="{B22D6257-301F-4FA4-9338-F47E50419BF9}" srcOrd="4" destOrd="0" presId="urn:microsoft.com/office/officeart/2008/layout/RadialCluster"/>
    <dgm:cxn modelId="{88A5E211-6B1E-421F-A1E6-A71E604F9509}" type="presParOf" srcId="{57D2B42C-8353-4853-8D73-BD6D9EE93507}" destId="{FF5D5F98-6DFF-48F3-A973-34D60058BDAC}" srcOrd="5" destOrd="0" presId="urn:microsoft.com/office/officeart/2008/layout/RadialCluster"/>
    <dgm:cxn modelId="{3305A808-A5D5-470C-A274-8E6F4EB17994}" type="presParOf" srcId="{57D2B42C-8353-4853-8D73-BD6D9EE93507}" destId="{6B484CED-7783-4FFB-8E64-D4EF3785C475}" srcOrd="6" destOrd="0" presId="urn:microsoft.com/office/officeart/2008/layout/RadialCluster"/>
    <dgm:cxn modelId="{7B85526C-2C67-4893-B5C3-A03B8842C011}" type="presParOf" srcId="{57D2B42C-8353-4853-8D73-BD6D9EE93507}" destId="{70B55396-F0E1-4BF3-89DD-C1E179D91D6D}" srcOrd="7" destOrd="0" presId="urn:microsoft.com/office/officeart/2008/layout/RadialCluster"/>
    <dgm:cxn modelId="{B8E975A6-F84B-464C-95AB-021245DB576B}" type="presParOf" srcId="{57D2B42C-8353-4853-8D73-BD6D9EE93507}" destId="{8F809A58-D27A-4600-814F-1448D366ADC4}" srcOrd="8" destOrd="0" presId="urn:microsoft.com/office/officeart/2008/layout/RadialCluster"/>
    <dgm:cxn modelId="{1DEA36D9-33B1-435B-A3B6-8A1CF8FC7AA8}" type="presParOf" srcId="{57D2B42C-8353-4853-8D73-BD6D9EE93507}" destId="{F266295C-7B87-479B-A19A-0D63C213E04A}" srcOrd="9" destOrd="0" presId="urn:microsoft.com/office/officeart/2008/layout/RadialCluster"/>
    <dgm:cxn modelId="{7AAB2F8E-F1A2-4751-9FD6-B9428AA192E5}" type="presParOf" srcId="{57D2B42C-8353-4853-8D73-BD6D9EE93507}" destId="{32CDA86F-2235-47AE-B221-7AD89CABE7EC}" srcOrd="10" destOrd="0" presId="urn:microsoft.com/office/officeart/2008/layout/RadialCluster"/>
    <dgm:cxn modelId="{17565315-E83A-4B8C-9F45-C8892590FD5A}" type="presParOf" srcId="{57D2B42C-8353-4853-8D73-BD6D9EE93507}" destId="{5FA9417A-8C0A-4A63-8D55-496285907710}" srcOrd="11" destOrd="0" presId="urn:microsoft.com/office/officeart/2008/layout/RadialCluster"/>
    <dgm:cxn modelId="{DFF4E834-BCAF-406B-B8DF-6BEBBF52EC5A}" type="presParOf" srcId="{57D2B42C-8353-4853-8D73-BD6D9EE93507}" destId="{AB68A1BC-9CF8-48D5-8696-E5F01D765919}" srcOrd="12" destOrd="0" presId="urn:microsoft.com/office/officeart/2008/layout/RadialCluster"/>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CC3F71D-AB58-425C-9DFB-C195B578C04E}" type="doc">
      <dgm:prSet loTypeId="urn:microsoft.com/office/officeart/2005/8/layout/vList2" loCatId="list" qsTypeId="urn:microsoft.com/office/officeart/2005/8/quickstyle/3d1" qsCatId="3D" csTypeId="urn:microsoft.com/office/officeart/2005/8/colors/accent3_5" csCatId="accent3" phldr="1"/>
      <dgm:spPr/>
      <dgm:t>
        <a:bodyPr/>
        <a:lstStyle/>
        <a:p>
          <a:endParaRPr lang="ru-RU"/>
        </a:p>
      </dgm:t>
    </dgm:pt>
    <dgm:pt modelId="{D8DA74C4-0600-4E28-BBFD-C88D5E91567B}">
      <dgm:prSet phldrT="[Текст]" custT="1"/>
      <dgm:spPr/>
      <dgm:t>
        <a:bodyPr/>
        <a:lstStyle/>
        <a:p>
          <a:r>
            <a:rPr lang="en-US" sz="2000" dirty="0">
              <a:solidFill>
                <a:schemeClr val="tx1"/>
              </a:solidFill>
              <a:latin typeface="Times New Roman" panose="02020603050405020304" pitchFamily="18" charset="0"/>
              <a:cs typeface="Times New Roman" panose="02020603050405020304" pitchFamily="18" charset="0"/>
            </a:rPr>
            <a:t>Industrial parks can be an important driver of Ukraine's post-war recovery, as they contribute to economic growth, investment, job creation, and regional development. Industrial parks are divided into </a:t>
          </a:r>
          <a:r>
            <a:rPr lang="en-US" sz="2000" dirty="0" err="1">
              <a:solidFill>
                <a:schemeClr val="tx1"/>
              </a:solidFill>
              <a:latin typeface="Times New Roman" panose="02020603050405020304" pitchFamily="18" charset="0"/>
              <a:cs typeface="Times New Roman" panose="02020603050405020304" pitchFamily="18" charset="0"/>
            </a:rPr>
            <a:t>greenfields</a:t>
          </a:r>
          <a:r>
            <a:rPr lang="en-US" sz="2000" dirty="0">
              <a:solidFill>
                <a:schemeClr val="tx1"/>
              </a:solidFill>
              <a:latin typeface="Times New Roman" panose="02020603050405020304" pitchFamily="18" charset="0"/>
              <a:cs typeface="Times New Roman" panose="02020603050405020304" pitchFamily="18" charset="0"/>
            </a:rPr>
            <a:t> (new sites) and brownfields (reconstructed production areas), which defines different business models and opportunities for investors.</a:t>
          </a:r>
          <a:endParaRPr lang="ru-RU" sz="2000" dirty="0">
            <a:solidFill>
              <a:schemeClr val="tx1"/>
            </a:solidFill>
            <a:latin typeface="Times New Roman" panose="02020603050405020304" pitchFamily="18" charset="0"/>
            <a:cs typeface="Times New Roman" panose="02020603050405020304" pitchFamily="18" charset="0"/>
          </a:endParaRPr>
        </a:p>
        <a:p>
          <a:endParaRPr lang="ru-RU" sz="2000" dirty="0">
            <a:solidFill>
              <a:schemeClr val="tx1"/>
            </a:solidFill>
            <a:latin typeface="Times New Roman" panose="02020603050405020304" pitchFamily="18" charset="0"/>
            <a:cs typeface="Times New Roman" panose="02020603050405020304" pitchFamily="18" charset="0"/>
          </a:endParaRPr>
        </a:p>
        <a:p>
          <a:endParaRPr lang="ru-RU" sz="2000" dirty="0">
            <a:solidFill>
              <a:schemeClr val="tx1"/>
            </a:solidFill>
            <a:latin typeface="Times New Roman" panose="02020603050405020304" pitchFamily="18" charset="0"/>
            <a:cs typeface="Times New Roman" panose="02020603050405020304" pitchFamily="18" charset="0"/>
          </a:endParaRPr>
        </a:p>
      </dgm:t>
    </dgm:pt>
    <dgm:pt modelId="{00F8B4DD-8EAE-4B38-8CEC-5C0F0C2AEAEE}" type="parTrans" cxnId="{E303F425-31C5-4A71-A564-9C3F918FFA1F}">
      <dgm:prSet/>
      <dgm:spPr/>
      <dgm:t>
        <a:bodyPr/>
        <a:lstStyle/>
        <a:p>
          <a:endParaRPr lang="ru-RU" sz="2000">
            <a:solidFill>
              <a:schemeClr val="tx1"/>
            </a:solidFill>
            <a:latin typeface="Times New Roman" panose="02020603050405020304" pitchFamily="18" charset="0"/>
            <a:cs typeface="Times New Roman" panose="02020603050405020304" pitchFamily="18" charset="0"/>
          </a:endParaRPr>
        </a:p>
      </dgm:t>
    </dgm:pt>
    <dgm:pt modelId="{3A26343D-1F6B-478D-A170-FE5FD39E25F4}" type="sibTrans" cxnId="{E303F425-31C5-4A71-A564-9C3F918FFA1F}">
      <dgm:prSet/>
      <dgm:spPr/>
      <dgm:t>
        <a:bodyPr/>
        <a:lstStyle/>
        <a:p>
          <a:endParaRPr lang="ru-RU" sz="2000">
            <a:solidFill>
              <a:schemeClr val="tx1"/>
            </a:solidFill>
            <a:latin typeface="Times New Roman" panose="02020603050405020304" pitchFamily="18" charset="0"/>
            <a:cs typeface="Times New Roman" panose="02020603050405020304" pitchFamily="18" charset="0"/>
          </a:endParaRPr>
        </a:p>
      </dgm:t>
    </dgm:pt>
    <dgm:pt modelId="{462F1341-C258-4B4C-84FA-5473D22A91DF}">
      <dgm:prSet custT="1"/>
      <dgm:spPr/>
      <dgm:t>
        <a:bodyPr/>
        <a:lstStyle/>
        <a:p>
          <a:r>
            <a:rPr lang="en-US" sz="2000" dirty="0">
              <a:solidFill>
                <a:schemeClr val="tx1"/>
              </a:solidFill>
              <a:latin typeface="Times New Roman" panose="02020603050405020304" pitchFamily="18" charset="0"/>
              <a:cs typeface="Times New Roman" panose="02020603050405020304" pitchFamily="18" charset="0"/>
            </a:rPr>
            <a:t>In Ukraine, industrial parks have a legal framework that provides benefits for participants, including compensation of interest rates on loans, preferential customs conditions and tax preferences. However, there is currently a problem of insufficient support and development of such parks, which limits their effectiveness. An important problem is the uneven incentives provided to different regions, which can lead to an imbalance in business development across the country.</a:t>
          </a:r>
          <a:endParaRPr lang="ru-RU" sz="2000" dirty="0">
            <a:solidFill>
              <a:schemeClr val="tx1"/>
            </a:solidFill>
            <a:latin typeface="Times New Roman" panose="02020603050405020304" pitchFamily="18" charset="0"/>
            <a:cs typeface="Times New Roman" panose="02020603050405020304" pitchFamily="18" charset="0"/>
          </a:endParaRPr>
        </a:p>
      </dgm:t>
    </dgm:pt>
    <dgm:pt modelId="{45782163-3B91-4691-9079-20CE849D6E68}" type="parTrans" cxnId="{CB219079-DA3D-4CF8-BD65-E0FAC9CB97A9}">
      <dgm:prSet/>
      <dgm:spPr/>
      <dgm:t>
        <a:bodyPr/>
        <a:lstStyle/>
        <a:p>
          <a:endParaRPr lang="ru-RU" sz="2000">
            <a:solidFill>
              <a:schemeClr val="tx1"/>
            </a:solidFill>
            <a:latin typeface="Times New Roman" panose="02020603050405020304" pitchFamily="18" charset="0"/>
            <a:cs typeface="Times New Roman" panose="02020603050405020304" pitchFamily="18" charset="0"/>
          </a:endParaRPr>
        </a:p>
      </dgm:t>
    </dgm:pt>
    <dgm:pt modelId="{941D0E48-119A-468B-9772-FA5ED440270A}" type="sibTrans" cxnId="{CB219079-DA3D-4CF8-BD65-E0FAC9CB97A9}">
      <dgm:prSet/>
      <dgm:spPr/>
      <dgm:t>
        <a:bodyPr/>
        <a:lstStyle/>
        <a:p>
          <a:endParaRPr lang="ru-RU" sz="2000">
            <a:solidFill>
              <a:schemeClr val="tx1"/>
            </a:solidFill>
            <a:latin typeface="Times New Roman" panose="02020603050405020304" pitchFamily="18" charset="0"/>
            <a:cs typeface="Times New Roman" panose="02020603050405020304" pitchFamily="18" charset="0"/>
          </a:endParaRPr>
        </a:p>
      </dgm:t>
    </dgm:pt>
    <dgm:pt modelId="{74D06C26-35A1-468D-90AB-C50698F88BC9}">
      <dgm:prSet custT="1"/>
      <dgm:spPr/>
      <dgm:t>
        <a:bodyPr/>
        <a:lstStyle/>
        <a:p>
          <a:r>
            <a:rPr lang="en-US" sz="2000">
              <a:solidFill>
                <a:schemeClr val="tx1"/>
              </a:solidFill>
              <a:latin typeface="Times New Roman" panose="02020603050405020304" pitchFamily="18" charset="0"/>
              <a:cs typeface="Times New Roman" panose="02020603050405020304" pitchFamily="18" charset="0"/>
            </a:rPr>
            <a:t>Stimulating the development of industrial parks is an important tool for economic recovery, attracting new investments, and strengthening Ukraine's competitiveness in the international market. However, additional measures are needed to ensure the effective use of these preferences, particularly in times of war.</a:t>
          </a:r>
          <a:endParaRPr lang="ru-RU" sz="2000" dirty="0">
            <a:solidFill>
              <a:schemeClr val="tx1"/>
            </a:solidFill>
            <a:latin typeface="Times New Roman" panose="02020603050405020304" pitchFamily="18" charset="0"/>
            <a:cs typeface="Times New Roman" panose="02020603050405020304" pitchFamily="18" charset="0"/>
          </a:endParaRPr>
        </a:p>
      </dgm:t>
    </dgm:pt>
    <dgm:pt modelId="{79D4B232-545C-40B4-8010-7D115E33F876}" type="parTrans" cxnId="{7B1F46CC-D591-4092-845F-1C56F213BA8F}">
      <dgm:prSet/>
      <dgm:spPr/>
      <dgm:t>
        <a:bodyPr/>
        <a:lstStyle/>
        <a:p>
          <a:endParaRPr lang="ru-RU" sz="2000">
            <a:solidFill>
              <a:schemeClr val="tx1"/>
            </a:solidFill>
            <a:latin typeface="Times New Roman" panose="02020603050405020304" pitchFamily="18" charset="0"/>
            <a:cs typeface="Times New Roman" panose="02020603050405020304" pitchFamily="18" charset="0"/>
          </a:endParaRPr>
        </a:p>
      </dgm:t>
    </dgm:pt>
    <dgm:pt modelId="{82FA407A-084E-4D9C-8DD2-E5881A732C1A}" type="sibTrans" cxnId="{7B1F46CC-D591-4092-845F-1C56F213BA8F}">
      <dgm:prSet/>
      <dgm:spPr/>
      <dgm:t>
        <a:bodyPr/>
        <a:lstStyle/>
        <a:p>
          <a:endParaRPr lang="ru-RU" sz="2000">
            <a:solidFill>
              <a:schemeClr val="tx1"/>
            </a:solidFill>
            <a:latin typeface="Times New Roman" panose="02020603050405020304" pitchFamily="18" charset="0"/>
            <a:cs typeface="Times New Roman" panose="02020603050405020304" pitchFamily="18" charset="0"/>
          </a:endParaRPr>
        </a:p>
      </dgm:t>
    </dgm:pt>
    <dgm:pt modelId="{56C08F53-A513-4FA3-A7FD-4A16E9164081}" type="pres">
      <dgm:prSet presAssocID="{FCC3F71D-AB58-425C-9DFB-C195B578C04E}" presName="linear" presStyleCnt="0">
        <dgm:presLayoutVars>
          <dgm:animLvl val="lvl"/>
          <dgm:resizeHandles val="exact"/>
        </dgm:presLayoutVars>
      </dgm:prSet>
      <dgm:spPr/>
    </dgm:pt>
    <dgm:pt modelId="{1BC2D7AC-6603-4C7B-AA8C-E4FBCA51E7A0}" type="pres">
      <dgm:prSet presAssocID="{D8DA74C4-0600-4E28-BBFD-C88D5E91567B}" presName="parentText" presStyleLbl="node1" presStyleIdx="0" presStyleCnt="3">
        <dgm:presLayoutVars>
          <dgm:chMax val="0"/>
          <dgm:bulletEnabled val="1"/>
        </dgm:presLayoutVars>
      </dgm:prSet>
      <dgm:spPr/>
    </dgm:pt>
    <dgm:pt modelId="{89765537-33F5-4ED1-B513-A18B50EC00C6}" type="pres">
      <dgm:prSet presAssocID="{3A26343D-1F6B-478D-A170-FE5FD39E25F4}" presName="spacer" presStyleCnt="0"/>
      <dgm:spPr/>
    </dgm:pt>
    <dgm:pt modelId="{43353C4E-EB2F-4091-A203-454028E58EE1}" type="pres">
      <dgm:prSet presAssocID="{462F1341-C258-4B4C-84FA-5473D22A91DF}" presName="parentText" presStyleLbl="node1" presStyleIdx="1" presStyleCnt="3">
        <dgm:presLayoutVars>
          <dgm:chMax val="0"/>
          <dgm:bulletEnabled val="1"/>
        </dgm:presLayoutVars>
      </dgm:prSet>
      <dgm:spPr/>
    </dgm:pt>
    <dgm:pt modelId="{0DAAA852-C505-4E1B-A959-A874BAB668ED}" type="pres">
      <dgm:prSet presAssocID="{941D0E48-119A-468B-9772-FA5ED440270A}" presName="spacer" presStyleCnt="0"/>
      <dgm:spPr/>
    </dgm:pt>
    <dgm:pt modelId="{87586A58-07C9-43B0-B4F6-E3956A5C8C5E}" type="pres">
      <dgm:prSet presAssocID="{74D06C26-35A1-468D-90AB-C50698F88BC9}" presName="parentText" presStyleLbl="node1" presStyleIdx="2" presStyleCnt="3">
        <dgm:presLayoutVars>
          <dgm:chMax val="0"/>
          <dgm:bulletEnabled val="1"/>
        </dgm:presLayoutVars>
      </dgm:prSet>
      <dgm:spPr/>
    </dgm:pt>
  </dgm:ptLst>
  <dgm:cxnLst>
    <dgm:cxn modelId="{EA33DD1B-336F-4126-994F-D8EE31DA3485}" type="presOf" srcId="{74D06C26-35A1-468D-90AB-C50698F88BC9}" destId="{87586A58-07C9-43B0-B4F6-E3956A5C8C5E}" srcOrd="0" destOrd="0" presId="urn:microsoft.com/office/officeart/2005/8/layout/vList2"/>
    <dgm:cxn modelId="{E303F425-31C5-4A71-A564-9C3F918FFA1F}" srcId="{FCC3F71D-AB58-425C-9DFB-C195B578C04E}" destId="{D8DA74C4-0600-4E28-BBFD-C88D5E91567B}" srcOrd="0" destOrd="0" parTransId="{00F8B4DD-8EAE-4B38-8CEC-5C0F0C2AEAEE}" sibTransId="{3A26343D-1F6B-478D-A170-FE5FD39E25F4}"/>
    <dgm:cxn modelId="{E320A95B-584D-4253-B92C-9BD6C3CC9699}" type="presOf" srcId="{FCC3F71D-AB58-425C-9DFB-C195B578C04E}" destId="{56C08F53-A513-4FA3-A7FD-4A16E9164081}" srcOrd="0" destOrd="0" presId="urn:microsoft.com/office/officeart/2005/8/layout/vList2"/>
    <dgm:cxn modelId="{CB219079-DA3D-4CF8-BD65-E0FAC9CB97A9}" srcId="{FCC3F71D-AB58-425C-9DFB-C195B578C04E}" destId="{462F1341-C258-4B4C-84FA-5473D22A91DF}" srcOrd="1" destOrd="0" parTransId="{45782163-3B91-4691-9079-20CE849D6E68}" sibTransId="{941D0E48-119A-468B-9772-FA5ED440270A}"/>
    <dgm:cxn modelId="{7CFE2492-02D7-47E5-AAAA-18D50DEB4191}" type="presOf" srcId="{462F1341-C258-4B4C-84FA-5473D22A91DF}" destId="{43353C4E-EB2F-4091-A203-454028E58EE1}" srcOrd="0" destOrd="0" presId="urn:microsoft.com/office/officeart/2005/8/layout/vList2"/>
    <dgm:cxn modelId="{0BDF13A3-201C-4A24-BC61-BA4CCF689532}" type="presOf" srcId="{D8DA74C4-0600-4E28-BBFD-C88D5E91567B}" destId="{1BC2D7AC-6603-4C7B-AA8C-E4FBCA51E7A0}" srcOrd="0" destOrd="0" presId="urn:microsoft.com/office/officeart/2005/8/layout/vList2"/>
    <dgm:cxn modelId="{7B1F46CC-D591-4092-845F-1C56F213BA8F}" srcId="{FCC3F71D-AB58-425C-9DFB-C195B578C04E}" destId="{74D06C26-35A1-468D-90AB-C50698F88BC9}" srcOrd="2" destOrd="0" parTransId="{79D4B232-545C-40B4-8010-7D115E33F876}" sibTransId="{82FA407A-084E-4D9C-8DD2-E5881A732C1A}"/>
    <dgm:cxn modelId="{358A2120-B54D-418C-AF29-FAB64FED2418}" type="presParOf" srcId="{56C08F53-A513-4FA3-A7FD-4A16E9164081}" destId="{1BC2D7AC-6603-4C7B-AA8C-E4FBCA51E7A0}" srcOrd="0" destOrd="0" presId="urn:microsoft.com/office/officeart/2005/8/layout/vList2"/>
    <dgm:cxn modelId="{5CD728B4-6661-40F1-B856-AF3797F36294}" type="presParOf" srcId="{56C08F53-A513-4FA3-A7FD-4A16E9164081}" destId="{89765537-33F5-4ED1-B513-A18B50EC00C6}" srcOrd="1" destOrd="0" presId="urn:microsoft.com/office/officeart/2005/8/layout/vList2"/>
    <dgm:cxn modelId="{F384E849-049A-4EBE-972D-411B17DD8162}" type="presParOf" srcId="{56C08F53-A513-4FA3-A7FD-4A16E9164081}" destId="{43353C4E-EB2F-4091-A203-454028E58EE1}" srcOrd="2" destOrd="0" presId="urn:microsoft.com/office/officeart/2005/8/layout/vList2"/>
    <dgm:cxn modelId="{BD017219-C0E2-40C0-9712-97F67313173E}" type="presParOf" srcId="{56C08F53-A513-4FA3-A7FD-4A16E9164081}" destId="{0DAAA852-C505-4E1B-A959-A874BAB668ED}" srcOrd="3" destOrd="0" presId="urn:microsoft.com/office/officeart/2005/8/layout/vList2"/>
    <dgm:cxn modelId="{C1A2642A-77BA-4915-9CBD-1CC7A12A8366}" type="presParOf" srcId="{56C08F53-A513-4FA3-A7FD-4A16E9164081}" destId="{87586A58-07C9-43B0-B4F6-E3956A5C8C5E}"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B3FE77-9F94-4C45-9CE3-CB5842C25025}">
      <dsp:nvSpPr>
        <dsp:cNvPr id="0" name=""/>
        <dsp:cNvSpPr/>
      </dsp:nvSpPr>
      <dsp:spPr>
        <a:xfrm>
          <a:off x="0" y="282243"/>
          <a:ext cx="11918731" cy="1211544"/>
        </a:xfrm>
        <a:prstGeom prst="roundRect">
          <a:avLst>
            <a:gd name="adj" fmla="val 10000"/>
          </a:avLst>
        </a:prstGeom>
        <a:solidFill>
          <a:schemeClr val="accent3">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solidFill>
                <a:schemeClr val="tx1"/>
              </a:solidFill>
              <a:latin typeface="Times New Roman" panose="02020603050405020304" pitchFamily="18" charset="0"/>
              <a:cs typeface="Times New Roman" panose="02020603050405020304" pitchFamily="18" charset="0"/>
            </a:rPr>
            <a:t>Modern materials and structures</a:t>
          </a:r>
          <a:endParaRPr lang="ru-RU" sz="1600" kern="1200" dirty="0">
            <a:solidFill>
              <a:schemeClr val="tx1"/>
            </a:solidFill>
            <a:latin typeface="Times New Roman" panose="02020603050405020304" pitchFamily="18" charset="0"/>
            <a:cs typeface="Times New Roman" panose="02020603050405020304" pitchFamily="18" charset="0"/>
          </a:endParaRPr>
        </a:p>
        <a:p>
          <a:pPr marL="171450" lvl="1" indent="-171450" algn="l" defTabSz="711200">
            <a:lnSpc>
              <a:spcPct val="90000"/>
            </a:lnSpc>
            <a:spcBef>
              <a:spcPct val="0"/>
            </a:spcBef>
            <a:spcAft>
              <a:spcPct val="15000"/>
            </a:spcAft>
            <a:buChar char="•"/>
          </a:pPr>
          <a:r>
            <a:rPr lang="en-US" sz="1600" kern="1200" dirty="0">
              <a:solidFill>
                <a:schemeClr val="tx1"/>
              </a:solidFill>
              <a:latin typeface="Times New Roman" panose="02020603050405020304" pitchFamily="18" charset="0"/>
              <a:cs typeface="Times New Roman" panose="02020603050405020304" pitchFamily="18" charset="0"/>
            </a:rPr>
            <a:t>The introduction of the latest building materials (e.g., </a:t>
          </a:r>
          <a:r>
            <a:rPr lang="en-US" sz="1600" kern="1200" dirty="0" err="1">
              <a:solidFill>
                <a:schemeClr val="tx1"/>
              </a:solidFill>
              <a:latin typeface="Times New Roman" panose="02020603050405020304" pitchFamily="18" charset="0"/>
              <a:cs typeface="Times New Roman" panose="02020603050405020304" pitchFamily="18" charset="0"/>
            </a:rPr>
            <a:t>Thermodom</a:t>
          </a:r>
          <a:r>
            <a:rPr lang="en-US" sz="1600" kern="1200" dirty="0">
              <a:solidFill>
                <a:schemeClr val="tx1"/>
              </a:solidFill>
              <a:latin typeface="Times New Roman" panose="02020603050405020304" pitchFamily="18" charset="0"/>
              <a:cs typeface="Times New Roman" panose="02020603050405020304" pitchFamily="18" charset="0"/>
            </a:rPr>
            <a:t> technology using </a:t>
          </a:r>
          <a:r>
            <a:rPr lang="en-US" sz="1600" kern="1200" dirty="0" err="1">
              <a:solidFill>
                <a:schemeClr val="tx1"/>
              </a:solidFill>
              <a:latin typeface="Times New Roman" panose="02020603050405020304" pitchFamily="18" charset="0"/>
              <a:cs typeface="Times New Roman" panose="02020603050405020304" pitchFamily="18" charset="0"/>
            </a:rPr>
            <a:t>thermoblocks</a:t>
          </a:r>
          <a:r>
            <a:rPr lang="en-US" sz="1600" kern="1200" dirty="0">
              <a:solidFill>
                <a:schemeClr val="tx1"/>
              </a:solidFill>
              <a:latin typeface="Times New Roman" panose="02020603050405020304" pitchFamily="18" charset="0"/>
              <a:cs typeface="Times New Roman" panose="02020603050405020304" pitchFamily="18" charset="0"/>
            </a:rPr>
            <a:t> for energy-efficient walls), which increases thermal insulation and reduces heating costs.</a:t>
          </a:r>
          <a:endParaRPr lang="ru-RU" sz="1600" kern="1200" dirty="0">
            <a:solidFill>
              <a:schemeClr val="tx1"/>
            </a:solidFill>
            <a:latin typeface="Times New Roman" panose="02020603050405020304" pitchFamily="18" charset="0"/>
            <a:cs typeface="Times New Roman" panose="02020603050405020304" pitchFamily="18" charset="0"/>
          </a:endParaRPr>
        </a:p>
      </dsp:txBody>
      <dsp:txXfrm>
        <a:off x="2503793" y="282243"/>
        <a:ext cx="9414937" cy="1211544"/>
      </dsp:txXfrm>
    </dsp:sp>
    <dsp:sp modelId="{BC0EBC72-9283-4E44-8BEC-4F643A3DE0DC}">
      <dsp:nvSpPr>
        <dsp:cNvPr id="0" name=""/>
        <dsp:cNvSpPr/>
      </dsp:nvSpPr>
      <dsp:spPr>
        <a:xfrm>
          <a:off x="85721" y="390301"/>
          <a:ext cx="2383746" cy="960380"/>
        </a:xfrm>
        <a:prstGeom prst="roundRect">
          <a:avLst>
            <a:gd name="adj" fmla="val 10000"/>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E7C9590-1069-4AB7-8E00-E62F58329F5E}">
      <dsp:nvSpPr>
        <dsp:cNvPr id="0" name=""/>
        <dsp:cNvSpPr/>
      </dsp:nvSpPr>
      <dsp:spPr>
        <a:xfrm>
          <a:off x="0" y="1537965"/>
          <a:ext cx="11918731" cy="2009968"/>
        </a:xfrm>
        <a:prstGeom prst="roundRect">
          <a:avLst>
            <a:gd name="adj" fmla="val 10000"/>
          </a:avLst>
        </a:prstGeom>
        <a:solidFill>
          <a:schemeClr val="accent3">
            <a:alpha val="90000"/>
            <a:hueOff val="0"/>
            <a:satOff val="0"/>
            <a:lumOff val="0"/>
            <a:alphaOff val="-13333"/>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solidFill>
                <a:schemeClr val="tx1"/>
              </a:solidFill>
              <a:latin typeface="Times New Roman" panose="02020603050405020304" pitchFamily="18" charset="0"/>
              <a:cs typeface="Times New Roman" panose="02020603050405020304" pitchFamily="18" charset="0"/>
            </a:rPr>
            <a:t>Innovative construction methods:</a:t>
          </a:r>
          <a:endParaRPr lang="ru-RU" sz="1600" kern="1200" dirty="0">
            <a:solidFill>
              <a:schemeClr val="tx1"/>
            </a:solidFill>
            <a:latin typeface="Times New Roman" panose="02020603050405020304" pitchFamily="18" charset="0"/>
            <a:cs typeface="Times New Roman" panose="02020603050405020304" pitchFamily="18" charset="0"/>
          </a:endParaRPr>
        </a:p>
        <a:p>
          <a:pPr marL="171450" lvl="1" indent="-171450" algn="l" defTabSz="711200">
            <a:lnSpc>
              <a:spcPct val="90000"/>
            </a:lnSpc>
            <a:spcBef>
              <a:spcPct val="0"/>
            </a:spcBef>
            <a:spcAft>
              <a:spcPct val="15000"/>
            </a:spcAft>
            <a:buChar char="•"/>
          </a:pPr>
          <a:r>
            <a:rPr lang="en-US" sz="1600" kern="1200" dirty="0">
              <a:solidFill>
                <a:schemeClr val="tx1"/>
              </a:solidFill>
              <a:latin typeface="Times New Roman" panose="02020603050405020304" pitchFamily="18" charset="0"/>
              <a:cs typeface="Times New Roman" panose="02020603050405020304" pitchFamily="18" charset="0"/>
            </a:rPr>
            <a:t>Building Information Modeling (BIM) is a technology that integrates all stages of construction (planning, design, execution, and operation) into a single three-dimensional model, improving communication and decision-making accuracy.</a:t>
          </a:r>
          <a:endParaRPr lang="ru-RU" sz="1600" kern="1200" dirty="0">
            <a:solidFill>
              <a:schemeClr val="tx1"/>
            </a:solidFill>
            <a:latin typeface="Times New Roman" panose="02020603050405020304" pitchFamily="18" charset="0"/>
            <a:cs typeface="Times New Roman" panose="02020603050405020304" pitchFamily="18" charset="0"/>
          </a:endParaRPr>
        </a:p>
        <a:p>
          <a:pPr marL="171450" lvl="1" indent="-171450" algn="l" defTabSz="711200">
            <a:lnSpc>
              <a:spcPct val="90000"/>
            </a:lnSpc>
            <a:spcBef>
              <a:spcPct val="0"/>
            </a:spcBef>
            <a:spcAft>
              <a:spcPct val="15000"/>
            </a:spcAft>
            <a:buChar char="•"/>
          </a:pPr>
          <a:r>
            <a:rPr lang="en-US" sz="1600" kern="1200" dirty="0">
              <a:solidFill>
                <a:schemeClr val="tx1"/>
              </a:solidFill>
              <a:latin typeface="Times New Roman" panose="02020603050405020304" pitchFamily="18" charset="0"/>
              <a:cs typeface="Times New Roman" panose="02020603050405020304" pitchFamily="18" charset="0"/>
            </a:rPr>
            <a:t>Prefabrication: production of building elements in factories for quick assembly on site, which significantly reduces construction time.</a:t>
          </a:r>
          <a:endParaRPr lang="ru-RU" sz="1600" kern="1200" dirty="0">
            <a:solidFill>
              <a:schemeClr val="tx1"/>
            </a:solidFill>
            <a:latin typeface="Times New Roman" panose="02020603050405020304" pitchFamily="18" charset="0"/>
            <a:cs typeface="Times New Roman" panose="02020603050405020304" pitchFamily="18" charset="0"/>
          </a:endParaRPr>
        </a:p>
        <a:p>
          <a:pPr marL="171450" lvl="1" indent="-171450" algn="l" defTabSz="711200">
            <a:lnSpc>
              <a:spcPct val="90000"/>
            </a:lnSpc>
            <a:spcBef>
              <a:spcPct val="0"/>
            </a:spcBef>
            <a:spcAft>
              <a:spcPct val="15000"/>
            </a:spcAft>
            <a:buChar char="•"/>
          </a:pPr>
          <a:r>
            <a:rPr lang="en-US" sz="1600" kern="1200" dirty="0">
              <a:solidFill>
                <a:schemeClr val="tx1"/>
              </a:solidFill>
              <a:latin typeface="Times New Roman" panose="02020603050405020304" pitchFamily="18" charset="0"/>
              <a:cs typeface="Times New Roman" panose="02020603050405020304" pitchFamily="18" charset="0"/>
            </a:rPr>
            <a:t>Internet of Things (</a:t>
          </a:r>
          <a:r>
            <a:rPr lang="en-US" sz="1600" kern="1200" dirty="0" err="1">
              <a:solidFill>
                <a:schemeClr val="tx1"/>
              </a:solidFill>
              <a:latin typeface="Times New Roman" panose="02020603050405020304" pitchFamily="18" charset="0"/>
              <a:cs typeface="Times New Roman" panose="02020603050405020304" pitchFamily="18" charset="0"/>
            </a:rPr>
            <a:t>IoT</a:t>
          </a:r>
          <a:r>
            <a:rPr lang="en-US" sz="1600" kern="1200" dirty="0">
              <a:solidFill>
                <a:schemeClr val="tx1"/>
              </a:solidFill>
              <a:latin typeface="Times New Roman" panose="02020603050405020304" pitchFamily="18" charset="0"/>
              <a:cs typeface="Times New Roman" panose="02020603050405020304" pitchFamily="18" charset="0"/>
            </a:rPr>
            <a:t>): Facilitates the management of construction processes and the supply of materials, and enables real-time monitoring of the facility's condition.</a:t>
          </a:r>
          <a:endParaRPr lang="ru-RU" sz="1600" kern="1200" dirty="0">
            <a:solidFill>
              <a:schemeClr val="tx1"/>
            </a:solidFill>
            <a:latin typeface="Times New Roman" panose="02020603050405020304" pitchFamily="18" charset="0"/>
            <a:cs typeface="Times New Roman" panose="02020603050405020304" pitchFamily="18" charset="0"/>
          </a:endParaRPr>
        </a:p>
      </dsp:txBody>
      <dsp:txXfrm>
        <a:off x="2503793" y="1537965"/>
        <a:ext cx="9414937" cy="2009968"/>
      </dsp:txXfrm>
    </dsp:sp>
    <dsp:sp modelId="{ACDB345A-2841-4D6F-8BFC-BC7EECA5B9AA}">
      <dsp:nvSpPr>
        <dsp:cNvPr id="0" name=""/>
        <dsp:cNvSpPr/>
      </dsp:nvSpPr>
      <dsp:spPr>
        <a:xfrm>
          <a:off x="174933" y="1755224"/>
          <a:ext cx="2273974" cy="1393925"/>
        </a:xfrm>
        <a:prstGeom prst="roundRect">
          <a:avLst>
            <a:gd name="adj" fmla="val 10000"/>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09E88CF-D73A-495B-A07E-931FDEFF938E}">
      <dsp:nvSpPr>
        <dsp:cNvPr id="0" name=""/>
        <dsp:cNvSpPr/>
      </dsp:nvSpPr>
      <dsp:spPr>
        <a:xfrm>
          <a:off x="0" y="3785628"/>
          <a:ext cx="11918731" cy="1622142"/>
        </a:xfrm>
        <a:prstGeom prst="roundRect">
          <a:avLst>
            <a:gd name="adj" fmla="val 10000"/>
          </a:avLst>
        </a:prstGeom>
        <a:solidFill>
          <a:schemeClr val="accent3">
            <a:alpha val="90000"/>
            <a:hueOff val="0"/>
            <a:satOff val="0"/>
            <a:lumOff val="0"/>
            <a:alphaOff val="-26667"/>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dirty="0">
              <a:solidFill>
                <a:schemeClr val="tx1"/>
              </a:solidFill>
              <a:latin typeface="Times New Roman" panose="02020603050405020304" pitchFamily="18" charset="0"/>
              <a:cs typeface="Times New Roman" panose="02020603050405020304" pitchFamily="18" charset="0"/>
            </a:rPr>
            <a:t>High-tech equipment:</a:t>
          </a:r>
          <a:endParaRPr lang="ru-RU" sz="1600" kern="1200" dirty="0">
            <a:solidFill>
              <a:schemeClr val="tx1"/>
            </a:solidFill>
            <a:latin typeface="Times New Roman" panose="02020603050405020304" pitchFamily="18" charset="0"/>
            <a:cs typeface="Times New Roman" panose="02020603050405020304" pitchFamily="18" charset="0"/>
          </a:endParaRPr>
        </a:p>
        <a:p>
          <a:pPr marL="171450" lvl="1" indent="-171450" algn="l" defTabSz="711200">
            <a:lnSpc>
              <a:spcPct val="90000"/>
            </a:lnSpc>
            <a:spcBef>
              <a:spcPct val="0"/>
            </a:spcBef>
            <a:spcAft>
              <a:spcPct val="15000"/>
            </a:spcAft>
            <a:buChar char="•"/>
          </a:pPr>
          <a:r>
            <a:rPr lang="en-US" sz="1600" kern="1200" dirty="0">
              <a:solidFill>
                <a:schemeClr val="tx1"/>
              </a:solidFill>
              <a:latin typeface="Times New Roman" panose="02020603050405020304" pitchFamily="18" charset="0"/>
              <a:cs typeface="Times New Roman" panose="02020603050405020304" pitchFamily="18" charset="0"/>
            </a:rPr>
            <a:t>3D printing allows you to quickly create building elements with precision and less resource consumption.
3D laser scanning and drones for analysis and control of the construction site, improving the accuracy and efficiency of processes.
Modern 4D, 5D and 6D models: Taking into account time, energy, and financial parameters for a complete project assessment at the planning stage.</a:t>
          </a:r>
          <a:endParaRPr lang="ru-RU" sz="1600" kern="1200" dirty="0">
            <a:solidFill>
              <a:schemeClr val="tx1"/>
            </a:solidFill>
            <a:latin typeface="Times New Roman" panose="02020603050405020304" pitchFamily="18" charset="0"/>
            <a:cs typeface="Times New Roman" panose="02020603050405020304" pitchFamily="18" charset="0"/>
          </a:endParaRPr>
        </a:p>
      </dsp:txBody>
      <dsp:txXfrm>
        <a:off x="2503793" y="3785628"/>
        <a:ext cx="9414937" cy="1622142"/>
      </dsp:txXfrm>
    </dsp:sp>
    <dsp:sp modelId="{E5A9A7A3-B2EA-4578-96C6-B87B3D437781}">
      <dsp:nvSpPr>
        <dsp:cNvPr id="0" name=""/>
        <dsp:cNvSpPr/>
      </dsp:nvSpPr>
      <dsp:spPr>
        <a:xfrm>
          <a:off x="56997" y="4023719"/>
          <a:ext cx="2383746" cy="960380"/>
        </a:xfrm>
        <a:prstGeom prst="roundRect">
          <a:avLst>
            <a:gd name="adj" fmla="val 10000"/>
          </a:avLst>
        </a:prstGeom>
        <a:blipFill rotWithShape="1">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0778F54-B7F3-4F65-9ACF-BEECEAADC144}">
      <dsp:nvSpPr>
        <dsp:cNvPr id="0" name=""/>
        <dsp:cNvSpPr/>
      </dsp:nvSpPr>
      <dsp:spPr>
        <a:xfrm>
          <a:off x="0" y="5556609"/>
          <a:ext cx="11918731" cy="612962"/>
        </a:xfrm>
        <a:prstGeom prst="roundRect">
          <a:avLst>
            <a:gd name="adj" fmla="val 10000"/>
          </a:avLst>
        </a:prstGeom>
        <a:solidFill>
          <a:schemeClr val="accent3">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en-US" sz="1600" kern="1200" dirty="0">
              <a:solidFill>
                <a:schemeClr val="tx1"/>
              </a:solidFill>
              <a:latin typeface="Times New Roman" panose="02020603050405020304" pitchFamily="18" charset="0"/>
              <a:cs typeface="Times New Roman" panose="02020603050405020304" pitchFamily="18" charset="0"/>
            </a:rPr>
            <a:t>Virtual and augmented reality:</a:t>
          </a:r>
          <a:endParaRPr lang="uk-UA" sz="1600" kern="1200" dirty="0">
            <a:solidFill>
              <a:schemeClr val="tx1"/>
            </a:solidFill>
            <a:latin typeface="Times New Roman" panose="02020603050405020304" pitchFamily="18" charset="0"/>
            <a:cs typeface="Times New Roman" panose="02020603050405020304" pitchFamily="18" charset="0"/>
          </a:endParaRPr>
        </a:p>
        <a:p>
          <a:pPr marL="0" lvl="0" indent="0" algn="l" defTabSz="711200">
            <a:lnSpc>
              <a:spcPct val="90000"/>
            </a:lnSpc>
            <a:spcBef>
              <a:spcPct val="0"/>
            </a:spcBef>
            <a:spcAft>
              <a:spcPct val="35000"/>
            </a:spcAft>
            <a:buNone/>
          </a:pPr>
          <a:r>
            <a:rPr lang="en-US" sz="1600" kern="1200" dirty="0">
              <a:solidFill>
                <a:schemeClr val="tx1"/>
              </a:solidFill>
              <a:latin typeface="Times New Roman" panose="02020603050405020304" pitchFamily="18" charset="0"/>
              <a:cs typeface="Times New Roman" panose="02020603050405020304" pitchFamily="18" charset="0"/>
            </a:rPr>
            <a:t>Allows clients and engineers to evaluate a project in real conditions before construction begins. </a:t>
          </a:r>
          <a:endParaRPr lang="ru-RU" sz="1600" kern="1200" dirty="0">
            <a:solidFill>
              <a:schemeClr val="tx1"/>
            </a:solidFill>
            <a:latin typeface="Times New Roman" panose="02020603050405020304" pitchFamily="18" charset="0"/>
            <a:cs typeface="Times New Roman" panose="02020603050405020304" pitchFamily="18" charset="0"/>
          </a:endParaRPr>
        </a:p>
      </dsp:txBody>
      <dsp:txXfrm>
        <a:off x="2503793" y="5556609"/>
        <a:ext cx="9414937" cy="612962"/>
      </dsp:txXfrm>
    </dsp:sp>
    <dsp:sp modelId="{DF0880DD-A79D-45FF-BCFF-1E303E85D25A}">
      <dsp:nvSpPr>
        <dsp:cNvPr id="0" name=""/>
        <dsp:cNvSpPr/>
      </dsp:nvSpPr>
      <dsp:spPr>
        <a:xfrm>
          <a:off x="120047" y="5203798"/>
          <a:ext cx="2383746" cy="960380"/>
        </a:xfrm>
        <a:prstGeom prst="roundRect">
          <a:avLst>
            <a:gd name="adj" fmla="val 10000"/>
          </a:avLst>
        </a:prstGeom>
        <a:blipFill rotWithShape="1">
          <a:blip xmlns:r="http://schemas.openxmlformats.org/officeDocument/2006/relationships" r:embed="rId4"/>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43B486-2651-4B29-A3B1-FEB0AF168AEC}">
      <dsp:nvSpPr>
        <dsp:cNvPr id="0" name=""/>
        <dsp:cNvSpPr/>
      </dsp:nvSpPr>
      <dsp:spPr>
        <a:xfrm>
          <a:off x="0" y="0"/>
          <a:ext cx="12118428" cy="2397934"/>
        </a:xfrm>
        <a:prstGeom prst="roundRect">
          <a:avLst>
            <a:gd name="adj" fmla="val 10000"/>
          </a:avLst>
        </a:prstGeom>
        <a:solidFill>
          <a:schemeClr val="accent3">
            <a:alpha val="90000"/>
            <a:tint val="40000"/>
            <a:hueOff val="0"/>
            <a:satOff val="0"/>
            <a:lumOff val="0"/>
            <a:alphaOff val="0"/>
          </a:schemeClr>
        </a:solidFill>
        <a:ln w="12700" cap="flat" cmpd="sng" algn="ctr">
          <a:solidFill>
            <a:schemeClr val="accent3">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29A1A1B-4872-489E-AAAC-AD760BCB0E73}">
      <dsp:nvSpPr>
        <dsp:cNvPr id="0" name=""/>
        <dsp:cNvSpPr/>
      </dsp:nvSpPr>
      <dsp:spPr>
        <a:xfrm>
          <a:off x="372449" y="250616"/>
          <a:ext cx="2645006" cy="1758485"/>
        </a:xfrm>
        <a:prstGeom prst="roundRect">
          <a:avLst>
            <a:gd name="adj" fmla="val 10000"/>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9A9DC9F-8C16-4C62-B5D5-2797EB138E47}">
      <dsp:nvSpPr>
        <dsp:cNvPr id="0" name=""/>
        <dsp:cNvSpPr/>
      </dsp:nvSpPr>
      <dsp:spPr>
        <a:xfrm rot="10800000">
          <a:off x="372449" y="2190609"/>
          <a:ext cx="2645006" cy="3207243"/>
        </a:xfrm>
        <a:prstGeom prst="round2SameRect">
          <a:avLst>
            <a:gd name="adj1" fmla="val 10500"/>
            <a:gd name="adj2" fmla="val 0"/>
          </a:avLst>
        </a:prstGeom>
        <a:solidFill>
          <a:schemeClr val="accent3">
            <a:alpha val="9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Times New Roman" panose="02020603050405020304" pitchFamily="18" charset="0"/>
              <a:cs typeface="Times New Roman" panose="02020603050405020304" pitchFamily="18" charset="0"/>
            </a:rPr>
            <a:t>Greensburg Business Incubator (USA): Founded in 2009 as a space for startups and small businesses. The building has a high level of energy efficiency (LEED Platinum certificate) and provides space for new businesses at reduced rental rates.
</a:t>
          </a:r>
          <a:endParaRPr lang="ru-RU" sz="1800" kern="1200" dirty="0">
            <a:solidFill>
              <a:schemeClr val="tx1"/>
            </a:solidFill>
            <a:latin typeface="Times New Roman" panose="02020603050405020304" pitchFamily="18" charset="0"/>
            <a:cs typeface="Times New Roman" panose="02020603050405020304" pitchFamily="18" charset="0"/>
          </a:endParaRPr>
        </a:p>
      </dsp:txBody>
      <dsp:txXfrm rot="10800000">
        <a:off x="453792" y="2190609"/>
        <a:ext cx="2482320" cy="3125900"/>
      </dsp:txXfrm>
    </dsp:sp>
    <dsp:sp modelId="{3CCDEBE0-7C81-4E53-A78C-C72F1CC9B136}">
      <dsp:nvSpPr>
        <dsp:cNvPr id="0" name=""/>
        <dsp:cNvSpPr/>
      </dsp:nvSpPr>
      <dsp:spPr>
        <a:xfrm>
          <a:off x="3281956" y="266383"/>
          <a:ext cx="2645006" cy="1758485"/>
        </a:xfrm>
        <a:prstGeom prst="roundRect">
          <a:avLst>
            <a:gd name="adj" fmla="val 10000"/>
          </a:avLst>
        </a:prstGeom>
        <a:blipFill rotWithShape="1">
          <a:blip xmlns:r="http://schemas.openxmlformats.org/officeDocument/2006/relationships" r:embed="rId2"/>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23F26B9-506A-46F2-A030-BFDB183A189C}">
      <dsp:nvSpPr>
        <dsp:cNvPr id="0" name=""/>
        <dsp:cNvSpPr/>
      </dsp:nvSpPr>
      <dsp:spPr>
        <a:xfrm rot="10800000">
          <a:off x="3281956" y="2237912"/>
          <a:ext cx="2645006" cy="3144172"/>
        </a:xfrm>
        <a:prstGeom prst="round2SameRect">
          <a:avLst>
            <a:gd name="adj1" fmla="val 10500"/>
            <a:gd name="adj2" fmla="val 0"/>
          </a:avLst>
        </a:prstGeom>
        <a:solidFill>
          <a:schemeClr val="accent3">
            <a:alpha val="90000"/>
            <a:hueOff val="0"/>
            <a:satOff val="0"/>
            <a:lumOff val="0"/>
            <a:alphaOff val="-13333"/>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Times New Roman" panose="02020603050405020304" pitchFamily="18" charset="0"/>
              <a:cs typeface="Times New Roman" panose="02020603050405020304" pitchFamily="18" charset="0"/>
            </a:rPr>
            <a:t>Unit City (Ukraine): An innovation park in Kyiv based on a former factory, opened in 2017. Contains educational centers, business campuses, technology laboratories, and other innovative spaces that promote startups and research initiatives.</a:t>
          </a:r>
          <a:endParaRPr lang="ru-RU" sz="1800" kern="1200" dirty="0">
            <a:solidFill>
              <a:schemeClr val="tx1"/>
            </a:solidFill>
            <a:latin typeface="Times New Roman" panose="02020603050405020304" pitchFamily="18" charset="0"/>
            <a:cs typeface="Times New Roman" panose="02020603050405020304" pitchFamily="18" charset="0"/>
          </a:endParaRPr>
        </a:p>
      </dsp:txBody>
      <dsp:txXfrm rot="10800000">
        <a:off x="3363299" y="2237912"/>
        <a:ext cx="2482320" cy="3062829"/>
      </dsp:txXfrm>
    </dsp:sp>
    <dsp:sp modelId="{C4855DDC-0C19-4CF1-B6DA-06F6ACFF2009}">
      <dsp:nvSpPr>
        <dsp:cNvPr id="0" name=""/>
        <dsp:cNvSpPr/>
      </dsp:nvSpPr>
      <dsp:spPr>
        <a:xfrm>
          <a:off x="6191464" y="256265"/>
          <a:ext cx="2645006" cy="1758485"/>
        </a:xfrm>
        <a:prstGeom prst="roundRect">
          <a:avLst>
            <a:gd name="adj" fmla="val 10000"/>
          </a:avLst>
        </a:prstGeom>
        <a:blipFill rotWithShape="1">
          <a:blip xmlns:r="http://schemas.openxmlformats.org/officeDocument/2006/relationships" r:embed="rId3"/>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0D4485C1-D0EB-48CC-8C33-50223AAD6DC0}">
      <dsp:nvSpPr>
        <dsp:cNvPr id="0" name=""/>
        <dsp:cNvSpPr/>
      </dsp:nvSpPr>
      <dsp:spPr>
        <a:xfrm rot="10800000">
          <a:off x="6191464" y="2207556"/>
          <a:ext cx="2645006" cy="3184646"/>
        </a:xfrm>
        <a:prstGeom prst="round2SameRect">
          <a:avLst>
            <a:gd name="adj1" fmla="val 10500"/>
            <a:gd name="adj2" fmla="val 0"/>
          </a:avLst>
        </a:prstGeom>
        <a:solidFill>
          <a:schemeClr val="accent3">
            <a:alpha val="90000"/>
            <a:hueOff val="0"/>
            <a:satOff val="0"/>
            <a:lumOff val="0"/>
            <a:alphaOff val="-26667"/>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marL="0" lvl="0" indent="0" algn="ctr" defTabSz="800100">
            <a:lnSpc>
              <a:spcPct val="90000"/>
            </a:lnSpc>
            <a:spcBef>
              <a:spcPct val="0"/>
            </a:spcBef>
            <a:spcAft>
              <a:spcPct val="35000"/>
            </a:spcAft>
            <a:buNone/>
          </a:pPr>
          <a:r>
            <a:rPr lang="en-US" sz="1800" kern="1200" dirty="0">
              <a:solidFill>
                <a:schemeClr val="tx1"/>
              </a:solidFill>
              <a:latin typeface="Times New Roman" panose="02020603050405020304" pitchFamily="18" charset="0"/>
              <a:cs typeface="Times New Roman" panose="02020603050405020304" pitchFamily="18" charset="0"/>
            </a:rPr>
            <a:t>Bandung Technology Park (Indonesia): It cooperates with the Telkom Institute and the Ministry of Industry. The main goal is to support innovation, research and development of the telecommunications sector, as well as entrepreneurship education.
</a:t>
          </a:r>
          <a:endParaRPr lang="ru-RU" sz="1800" kern="1200" dirty="0">
            <a:solidFill>
              <a:schemeClr val="tx1"/>
            </a:solidFill>
            <a:latin typeface="Times New Roman" panose="02020603050405020304" pitchFamily="18" charset="0"/>
            <a:cs typeface="Times New Roman" panose="02020603050405020304" pitchFamily="18" charset="0"/>
          </a:endParaRPr>
        </a:p>
      </dsp:txBody>
      <dsp:txXfrm rot="10800000">
        <a:off x="6272807" y="2207556"/>
        <a:ext cx="2482320" cy="3103303"/>
      </dsp:txXfrm>
    </dsp:sp>
    <dsp:sp modelId="{993F517D-D5ED-48BE-9CBA-20D57B91DBFD}">
      <dsp:nvSpPr>
        <dsp:cNvPr id="0" name=""/>
        <dsp:cNvSpPr/>
      </dsp:nvSpPr>
      <dsp:spPr>
        <a:xfrm>
          <a:off x="9100971" y="261130"/>
          <a:ext cx="2645006" cy="1758485"/>
        </a:xfrm>
        <a:prstGeom prst="roundRect">
          <a:avLst>
            <a:gd name="adj" fmla="val 10000"/>
          </a:avLst>
        </a:prstGeom>
        <a:blipFill rotWithShape="1">
          <a:blip xmlns:r="http://schemas.openxmlformats.org/officeDocument/2006/relationships" r:embed="rId4"/>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11D24ED-5288-4DE3-8AAC-B8FB21303159}">
      <dsp:nvSpPr>
        <dsp:cNvPr id="0" name=""/>
        <dsp:cNvSpPr/>
      </dsp:nvSpPr>
      <dsp:spPr>
        <a:xfrm rot="10800000">
          <a:off x="9100971" y="2222152"/>
          <a:ext cx="2645006" cy="3165186"/>
        </a:xfrm>
        <a:prstGeom prst="round2SameRect">
          <a:avLst>
            <a:gd name="adj1" fmla="val 10500"/>
            <a:gd name="adj2" fmla="val 0"/>
          </a:avLst>
        </a:prstGeom>
        <a:solidFill>
          <a:schemeClr val="accent3">
            <a:alpha val="90000"/>
            <a:hueOff val="0"/>
            <a:satOff val="0"/>
            <a:lumOff val="0"/>
            <a:alpha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128016" rIns="128016" bIns="128016" numCol="1" spcCol="1270" anchor="t" anchorCtr="0">
          <a:noAutofit/>
        </a:bodyPr>
        <a:lstStyle/>
        <a:p>
          <a:pPr marL="0" lvl="0" indent="0" algn="ctr" defTabSz="800100">
            <a:lnSpc>
              <a:spcPct val="90000"/>
            </a:lnSpc>
            <a:spcBef>
              <a:spcPct val="0"/>
            </a:spcBef>
            <a:spcAft>
              <a:spcPct val="35000"/>
            </a:spcAft>
            <a:buNone/>
          </a:pPr>
          <a:r>
            <a:rPr lang="en-US" sz="1800" kern="1200" dirty="0" err="1">
              <a:solidFill>
                <a:schemeClr val="tx1"/>
              </a:solidFill>
              <a:latin typeface="Times New Roman" panose="02020603050405020304" pitchFamily="18" charset="0"/>
              <a:cs typeface="Times New Roman" panose="02020603050405020304" pitchFamily="18" charset="0"/>
            </a:rPr>
            <a:t>Ukmerges</a:t>
          </a:r>
          <a:r>
            <a:rPr lang="en-US" sz="1800" kern="1200" dirty="0">
              <a:solidFill>
                <a:schemeClr val="tx1"/>
              </a:solidFill>
              <a:latin typeface="Times New Roman" panose="02020603050405020304" pitchFamily="18" charset="0"/>
              <a:cs typeface="Times New Roman" panose="02020603050405020304" pitchFamily="18" charset="0"/>
            </a:rPr>
            <a:t> </a:t>
          </a:r>
          <a:r>
            <a:rPr lang="en-US" sz="1800" kern="1200" dirty="0" err="1">
              <a:solidFill>
                <a:schemeClr val="tx1"/>
              </a:solidFill>
              <a:latin typeface="Times New Roman" panose="02020603050405020304" pitchFamily="18" charset="0"/>
              <a:cs typeface="Times New Roman" panose="02020603050405020304" pitchFamily="18" charset="0"/>
            </a:rPr>
            <a:t>Parmones</a:t>
          </a:r>
          <a:r>
            <a:rPr lang="en-US" sz="1800" kern="1200" dirty="0">
              <a:solidFill>
                <a:schemeClr val="tx1"/>
              </a:solidFill>
              <a:latin typeface="Times New Roman" panose="02020603050405020304" pitchFamily="18" charset="0"/>
              <a:cs typeface="Times New Roman" panose="02020603050405020304" pitchFamily="18" charset="0"/>
            </a:rPr>
            <a:t> Parkas (Lithuania): A Norwegian industrial park in Lithuania with a focus on industrial development and cooperation. The companies in the park share infrastructure and resources, which promotes cost savings and cooperation between enterprises.</a:t>
          </a:r>
          <a:endParaRPr lang="ru-RU" sz="1800" kern="1200" dirty="0">
            <a:solidFill>
              <a:schemeClr val="tx1"/>
            </a:solidFill>
            <a:latin typeface="Times New Roman" panose="02020603050405020304" pitchFamily="18" charset="0"/>
            <a:cs typeface="Times New Roman" panose="02020603050405020304" pitchFamily="18" charset="0"/>
          </a:endParaRPr>
        </a:p>
      </dsp:txBody>
      <dsp:txXfrm rot="10800000">
        <a:off x="9182314" y="2222152"/>
        <a:ext cx="2482320" cy="3083843"/>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47094C-5F4F-4353-9564-D0DC57325A33}">
      <dsp:nvSpPr>
        <dsp:cNvPr id="0" name=""/>
        <dsp:cNvSpPr/>
      </dsp:nvSpPr>
      <dsp:spPr>
        <a:xfrm>
          <a:off x="851337" y="0"/>
          <a:ext cx="9648497" cy="5833534"/>
        </a:xfrm>
        <a:prstGeom prst="rightArrow">
          <a:avLst/>
        </a:prstGeom>
        <a:solidFill>
          <a:schemeClr val="dk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86EC683-A6C3-4EC2-99C2-82D1E2BAB4F7}">
      <dsp:nvSpPr>
        <dsp:cNvPr id="0" name=""/>
        <dsp:cNvSpPr/>
      </dsp:nvSpPr>
      <dsp:spPr>
        <a:xfrm>
          <a:off x="3325" y="1750060"/>
          <a:ext cx="2001974" cy="2333413"/>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 investments in the construction of buildings, structures, infrastructure, and equipment;</a:t>
          </a:r>
          <a:endParaRPr lang="ru-RU" sz="1800" kern="1200" dirty="0"/>
        </a:p>
      </dsp:txBody>
      <dsp:txXfrm>
        <a:off x="101053" y="1847788"/>
        <a:ext cx="1806518" cy="2137957"/>
      </dsp:txXfrm>
    </dsp:sp>
    <dsp:sp modelId="{52733E73-DEC0-426C-A133-B155C0CCC1CB}">
      <dsp:nvSpPr>
        <dsp:cNvPr id="0" name=""/>
        <dsp:cNvSpPr/>
      </dsp:nvSpPr>
      <dsp:spPr>
        <a:xfrm>
          <a:off x="2338962" y="1750060"/>
          <a:ext cx="2001974" cy="2333413"/>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providing access to regional and national scientific and technical grants;</a:t>
          </a:r>
          <a:endParaRPr lang="ru-RU" sz="1800" kern="1200" dirty="0"/>
        </a:p>
      </dsp:txBody>
      <dsp:txXfrm>
        <a:off x="2436690" y="1847788"/>
        <a:ext cx="1806518" cy="2137957"/>
      </dsp:txXfrm>
    </dsp:sp>
    <dsp:sp modelId="{1A6A5039-D59B-4FFA-9CE2-27D00241F2EB}">
      <dsp:nvSpPr>
        <dsp:cNvPr id="0" name=""/>
        <dsp:cNvSpPr/>
      </dsp:nvSpPr>
      <dsp:spPr>
        <a:xfrm>
          <a:off x="4674599" y="1750060"/>
          <a:ext cx="2001974" cy="2333413"/>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development of special privileges and privileges in the field of land relations and lease, taxation, crediting, import-export of high-tech products;</a:t>
          </a:r>
          <a:endParaRPr lang="ru-RU" sz="1800" kern="1200" dirty="0"/>
        </a:p>
      </dsp:txBody>
      <dsp:txXfrm>
        <a:off x="4772327" y="1847788"/>
        <a:ext cx="1806518" cy="2137957"/>
      </dsp:txXfrm>
    </dsp:sp>
    <dsp:sp modelId="{5DF29176-087B-4601-BEEE-83F78E18D562}">
      <dsp:nvSpPr>
        <dsp:cNvPr id="0" name=""/>
        <dsp:cNvSpPr/>
      </dsp:nvSpPr>
      <dsp:spPr>
        <a:xfrm>
          <a:off x="7010236" y="1750060"/>
          <a:ext cx="2001974" cy="2333413"/>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joint development of research projects with leading research institutes;</a:t>
          </a:r>
        </a:p>
      </dsp:txBody>
      <dsp:txXfrm>
        <a:off x="7107964" y="1847788"/>
        <a:ext cx="1806518" cy="2137957"/>
      </dsp:txXfrm>
    </dsp:sp>
    <dsp:sp modelId="{65AF9582-C136-4591-A637-0F0A7491D24F}">
      <dsp:nvSpPr>
        <dsp:cNvPr id="0" name=""/>
        <dsp:cNvSpPr/>
      </dsp:nvSpPr>
      <dsp:spPr>
        <a:xfrm>
          <a:off x="9345873" y="1750060"/>
          <a:ext cx="2001974" cy="2333413"/>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ctr" defTabSz="800100">
            <a:lnSpc>
              <a:spcPct val="90000"/>
            </a:lnSpc>
            <a:spcBef>
              <a:spcPct val="0"/>
            </a:spcBef>
            <a:spcAft>
              <a:spcPct val="35000"/>
            </a:spcAft>
            <a:buNone/>
          </a:pPr>
          <a:r>
            <a:rPr lang="en-US" sz="1800" kern="1200">
              <a:latin typeface="Times New Roman" panose="02020603050405020304" pitchFamily="18" charset="0"/>
              <a:cs typeface="Times New Roman" panose="02020603050405020304" pitchFamily="18" charset="0"/>
            </a:rPr>
            <a:t>assistance in organizing the exchange of best practices.</a:t>
          </a:r>
          <a:endParaRPr lang="en-US" sz="1800" kern="1200" dirty="0">
            <a:latin typeface="Times New Roman" panose="02020603050405020304" pitchFamily="18" charset="0"/>
            <a:cs typeface="Times New Roman" panose="02020603050405020304" pitchFamily="18" charset="0"/>
          </a:endParaRPr>
        </a:p>
      </dsp:txBody>
      <dsp:txXfrm>
        <a:off x="9443601" y="1847788"/>
        <a:ext cx="1806518" cy="213795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558F38-3946-43DB-99CA-BBD0851749E0}">
      <dsp:nvSpPr>
        <dsp:cNvPr id="0" name=""/>
        <dsp:cNvSpPr/>
      </dsp:nvSpPr>
      <dsp:spPr>
        <a:xfrm>
          <a:off x="0" y="407133"/>
          <a:ext cx="11456275" cy="428400"/>
        </a:xfrm>
        <a:prstGeom prst="rect">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91A5A43E-4FD5-40EE-B1C6-E9364F7F6D69}">
      <dsp:nvSpPr>
        <dsp:cNvPr id="0" name=""/>
        <dsp:cNvSpPr/>
      </dsp:nvSpPr>
      <dsp:spPr>
        <a:xfrm>
          <a:off x="572813" y="1195"/>
          <a:ext cx="9354221" cy="656858"/>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114" tIns="0" rIns="303114" bIns="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Times New Roman" panose="02020603050405020304" pitchFamily="18" charset="0"/>
              <a:cs typeface="Times New Roman" panose="02020603050405020304" pitchFamily="18" charset="0"/>
            </a:rPr>
            <a:t>Improve the legal framework: Introduce tax and customs incentives for residents of technology parks (tax exemptions for 5-10 years, equipment import privileges), using the European model of incentives and public-private partnerships to attract investment.</a:t>
          </a:r>
          <a:endParaRPr lang="ru-RU" sz="1800" kern="1200" dirty="0">
            <a:solidFill>
              <a:schemeClr val="tx1"/>
            </a:solidFill>
            <a:latin typeface="Times New Roman" panose="02020603050405020304" pitchFamily="18" charset="0"/>
            <a:cs typeface="Times New Roman" panose="02020603050405020304" pitchFamily="18" charset="0"/>
          </a:endParaRPr>
        </a:p>
      </dsp:txBody>
      <dsp:txXfrm>
        <a:off x="604878" y="33260"/>
        <a:ext cx="9290091" cy="592728"/>
      </dsp:txXfrm>
    </dsp:sp>
    <dsp:sp modelId="{2B79795C-B4CB-42A6-B789-90C82654003F}">
      <dsp:nvSpPr>
        <dsp:cNvPr id="0" name=""/>
        <dsp:cNvSpPr/>
      </dsp:nvSpPr>
      <dsp:spPr>
        <a:xfrm>
          <a:off x="0" y="1376711"/>
          <a:ext cx="11456275" cy="428400"/>
        </a:xfrm>
        <a:prstGeom prst="rect">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2C78770-97A5-466D-A2A2-FE5FCB63F47E}">
      <dsp:nvSpPr>
        <dsp:cNvPr id="0" name=""/>
        <dsp:cNvSpPr/>
      </dsp:nvSpPr>
      <dsp:spPr>
        <a:xfrm>
          <a:off x="572813" y="927333"/>
          <a:ext cx="9291108" cy="700297"/>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114" tIns="0" rIns="303114" bIns="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Times New Roman" panose="02020603050405020304" pitchFamily="18" charset="0"/>
              <a:cs typeface="Times New Roman" panose="02020603050405020304" pitchFamily="18" charset="0"/>
            </a:rPr>
            <a:t>State preferential financing: The state should support technology parks by providing preferential loans for equipment, reimbursement of electricity costs, and partial compensation for investments.</a:t>
          </a:r>
          <a:endParaRPr lang="ru-RU" sz="1800" kern="1200" dirty="0">
            <a:solidFill>
              <a:schemeClr val="tx1"/>
            </a:solidFill>
            <a:latin typeface="Times New Roman" panose="02020603050405020304" pitchFamily="18" charset="0"/>
            <a:cs typeface="Times New Roman" panose="02020603050405020304" pitchFamily="18" charset="0"/>
          </a:endParaRPr>
        </a:p>
      </dsp:txBody>
      <dsp:txXfrm>
        <a:off x="606999" y="961519"/>
        <a:ext cx="9222736" cy="631925"/>
      </dsp:txXfrm>
    </dsp:sp>
    <dsp:sp modelId="{D69ADF93-BD8A-4370-AC1E-AEA811763237}">
      <dsp:nvSpPr>
        <dsp:cNvPr id="0" name=""/>
        <dsp:cNvSpPr/>
      </dsp:nvSpPr>
      <dsp:spPr>
        <a:xfrm>
          <a:off x="0" y="2270526"/>
          <a:ext cx="11456275" cy="428400"/>
        </a:xfrm>
        <a:prstGeom prst="rect">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D77BB26-91D5-4E29-B7F1-A4AA85462439}">
      <dsp:nvSpPr>
        <dsp:cNvPr id="0" name=""/>
        <dsp:cNvSpPr/>
      </dsp:nvSpPr>
      <dsp:spPr>
        <a:xfrm>
          <a:off x="572813" y="1896911"/>
          <a:ext cx="9154538" cy="624534"/>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114" tIns="0" rIns="303114" bIns="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Times New Roman" panose="02020603050405020304" pitchFamily="18" charset="0"/>
              <a:cs typeface="Times New Roman" panose="02020603050405020304" pitchFamily="18" charset="0"/>
            </a:rPr>
            <a:t>Integrated innovation infrastructure: Create eco-friendly cities within </a:t>
          </a:r>
          <a:r>
            <a:rPr lang="en-US" sz="1800" kern="1200" dirty="0" err="1">
              <a:solidFill>
                <a:schemeClr val="tx1"/>
              </a:solidFill>
              <a:latin typeface="Times New Roman" panose="02020603050405020304" pitchFamily="18" charset="0"/>
              <a:cs typeface="Times New Roman" panose="02020603050405020304" pitchFamily="18" charset="0"/>
            </a:rPr>
            <a:t>technoparks</a:t>
          </a:r>
          <a:r>
            <a:rPr lang="en-US" sz="1800" kern="1200" dirty="0">
              <a:solidFill>
                <a:schemeClr val="tx1"/>
              </a:solidFill>
              <a:latin typeface="Times New Roman" panose="02020603050405020304" pitchFamily="18" charset="0"/>
              <a:cs typeface="Times New Roman" panose="02020603050405020304" pitchFamily="18" charset="0"/>
            </a:rPr>
            <a:t> with developed infrastructure such as industrial facilities, business accelerators, export hubs, and </a:t>
          </a:r>
          <a:r>
            <a:rPr lang="en-US" sz="1800" kern="1200" dirty="0" err="1">
              <a:solidFill>
                <a:schemeClr val="tx1"/>
              </a:solidFill>
              <a:latin typeface="Times New Roman" panose="02020603050405020304" pitchFamily="18" charset="0"/>
              <a:cs typeface="Times New Roman" panose="02020603050405020304" pitchFamily="18" charset="0"/>
            </a:rPr>
            <a:t>coworking</a:t>
          </a:r>
          <a:r>
            <a:rPr lang="en-US" sz="1800" kern="1200" dirty="0">
              <a:solidFill>
                <a:schemeClr val="tx1"/>
              </a:solidFill>
              <a:latin typeface="Times New Roman" panose="02020603050405020304" pitchFamily="18" charset="0"/>
              <a:cs typeface="Times New Roman" panose="02020603050405020304" pitchFamily="18" charset="0"/>
            </a:rPr>
            <a:t> spaces to support innovation.</a:t>
          </a:r>
          <a:endParaRPr lang="ru-RU" sz="1800" kern="1200" dirty="0">
            <a:solidFill>
              <a:schemeClr val="tx1"/>
            </a:solidFill>
            <a:latin typeface="Times New Roman" panose="02020603050405020304" pitchFamily="18" charset="0"/>
            <a:cs typeface="Times New Roman" panose="02020603050405020304" pitchFamily="18" charset="0"/>
          </a:endParaRPr>
        </a:p>
      </dsp:txBody>
      <dsp:txXfrm>
        <a:off x="603300" y="1927398"/>
        <a:ext cx="9093564" cy="563560"/>
      </dsp:txXfrm>
    </dsp:sp>
    <dsp:sp modelId="{F7616203-5543-4FA0-B32D-65BB9D03E1D1}">
      <dsp:nvSpPr>
        <dsp:cNvPr id="0" name=""/>
        <dsp:cNvSpPr/>
      </dsp:nvSpPr>
      <dsp:spPr>
        <a:xfrm>
          <a:off x="0" y="3141778"/>
          <a:ext cx="11456275" cy="428400"/>
        </a:xfrm>
        <a:prstGeom prst="rect">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433BCFA8-9058-495B-B007-7E5ED63B5E70}">
      <dsp:nvSpPr>
        <dsp:cNvPr id="0" name=""/>
        <dsp:cNvSpPr/>
      </dsp:nvSpPr>
      <dsp:spPr>
        <a:xfrm>
          <a:off x="572813" y="2790726"/>
          <a:ext cx="8902248" cy="601972"/>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114" tIns="0" rIns="303114" bIns="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Times New Roman" panose="02020603050405020304" pitchFamily="18" charset="0"/>
              <a:cs typeface="Times New Roman" panose="02020603050405020304" pitchFamily="18" charset="0"/>
            </a:rPr>
            <a:t>Regional specialization: Identify priority industries for each region by conducting surveys and analyzing data (human resources, transportation, markets) to develop technology parks in accordance with regional needs.</a:t>
          </a:r>
          <a:endParaRPr lang="ru-RU" sz="1800" kern="1200" dirty="0">
            <a:solidFill>
              <a:schemeClr val="tx1"/>
            </a:solidFill>
            <a:latin typeface="Times New Roman" panose="02020603050405020304" pitchFamily="18" charset="0"/>
            <a:cs typeface="Times New Roman" panose="02020603050405020304" pitchFamily="18" charset="0"/>
          </a:endParaRPr>
        </a:p>
      </dsp:txBody>
      <dsp:txXfrm>
        <a:off x="602199" y="2820112"/>
        <a:ext cx="8843476" cy="543200"/>
      </dsp:txXfrm>
    </dsp:sp>
    <dsp:sp modelId="{68C72C9F-9A88-485D-AA57-787F8A1ABA43}">
      <dsp:nvSpPr>
        <dsp:cNvPr id="0" name=""/>
        <dsp:cNvSpPr/>
      </dsp:nvSpPr>
      <dsp:spPr>
        <a:xfrm>
          <a:off x="0" y="4188313"/>
          <a:ext cx="11456275" cy="428400"/>
        </a:xfrm>
        <a:prstGeom prst="rect">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22667C4-70C9-4EEE-94A7-7185AA8588C8}">
      <dsp:nvSpPr>
        <dsp:cNvPr id="0" name=""/>
        <dsp:cNvSpPr/>
      </dsp:nvSpPr>
      <dsp:spPr>
        <a:xfrm>
          <a:off x="572813" y="3661978"/>
          <a:ext cx="9144032" cy="777254"/>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114" tIns="0" rIns="303114" bIns="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Times New Roman" panose="02020603050405020304" pitchFamily="18" charset="0"/>
              <a:cs typeface="Times New Roman" panose="02020603050405020304" pitchFamily="18" charset="0"/>
            </a:rPr>
            <a:t>Market monitoring: Continuously monitor changes in labor and sales markets to avoid imbalances in demand for services and goods.</a:t>
          </a:r>
          <a:endParaRPr lang="ru-RU" sz="1800" kern="1200" dirty="0">
            <a:solidFill>
              <a:schemeClr val="tx1"/>
            </a:solidFill>
            <a:latin typeface="Times New Roman" panose="02020603050405020304" pitchFamily="18" charset="0"/>
            <a:cs typeface="Times New Roman" panose="02020603050405020304" pitchFamily="18" charset="0"/>
          </a:endParaRPr>
        </a:p>
      </dsp:txBody>
      <dsp:txXfrm>
        <a:off x="610755" y="3699920"/>
        <a:ext cx="9068148" cy="701370"/>
      </dsp:txXfrm>
    </dsp:sp>
    <dsp:sp modelId="{5F0D2C5C-7EDF-49E3-83BE-5755F6DFDE4E}">
      <dsp:nvSpPr>
        <dsp:cNvPr id="0" name=""/>
        <dsp:cNvSpPr/>
      </dsp:nvSpPr>
      <dsp:spPr>
        <a:xfrm>
          <a:off x="0" y="5203949"/>
          <a:ext cx="11456275" cy="428400"/>
        </a:xfrm>
        <a:prstGeom prst="rect">
          <a:avLst/>
        </a:prstGeom>
        <a:solidFill>
          <a:schemeClr val="dk2">
            <a:alpha val="90000"/>
            <a:tint val="40000"/>
            <a:hueOff val="0"/>
            <a:satOff val="0"/>
            <a:lumOff val="0"/>
            <a:alphaOff val="0"/>
          </a:schemeClr>
        </a:solidFill>
        <a:ln w="12700" cap="flat" cmpd="sng" algn="ctr">
          <a:solidFill>
            <a:schemeClr val="dk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8845E76-3909-454C-9BDA-D9F8DA99EC05}">
      <dsp:nvSpPr>
        <dsp:cNvPr id="0" name=""/>
        <dsp:cNvSpPr/>
      </dsp:nvSpPr>
      <dsp:spPr>
        <a:xfrm>
          <a:off x="572813" y="4708513"/>
          <a:ext cx="9417253" cy="746356"/>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3114" tIns="0" rIns="303114" bIns="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Times New Roman" panose="02020603050405020304" pitchFamily="18" charset="0"/>
              <a:cs typeface="Times New Roman" panose="02020603050405020304" pitchFamily="18" charset="0"/>
            </a:rPr>
            <a:t>The role of local authorities: Local authorities should actively promote the investment attractiveness of the region by aligning technology park development projects with regional priorities and market needs to ensure economic growth.</a:t>
          </a:r>
          <a:endParaRPr lang="ru-RU" sz="1800" kern="1200" dirty="0">
            <a:solidFill>
              <a:schemeClr val="tx1"/>
            </a:solidFill>
            <a:latin typeface="Times New Roman" panose="02020603050405020304" pitchFamily="18" charset="0"/>
            <a:cs typeface="Times New Roman" panose="02020603050405020304" pitchFamily="18" charset="0"/>
          </a:endParaRPr>
        </a:p>
      </dsp:txBody>
      <dsp:txXfrm>
        <a:off x="609247" y="4744947"/>
        <a:ext cx="9344385" cy="67348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E1ABC5-7311-472D-B594-03939C676442}">
      <dsp:nvSpPr>
        <dsp:cNvPr id="0" name=""/>
        <dsp:cNvSpPr/>
      </dsp:nvSpPr>
      <dsp:spPr>
        <a:xfrm>
          <a:off x="4992417" y="1765735"/>
          <a:ext cx="2168484" cy="233169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Industrial parks are an effective tool for increasing the investment attractiveness of the region 
</a:t>
          </a:r>
          <a:endParaRPr lang="ru-RU" sz="1800" kern="1200" dirty="0">
            <a:latin typeface="Times New Roman" panose="02020603050405020304" pitchFamily="18" charset="0"/>
            <a:cs typeface="Times New Roman" panose="02020603050405020304" pitchFamily="18" charset="0"/>
          </a:endParaRPr>
        </a:p>
      </dsp:txBody>
      <dsp:txXfrm>
        <a:off x="5098274" y="1871592"/>
        <a:ext cx="1956770" cy="2119983"/>
      </dsp:txXfrm>
    </dsp:sp>
    <dsp:sp modelId="{B64FAC59-C082-4157-9BB8-F5FE667D08B2}">
      <dsp:nvSpPr>
        <dsp:cNvPr id="0" name=""/>
        <dsp:cNvSpPr/>
      </dsp:nvSpPr>
      <dsp:spPr>
        <a:xfrm rot="16200000">
          <a:off x="5723360" y="1412435"/>
          <a:ext cx="706598" cy="0"/>
        </a:xfrm>
        <a:custGeom>
          <a:avLst/>
          <a:gdLst/>
          <a:ahLst/>
          <a:cxnLst/>
          <a:rect l="0" t="0" r="0" b="0"/>
          <a:pathLst>
            <a:path>
              <a:moveTo>
                <a:pt x="0" y="0"/>
              </a:moveTo>
              <a:lnTo>
                <a:pt x="706598" y="0"/>
              </a:lnTo>
            </a:path>
          </a:pathLst>
        </a:custGeom>
        <a:noFill/>
        <a:ln w="12700" cap="flat" cmpd="sng" algn="ctr">
          <a:solidFill>
            <a:schemeClr val="dk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34961024-AA0D-49D9-BD22-06810BBA01B6}">
      <dsp:nvSpPr>
        <dsp:cNvPr id="0" name=""/>
        <dsp:cNvSpPr/>
      </dsp:nvSpPr>
      <dsp:spPr>
        <a:xfrm>
          <a:off x="3724024" y="-199960"/>
          <a:ext cx="4705271" cy="1259097"/>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The development of industrial parks provides for the creation of new jobs in the region;</a:t>
          </a:r>
          <a:endParaRPr lang="ru-RU" sz="1800" kern="1200" dirty="0">
            <a:latin typeface="Times New Roman" panose="02020603050405020304" pitchFamily="18" charset="0"/>
            <a:cs typeface="Times New Roman" panose="02020603050405020304" pitchFamily="18" charset="0"/>
          </a:endParaRPr>
        </a:p>
      </dsp:txBody>
      <dsp:txXfrm>
        <a:off x="3785488" y="-138496"/>
        <a:ext cx="4582343" cy="1136169"/>
      </dsp:txXfrm>
    </dsp:sp>
    <dsp:sp modelId="{C437CBD1-7E61-4A75-B615-71C53207C0EB}">
      <dsp:nvSpPr>
        <dsp:cNvPr id="0" name=""/>
        <dsp:cNvSpPr/>
      </dsp:nvSpPr>
      <dsp:spPr>
        <a:xfrm rot="20668248">
          <a:off x="7133592" y="2430019"/>
          <a:ext cx="1496154" cy="0"/>
        </a:xfrm>
        <a:custGeom>
          <a:avLst/>
          <a:gdLst/>
          <a:ahLst/>
          <a:cxnLst/>
          <a:rect l="0" t="0" r="0" b="0"/>
          <a:pathLst>
            <a:path>
              <a:moveTo>
                <a:pt x="0" y="0"/>
              </a:moveTo>
              <a:lnTo>
                <a:pt x="1496154" y="0"/>
              </a:lnTo>
            </a:path>
          </a:pathLst>
        </a:custGeom>
        <a:noFill/>
        <a:ln w="12700" cap="flat" cmpd="sng" algn="ctr">
          <a:solidFill>
            <a:schemeClr val="dk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B22D6257-301F-4FA4-9338-F47E50419BF9}">
      <dsp:nvSpPr>
        <dsp:cNvPr id="0" name=""/>
        <dsp:cNvSpPr/>
      </dsp:nvSpPr>
      <dsp:spPr>
        <a:xfrm>
          <a:off x="8602438" y="934629"/>
          <a:ext cx="3044685" cy="1744176"/>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The development of new production facilities will increase the interest of investors and help attract new investments;</a:t>
          </a:r>
          <a:endParaRPr lang="ru-RU" sz="1800" kern="1200" dirty="0">
            <a:latin typeface="Times New Roman" panose="02020603050405020304" pitchFamily="18" charset="0"/>
            <a:cs typeface="Times New Roman" panose="02020603050405020304" pitchFamily="18" charset="0"/>
          </a:endParaRPr>
        </a:p>
      </dsp:txBody>
      <dsp:txXfrm>
        <a:off x="8687582" y="1019773"/>
        <a:ext cx="2874397" cy="1573888"/>
      </dsp:txXfrm>
    </dsp:sp>
    <dsp:sp modelId="{FF5D5F98-6DFF-48F3-A973-34D60058BDAC}">
      <dsp:nvSpPr>
        <dsp:cNvPr id="0" name=""/>
        <dsp:cNvSpPr/>
      </dsp:nvSpPr>
      <dsp:spPr>
        <a:xfrm rot="1312830">
          <a:off x="7120235" y="3577399"/>
          <a:ext cx="1129044" cy="0"/>
        </a:xfrm>
        <a:custGeom>
          <a:avLst/>
          <a:gdLst/>
          <a:ahLst/>
          <a:cxnLst/>
          <a:rect l="0" t="0" r="0" b="0"/>
          <a:pathLst>
            <a:path>
              <a:moveTo>
                <a:pt x="0" y="0"/>
              </a:moveTo>
              <a:lnTo>
                <a:pt x="1129044" y="0"/>
              </a:lnTo>
            </a:path>
          </a:pathLst>
        </a:custGeom>
        <a:noFill/>
        <a:ln w="12700" cap="flat" cmpd="sng" algn="ctr">
          <a:solidFill>
            <a:schemeClr val="dk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6B484CED-7783-4FFB-8E64-D4EF3785C475}">
      <dsp:nvSpPr>
        <dsp:cNvPr id="0" name=""/>
        <dsp:cNvSpPr/>
      </dsp:nvSpPr>
      <dsp:spPr>
        <a:xfrm>
          <a:off x="8208613" y="3278961"/>
          <a:ext cx="3117663" cy="226969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a:latin typeface="Times New Roman" panose="02020603050405020304" pitchFamily="18" charset="0"/>
              <a:cs typeface="Times New Roman" panose="02020603050405020304" pitchFamily="18" charset="0"/>
            </a:rPr>
            <a:t>State support for industrial parks will allow the development of high-tech, competitive production.</a:t>
          </a:r>
          <a:endParaRPr lang="ru-RU" sz="1800" kern="1200">
            <a:latin typeface="Times New Roman" panose="02020603050405020304" pitchFamily="18" charset="0"/>
            <a:cs typeface="Times New Roman" panose="02020603050405020304" pitchFamily="18" charset="0"/>
          </a:endParaRPr>
        </a:p>
      </dsp:txBody>
      <dsp:txXfrm>
        <a:off x="8319411" y="3389759"/>
        <a:ext cx="2896067" cy="2048102"/>
      </dsp:txXfrm>
    </dsp:sp>
    <dsp:sp modelId="{70B55396-F0E1-4BF3-89DD-C1E179D91D6D}">
      <dsp:nvSpPr>
        <dsp:cNvPr id="0" name=""/>
        <dsp:cNvSpPr/>
      </dsp:nvSpPr>
      <dsp:spPr>
        <a:xfrm rot="5400000">
          <a:off x="5923859" y="4250233"/>
          <a:ext cx="305600" cy="0"/>
        </a:xfrm>
        <a:custGeom>
          <a:avLst/>
          <a:gdLst/>
          <a:ahLst/>
          <a:cxnLst/>
          <a:rect l="0" t="0" r="0" b="0"/>
          <a:pathLst>
            <a:path>
              <a:moveTo>
                <a:pt x="0" y="0"/>
              </a:moveTo>
              <a:lnTo>
                <a:pt x="305600" y="0"/>
              </a:lnTo>
            </a:path>
          </a:pathLst>
        </a:custGeom>
        <a:noFill/>
        <a:ln w="12700" cap="flat" cmpd="sng" algn="ctr">
          <a:solidFill>
            <a:schemeClr val="dk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8F809A58-D27A-4600-814F-1448D366ADC4}">
      <dsp:nvSpPr>
        <dsp:cNvPr id="0" name=""/>
        <dsp:cNvSpPr/>
      </dsp:nvSpPr>
      <dsp:spPr>
        <a:xfrm>
          <a:off x="4523317" y="4403033"/>
          <a:ext cx="3106683" cy="2061091"/>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a:latin typeface="Times New Roman" panose="02020603050405020304" pitchFamily="18" charset="0"/>
              <a:cs typeface="Times New Roman" panose="02020603050405020304" pitchFamily="18" charset="0"/>
            </a:rPr>
            <a:t>Industrial parks allow for the development of interregional and international relations in the industrial sector;</a:t>
          </a:r>
          <a:endParaRPr lang="ru-RU" sz="1800" kern="1200">
            <a:latin typeface="Times New Roman" panose="02020603050405020304" pitchFamily="18" charset="0"/>
            <a:cs typeface="Times New Roman" panose="02020603050405020304" pitchFamily="18" charset="0"/>
          </a:endParaRPr>
        </a:p>
      </dsp:txBody>
      <dsp:txXfrm>
        <a:off x="4623931" y="4503647"/>
        <a:ext cx="2905455" cy="1859863"/>
      </dsp:txXfrm>
    </dsp:sp>
    <dsp:sp modelId="{F266295C-7B87-479B-A19A-0D63C213E04A}">
      <dsp:nvSpPr>
        <dsp:cNvPr id="0" name=""/>
        <dsp:cNvSpPr/>
      </dsp:nvSpPr>
      <dsp:spPr>
        <a:xfrm rot="9592074">
          <a:off x="3859829" y="3530101"/>
          <a:ext cx="1168277" cy="0"/>
        </a:xfrm>
        <a:custGeom>
          <a:avLst/>
          <a:gdLst/>
          <a:ahLst/>
          <a:cxnLst/>
          <a:rect l="0" t="0" r="0" b="0"/>
          <a:pathLst>
            <a:path>
              <a:moveTo>
                <a:pt x="0" y="0"/>
              </a:moveTo>
              <a:lnTo>
                <a:pt x="1168277" y="0"/>
              </a:lnTo>
            </a:path>
          </a:pathLst>
        </a:custGeom>
        <a:noFill/>
        <a:ln w="12700" cap="flat" cmpd="sng" algn="ctr">
          <a:solidFill>
            <a:schemeClr val="dk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32CDA86F-2235-47AE-B221-7AD89CABE7EC}">
      <dsp:nvSpPr>
        <dsp:cNvPr id="0" name=""/>
        <dsp:cNvSpPr/>
      </dsp:nvSpPr>
      <dsp:spPr>
        <a:xfrm>
          <a:off x="56431" y="3447392"/>
          <a:ext cx="3839087" cy="1974868"/>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Development of the region's industry will increase tax revenues to the budget;</a:t>
          </a:r>
          <a:endParaRPr lang="ru-RU" sz="1800" kern="1200" dirty="0">
            <a:latin typeface="Times New Roman" panose="02020603050405020304" pitchFamily="18" charset="0"/>
            <a:cs typeface="Times New Roman" panose="02020603050405020304" pitchFamily="18" charset="0"/>
          </a:endParaRPr>
        </a:p>
      </dsp:txBody>
      <dsp:txXfrm>
        <a:off x="152836" y="3543797"/>
        <a:ext cx="3646277" cy="1782058"/>
      </dsp:txXfrm>
    </dsp:sp>
    <dsp:sp modelId="{5FA9417A-8C0A-4A63-8D55-496285907710}">
      <dsp:nvSpPr>
        <dsp:cNvPr id="0" name=""/>
        <dsp:cNvSpPr/>
      </dsp:nvSpPr>
      <dsp:spPr>
        <a:xfrm rot="11911068">
          <a:off x="3426849" y="2313208"/>
          <a:ext cx="1607173" cy="0"/>
        </a:xfrm>
        <a:custGeom>
          <a:avLst/>
          <a:gdLst/>
          <a:ahLst/>
          <a:cxnLst/>
          <a:rect l="0" t="0" r="0" b="0"/>
          <a:pathLst>
            <a:path>
              <a:moveTo>
                <a:pt x="0" y="0"/>
              </a:moveTo>
              <a:lnTo>
                <a:pt x="1607173" y="0"/>
              </a:lnTo>
            </a:path>
          </a:pathLst>
        </a:custGeom>
        <a:noFill/>
        <a:ln w="12700" cap="flat" cmpd="sng" algn="ctr">
          <a:solidFill>
            <a:schemeClr val="dk1">
              <a:shade val="60000"/>
              <a:hueOff val="0"/>
              <a:satOff val="0"/>
              <a:lumOff val="0"/>
              <a:alphaOff val="0"/>
            </a:schemeClr>
          </a:solidFill>
          <a:prstDash val="solid"/>
          <a:miter lim="800000"/>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sp>
    <dsp:sp modelId="{AB68A1BC-9CF8-48D5-8696-E5F01D765919}">
      <dsp:nvSpPr>
        <dsp:cNvPr id="0" name=""/>
        <dsp:cNvSpPr/>
      </dsp:nvSpPr>
      <dsp:spPr>
        <a:xfrm>
          <a:off x="336337" y="388895"/>
          <a:ext cx="3132117" cy="2289114"/>
        </a:xfrm>
        <a:prstGeom prst="round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45720" tIns="45720" rIns="45720" bIns="45720" numCol="1" spcCol="1270" anchor="ctr" anchorCtr="0">
          <a:noAutofit/>
        </a:bodyPr>
        <a:lstStyle/>
        <a:p>
          <a:pPr marL="0" lvl="0" indent="0" algn="ctr" defTabSz="800100">
            <a:lnSpc>
              <a:spcPct val="90000"/>
            </a:lnSpc>
            <a:spcBef>
              <a:spcPct val="0"/>
            </a:spcBef>
            <a:spcAft>
              <a:spcPct val="35000"/>
            </a:spcAft>
            <a:buNone/>
          </a:pPr>
          <a:r>
            <a:rPr lang="en-US" sz="1800" kern="1200" dirty="0">
              <a:latin typeface="Times New Roman" panose="02020603050405020304" pitchFamily="18" charset="0"/>
              <a:cs typeface="Times New Roman" panose="02020603050405020304" pitchFamily="18" charset="0"/>
            </a:rPr>
            <a:t>Support for small and medium-sized businesses in the region will reduce the level of import dependence;</a:t>
          </a:r>
          <a:endParaRPr lang="ru-RU" sz="1800" kern="1200" dirty="0">
            <a:latin typeface="Times New Roman" panose="02020603050405020304" pitchFamily="18" charset="0"/>
            <a:cs typeface="Times New Roman" panose="02020603050405020304" pitchFamily="18" charset="0"/>
          </a:endParaRPr>
        </a:p>
      </dsp:txBody>
      <dsp:txXfrm>
        <a:off x="448082" y="500640"/>
        <a:ext cx="2908627" cy="206562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BC2D7AC-6603-4C7B-AA8C-E4FBCA51E7A0}">
      <dsp:nvSpPr>
        <dsp:cNvPr id="0" name=""/>
        <dsp:cNvSpPr/>
      </dsp:nvSpPr>
      <dsp:spPr>
        <a:xfrm>
          <a:off x="0" y="1435"/>
          <a:ext cx="10983310" cy="2081320"/>
        </a:xfrm>
        <a:prstGeom prst="roundRect">
          <a:avLst/>
        </a:prstGeom>
        <a:gradFill rotWithShape="0">
          <a:gsLst>
            <a:gs pos="0">
              <a:schemeClr val="accent3">
                <a:alpha val="90000"/>
                <a:hueOff val="0"/>
                <a:satOff val="0"/>
                <a:lumOff val="0"/>
                <a:alphaOff val="0"/>
                <a:satMod val="103000"/>
                <a:lumMod val="102000"/>
                <a:tint val="94000"/>
              </a:schemeClr>
            </a:gs>
            <a:gs pos="50000">
              <a:schemeClr val="accent3">
                <a:alpha val="90000"/>
                <a:hueOff val="0"/>
                <a:satOff val="0"/>
                <a:lumOff val="0"/>
                <a:alphaOff val="0"/>
                <a:satMod val="110000"/>
                <a:lumMod val="100000"/>
                <a:shade val="100000"/>
              </a:schemeClr>
            </a:gs>
            <a:gs pos="100000">
              <a:schemeClr val="accent3">
                <a:alpha val="90000"/>
                <a:hueOff val="0"/>
                <a:satOff val="0"/>
                <a:lumOff val="0"/>
                <a:alphaOff val="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Times New Roman" panose="02020603050405020304" pitchFamily="18" charset="0"/>
              <a:cs typeface="Times New Roman" panose="02020603050405020304" pitchFamily="18" charset="0"/>
            </a:rPr>
            <a:t>Industrial parks can be an important driver of Ukraine's post-war recovery, as they contribute to economic growth, investment, job creation, and regional development. Industrial parks are divided into </a:t>
          </a:r>
          <a:r>
            <a:rPr lang="en-US" sz="2000" kern="1200" dirty="0" err="1">
              <a:solidFill>
                <a:schemeClr val="tx1"/>
              </a:solidFill>
              <a:latin typeface="Times New Roman" panose="02020603050405020304" pitchFamily="18" charset="0"/>
              <a:cs typeface="Times New Roman" panose="02020603050405020304" pitchFamily="18" charset="0"/>
            </a:rPr>
            <a:t>greenfields</a:t>
          </a:r>
          <a:r>
            <a:rPr lang="en-US" sz="2000" kern="1200" dirty="0">
              <a:solidFill>
                <a:schemeClr val="tx1"/>
              </a:solidFill>
              <a:latin typeface="Times New Roman" panose="02020603050405020304" pitchFamily="18" charset="0"/>
              <a:cs typeface="Times New Roman" panose="02020603050405020304" pitchFamily="18" charset="0"/>
            </a:rPr>
            <a:t> (new sites) and brownfields (reconstructed production areas), which defines different business models and opportunities for investors.</a:t>
          </a:r>
          <a:endParaRPr lang="ru-RU" sz="2000" kern="1200" dirty="0">
            <a:solidFill>
              <a:schemeClr val="tx1"/>
            </a:solidFill>
            <a:latin typeface="Times New Roman" panose="02020603050405020304" pitchFamily="18" charset="0"/>
            <a:cs typeface="Times New Roman" panose="02020603050405020304" pitchFamily="18" charset="0"/>
          </a:endParaRPr>
        </a:p>
        <a:p>
          <a:pPr marL="0" lvl="0" indent="0" algn="l" defTabSz="889000">
            <a:lnSpc>
              <a:spcPct val="90000"/>
            </a:lnSpc>
            <a:spcBef>
              <a:spcPct val="0"/>
            </a:spcBef>
            <a:spcAft>
              <a:spcPct val="35000"/>
            </a:spcAft>
            <a:buNone/>
          </a:pPr>
          <a:endParaRPr lang="ru-RU" sz="2000" kern="1200" dirty="0">
            <a:solidFill>
              <a:schemeClr val="tx1"/>
            </a:solidFill>
            <a:latin typeface="Times New Roman" panose="02020603050405020304" pitchFamily="18" charset="0"/>
            <a:cs typeface="Times New Roman" panose="02020603050405020304" pitchFamily="18" charset="0"/>
          </a:endParaRPr>
        </a:p>
        <a:p>
          <a:pPr marL="0" lvl="0" indent="0" algn="l" defTabSz="889000">
            <a:lnSpc>
              <a:spcPct val="90000"/>
            </a:lnSpc>
            <a:spcBef>
              <a:spcPct val="0"/>
            </a:spcBef>
            <a:spcAft>
              <a:spcPct val="35000"/>
            </a:spcAft>
            <a:buNone/>
          </a:pPr>
          <a:endParaRPr lang="ru-RU" sz="2000" kern="1200" dirty="0">
            <a:solidFill>
              <a:schemeClr val="tx1"/>
            </a:solidFill>
            <a:latin typeface="Times New Roman" panose="02020603050405020304" pitchFamily="18" charset="0"/>
            <a:cs typeface="Times New Roman" panose="02020603050405020304" pitchFamily="18" charset="0"/>
          </a:endParaRPr>
        </a:p>
      </dsp:txBody>
      <dsp:txXfrm>
        <a:off x="101602" y="103037"/>
        <a:ext cx="10780106" cy="1878116"/>
      </dsp:txXfrm>
    </dsp:sp>
    <dsp:sp modelId="{43353C4E-EB2F-4091-A203-454028E58EE1}">
      <dsp:nvSpPr>
        <dsp:cNvPr id="0" name=""/>
        <dsp:cNvSpPr/>
      </dsp:nvSpPr>
      <dsp:spPr>
        <a:xfrm>
          <a:off x="0" y="2096677"/>
          <a:ext cx="10983310" cy="2081320"/>
        </a:xfrm>
        <a:prstGeom prst="roundRect">
          <a:avLst/>
        </a:prstGeom>
        <a:gradFill rotWithShape="0">
          <a:gsLst>
            <a:gs pos="0">
              <a:schemeClr val="accent3">
                <a:alpha val="90000"/>
                <a:hueOff val="0"/>
                <a:satOff val="0"/>
                <a:lumOff val="0"/>
                <a:alphaOff val="-20000"/>
                <a:satMod val="103000"/>
                <a:lumMod val="102000"/>
                <a:tint val="94000"/>
              </a:schemeClr>
            </a:gs>
            <a:gs pos="50000">
              <a:schemeClr val="accent3">
                <a:alpha val="90000"/>
                <a:hueOff val="0"/>
                <a:satOff val="0"/>
                <a:lumOff val="0"/>
                <a:alphaOff val="-20000"/>
                <a:satMod val="110000"/>
                <a:lumMod val="100000"/>
                <a:shade val="100000"/>
              </a:schemeClr>
            </a:gs>
            <a:gs pos="100000">
              <a:schemeClr val="accent3">
                <a:alpha val="90000"/>
                <a:hueOff val="0"/>
                <a:satOff val="0"/>
                <a:lumOff val="0"/>
                <a:alphaOff val="-2000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dirty="0">
              <a:solidFill>
                <a:schemeClr val="tx1"/>
              </a:solidFill>
              <a:latin typeface="Times New Roman" panose="02020603050405020304" pitchFamily="18" charset="0"/>
              <a:cs typeface="Times New Roman" panose="02020603050405020304" pitchFamily="18" charset="0"/>
            </a:rPr>
            <a:t>In Ukraine, industrial parks have a legal framework that provides benefits for participants, including compensation of interest rates on loans, preferential customs conditions and tax preferences. However, there is currently a problem of insufficient support and development of such parks, which limits their effectiveness. An important problem is the uneven incentives provided to different regions, which can lead to an imbalance in business development across the country.</a:t>
          </a:r>
          <a:endParaRPr lang="ru-RU" sz="2000" kern="1200" dirty="0">
            <a:solidFill>
              <a:schemeClr val="tx1"/>
            </a:solidFill>
            <a:latin typeface="Times New Roman" panose="02020603050405020304" pitchFamily="18" charset="0"/>
            <a:cs typeface="Times New Roman" panose="02020603050405020304" pitchFamily="18" charset="0"/>
          </a:endParaRPr>
        </a:p>
      </dsp:txBody>
      <dsp:txXfrm>
        <a:off x="101602" y="2198279"/>
        <a:ext cx="10780106" cy="1878116"/>
      </dsp:txXfrm>
    </dsp:sp>
    <dsp:sp modelId="{87586A58-07C9-43B0-B4F6-E3956A5C8C5E}">
      <dsp:nvSpPr>
        <dsp:cNvPr id="0" name=""/>
        <dsp:cNvSpPr/>
      </dsp:nvSpPr>
      <dsp:spPr>
        <a:xfrm>
          <a:off x="0" y="4191919"/>
          <a:ext cx="10983310" cy="2081320"/>
        </a:xfrm>
        <a:prstGeom prst="roundRect">
          <a:avLst/>
        </a:prstGeom>
        <a:gradFill rotWithShape="0">
          <a:gsLst>
            <a:gs pos="0">
              <a:schemeClr val="accent3">
                <a:alpha val="90000"/>
                <a:hueOff val="0"/>
                <a:satOff val="0"/>
                <a:lumOff val="0"/>
                <a:alphaOff val="-40000"/>
                <a:satMod val="103000"/>
                <a:lumMod val="102000"/>
                <a:tint val="94000"/>
              </a:schemeClr>
            </a:gs>
            <a:gs pos="50000">
              <a:schemeClr val="accent3">
                <a:alpha val="90000"/>
                <a:hueOff val="0"/>
                <a:satOff val="0"/>
                <a:lumOff val="0"/>
                <a:alphaOff val="-40000"/>
                <a:satMod val="110000"/>
                <a:lumMod val="100000"/>
                <a:shade val="100000"/>
              </a:schemeClr>
            </a:gs>
            <a:gs pos="100000">
              <a:schemeClr val="accent3">
                <a:alpha val="90000"/>
                <a:hueOff val="0"/>
                <a:satOff val="0"/>
                <a:lumOff val="0"/>
                <a:alphaOff val="-40000"/>
                <a:lumMod val="99000"/>
                <a:satMod val="120000"/>
                <a:shade val="78000"/>
              </a:schemeClr>
            </a:gs>
          </a:gsLst>
          <a:lin ang="5400000" scaled="0"/>
        </a:gradFill>
        <a:ln>
          <a:noFill/>
        </a:ln>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solidFill>
                <a:schemeClr val="tx1"/>
              </a:solidFill>
              <a:latin typeface="Times New Roman" panose="02020603050405020304" pitchFamily="18" charset="0"/>
              <a:cs typeface="Times New Roman" panose="02020603050405020304" pitchFamily="18" charset="0"/>
            </a:rPr>
            <a:t>Stimulating the development of industrial parks is an important tool for economic recovery, attracting new investments, and strengthening Ukraine's competitiveness in the international market. However, additional measures are needed to ensure the effective use of these preferences, particularly in times of war.</a:t>
          </a:r>
          <a:endParaRPr lang="ru-RU" sz="2000" kern="1200" dirty="0">
            <a:solidFill>
              <a:schemeClr val="tx1"/>
            </a:solidFill>
            <a:latin typeface="Times New Roman" panose="02020603050405020304" pitchFamily="18" charset="0"/>
            <a:cs typeface="Times New Roman" panose="02020603050405020304" pitchFamily="18" charset="0"/>
          </a:endParaRPr>
        </a:p>
      </dsp:txBody>
      <dsp:txXfrm>
        <a:off x="101602" y="4293521"/>
        <a:ext cx="10780106" cy="1878116"/>
      </dsp:txXfrm>
    </dsp:sp>
  </dsp:spTree>
</dsp:drawing>
</file>

<file path=ppt/diagrams/layout1.xml><?xml version="1.0" encoding="utf-8"?>
<dgm:layoutDef xmlns:dgm="http://schemas.openxmlformats.org/drawingml/2006/diagram" xmlns:a="http://schemas.openxmlformats.org/drawingml/2006/main" uniqueId="urn:microsoft.com/office/officeart/2005/8/layout/vList4">
  <dgm:title val=""/>
  <dgm:desc val=""/>
  <dgm:catLst>
    <dgm:cat type="list" pri="13000"/>
    <dgm:cat type="picture" pri="26000"/>
    <dgm:cat type="pictureconvert" pri="26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59342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395307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4198936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93352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301338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4"/>
          <p:cNvSpPr>
            <a:spLocks noGrp="1"/>
          </p:cNvSpPr>
          <p:nvPr>
            <p:ph type="dt" sz="half" idx="10"/>
          </p:nvPr>
        </p:nvSpPr>
        <p:spPr/>
        <p:txBody>
          <a:bodyPr/>
          <a:lstStyle/>
          <a:p>
            <a:fld id="{71B39F9A-2D07-4EAB-808C-9C2A5EAFA13D}" type="datetimeFigureOut">
              <a:rPr lang="en-US" smtClean="0"/>
              <a:t>12/10/2024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3298344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Дата 6"/>
          <p:cNvSpPr>
            <a:spLocks noGrp="1"/>
          </p:cNvSpPr>
          <p:nvPr>
            <p:ph type="dt" sz="half" idx="10"/>
          </p:nvPr>
        </p:nvSpPr>
        <p:spPr/>
        <p:txBody>
          <a:bodyPr/>
          <a:lstStyle/>
          <a:p>
            <a:fld id="{71B39F9A-2D07-4EAB-808C-9C2A5EAFA13D}" type="datetimeFigureOut">
              <a:rPr lang="en-US" smtClean="0"/>
              <a:t>12/10/2024</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472570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Дата 2"/>
          <p:cNvSpPr>
            <a:spLocks noGrp="1"/>
          </p:cNvSpPr>
          <p:nvPr>
            <p:ph type="dt" sz="half" idx="10"/>
          </p:nvPr>
        </p:nvSpPr>
        <p:spPr/>
        <p:txBody>
          <a:bodyPr/>
          <a:lstStyle/>
          <a:p>
            <a:fld id="{71B39F9A-2D07-4EAB-808C-9C2A5EAFA13D}" type="datetimeFigureOut">
              <a:rPr lang="en-US" smtClean="0"/>
              <a:t>12/10/2024</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685142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1B39F9A-2D07-4EAB-808C-9C2A5EAFA13D}" type="datetimeFigureOut">
              <a:rPr lang="en-US" smtClean="0"/>
              <a:t>12/10/2024</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028551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71B39F9A-2D07-4EAB-808C-9C2A5EAFA13D}" type="datetimeFigureOut">
              <a:rPr lang="en-US" smtClean="0"/>
              <a:t>12/10/2024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2206491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71B39F9A-2D07-4EAB-808C-9C2A5EAFA13D}" type="datetimeFigureOut">
              <a:rPr lang="en-US" smtClean="0"/>
              <a:t>12/10/2024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3745634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73000"/>
            <a:lum/>
          </a:blip>
          <a:srcRect/>
          <a:stretch>
            <a:fillRect t="-6000" b="-6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1D1833-FAAC-4656-B6A6-E46ADFBFF535}" type="slidenum">
              <a:rPr lang="en-US" smtClean="0"/>
              <a:t>‹#›</a:t>
            </a:fld>
            <a:endParaRPr lang="en-US"/>
          </a:p>
        </p:txBody>
      </p:sp>
    </p:spTree>
    <p:extLst>
      <p:ext uri="{BB962C8B-B14F-4D97-AF65-F5344CB8AC3E}">
        <p14:creationId xmlns:p14="http://schemas.microsoft.com/office/powerpoint/2010/main" val="18321959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3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33711" y="614776"/>
            <a:ext cx="9144000" cy="1214024"/>
          </a:xfrm>
        </p:spPr>
        <p:txBody>
          <a:bodyPr>
            <a:normAutofit fontScale="90000"/>
          </a:bodyPr>
          <a:lstStyle/>
          <a:p>
            <a:r>
              <a:rPr lang="en-US" sz="2400" dirty="0">
                <a:solidFill>
                  <a:prstClr val="black"/>
                </a:solidFill>
                <a:latin typeface="Times New Roman" panose="02020603050405020304" pitchFamily="18" charset="0"/>
                <a:cs typeface="Times New Roman" panose="02020603050405020304" pitchFamily="18" charset="0"/>
              </a:rPr>
              <a:t>Ministry of Education and Science of Ukraine</a:t>
            </a:r>
            <a:br>
              <a:rPr lang="en-US" sz="2400" dirty="0">
                <a:solidFill>
                  <a:prstClr val="black"/>
                </a:solidFill>
                <a:latin typeface="Times New Roman" panose="02020603050405020304" pitchFamily="18" charset="0"/>
                <a:cs typeface="Times New Roman" panose="02020603050405020304" pitchFamily="18" charset="0"/>
              </a:rPr>
            </a:br>
            <a:r>
              <a:rPr lang="en-US" sz="2400" dirty="0">
                <a:solidFill>
                  <a:prstClr val="black"/>
                </a:solidFill>
                <a:latin typeface="Times New Roman" panose="02020603050405020304" pitchFamily="18" charset="0"/>
                <a:cs typeface="Times New Roman" panose="02020603050405020304" pitchFamily="18" charset="0"/>
              </a:rPr>
              <a:t>Kyiv National University of Construction and Architecture</a:t>
            </a:r>
            <a:br>
              <a:rPr lang="en-US" sz="2400" dirty="0">
                <a:solidFill>
                  <a:prstClr val="black"/>
                </a:solidFill>
                <a:latin typeface="Times New Roman" panose="02020603050405020304" pitchFamily="18" charset="0"/>
                <a:cs typeface="Times New Roman" panose="02020603050405020304" pitchFamily="18" charset="0"/>
              </a:rPr>
            </a:br>
            <a:br>
              <a:rPr lang="en-US" sz="2400" dirty="0">
                <a:solidFill>
                  <a:prstClr val="black"/>
                </a:solidFill>
                <a:latin typeface="Times New Roman" panose="02020603050405020304" pitchFamily="18" charset="0"/>
                <a:cs typeface="Times New Roman" panose="02020603050405020304" pitchFamily="18" charset="0"/>
              </a:rPr>
            </a:br>
            <a:r>
              <a:rPr lang="en-US" sz="4000" b="1" dirty="0">
                <a:solidFill>
                  <a:prstClr val="black"/>
                </a:solidFill>
                <a:latin typeface="Times New Roman" panose="02020603050405020304" pitchFamily="18" charset="0"/>
                <a:cs typeface="Times New Roman" panose="02020603050405020304" pitchFamily="18" charset="0"/>
              </a:rPr>
              <a:t>Yu </a:t>
            </a:r>
            <a:r>
              <a:rPr lang="en-US" sz="4000" b="1" dirty="0" err="1">
                <a:solidFill>
                  <a:prstClr val="black"/>
                </a:solidFill>
                <a:latin typeface="Times New Roman" panose="02020603050405020304" pitchFamily="18" charset="0"/>
                <a:cs typeface="Times New Roman" panose="02020603050405020304" pitchFamily="18" charset="0"/>
              </a:rPr>
              <a:t>Xiaoyang</a:t>
            </a:r>
            <a:endParaRPr lang="en-US" sz="40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596767" y="1828800"/>
            <a:ext cx="10828420" cy="4611757"/>
          </a:xfrm>
        </p:spPr>
        <p:txBody>
          <a:bodyPr>
            <a:normAutofit/>
          </a:bodyPr>
          <a:lstStyle/>
          <a:p>
            <a:pPr>
              <a:lnSpc>
                <a:spcPct val="100000"/>
              </a:lnSpc>
              <a:spcBef>
                <a:spcPts val="0"/>
              </a:spcBef>
            </a:pPr>
            <a:endParaRPr lang="uk-UA" dirty="0">
              <a:latin typeface="Times New Roman" panose="02020603050405020304" pitchFamily="18" charset="0"/>
              <a:cs typeface="Times New Roman" panose="02020603050405020304" pitchFamily="18" charset="0"/>
            </a:endParaRPr>
          </a:p>
          <a:p>
            <a:pPr>
              <a:lnSpc>
                <a:spcPct val="100000"/>
              </a:lnSpc>
              <a:spcBef>
                <a:spcPts val="0"/>
              </a:spcBef>
            </a:pPr>
            <a:r>
              <a:rPr lang="en-US" dirty="0">
                <a:latin typeface="Times New Roman" panose="02020603050405020304" pitchFamily="18" charset="0"/>
                <a:cs typeface="Times New Roman" panose="02020603050405020304" pitchFamily="18" charset="0"/>
              </a:rPr>
              <a:t>to the attestation graduation work</a:t>
            </a:r>
          </a:p>
          <a:p>
            <a:pPr>
              <a:lnSpc>
                <a:spcPct val="100000"/>
              </a:lnSpc>
              <a:spcBef>
                <a:spcPts val="0"/>
              </a:spcBef>
            </a:pPr>
            <a:r>
              <a:rPr lang="en-US" dirty="0">
                <a:latin typeface="Times New Roman" panose="02020603050405020304" pitchFamily="18" charset="0"/>
                <a:cs typeface="Times New Roman" panose="02020603050405020304" pitchFamily="18" charset="0"/>
              </a:rPr>
              <a:t>to obtain a master's degree</a:t>
            </a:r>
          </a:p>
          <a:p>
            <a:pPr>
              <a:lnSpc>
                <a:spcPct val="100000"/>
              </a:lnSpc>
              <a:spcBef>
                <a:spcPts val="0"/>
              </a:spcBef>
            </a:pPr>
            <a:r>
              <a:rPr lang="en-US" dirty="0">
                <a:latin typeface="Times New Roman" panose="02020603050405020304" pitchFamily="18" charset="0"/>
                <a:cs typeface="Times New Roman" panose="02020603050405020304" pitchFamily="18" charset="0"/>
              </a:rPr>
              <a:t>on the subject:</a:t>
            </a:r>
          </a:p>
          <a:p>
            <a:pPr lvl="0"/>
            <a:r>
              <a:rPr lang="en-US" b="1" u="sng" dirty="0">
                <a:latin typeface="Times New Roman" panose="02020603050405020304" pitchFamily="18" charset="0"/>
                <a:cs typeface="Times New Roman" panose="02020603050405020304" pitchFamily="18" charset="0"/>
              </a:rPr>
              <a:t>Cost management of social infrastructure facilities construction (on the example of school thermal modernization)</a:t>
            </a:r>
          </a:p>
          <a:p>
            <a:pPr lvl="0" algn="r"/>
            <a:r>
              <a:rPr lang="en-US">
                <a:solidFill>
                  <a:prstClr val="black"/>
                </a:solidFill>
                <a:latin typeface="Times New Roman" panose="02020603050405020304" pitchFamily="18" charset="0"/>
                <a:cs typeface="Times New Roman" panose="02020603050405020304" pitchFamily="18" charset="0"/>
              </a:rPr>
              <a:t>Head: </a:t>
            </a:r>
            <a:r>
              <a:rPr lang="fi-FI">
                <a:solidFill>
                  <a:prstClr val="black"/>
                </a:solidFill>
                <a:latin typeface="Times New Roman" panose="02020603050405020304" pitchFamily="18" charset="0"/>
                <a:cs typeface="Times New Roman" panose="02020603050405020304" pitchFamily="18" charset="0"/>
              </a:rPr>
              <a:t>Stetsenko </a:t>
            </a:r>
            <a:r>
              <a:rPr lang="fi-FI" dirty="0">
                <a:solidFill>
                  <a:prstClr val="black"/>
                </a:solidFill>
                <a:latin typeface="Times New Roman" panose="02020603050405020304" pitchFamily="18" charset="0"/>
                <a:cs typeface="Times New Roman" panose="02020603050405020304" pitchFamily="18" charset="0"/>
              </a:rPr>
              <a:t>S.</a:t>
            </a:r>
            <a:r>
              <a:rPr lang="fi-FI">
                <a:solidFill>
                  <a:prstClr val="black"/>
                </a:solidFill>
                <a:latin typeface="Times New Roman" panose="02020603050405020304" pitchFamily="18" charset="0"/>
                <a:cs typeface="Times New Roman" panose="02020603050405020304" pitchFamily="18" charset="0"/>
              </a:rPr>
              <a:t>P.</a:t>
            </a:r>
          </a:p>
          <a:p>
            <a:pPr lvl="0" algn="r"/>
            <a:r>
              <a:rPr lang="fi-FI" dirty="0">
                <a:solidFill>
                  <a:prstClr val="black"/>
                </a:solidFill>
                <a:latin typeface="Times New Roman" panose="02020603050405020304" pitchFamily="18" charset="0"/>
                <a:cs typeface="Times New Roman" panose="02020603050405020304" pitchFamily="18" charset="0"/>
              </a:rPr>
              <a:t> Belenkova O.Yu.</a:t>
            </a:r>
            <a:endParaRPr lang="en-US" dirty="0">
              <a:solidFill>
                <a:prstClr val="black"/>
              </a:solidFill>
              <a:latin typeface="Times New Roman" panose="02020603050405020304" pitchFamily="18" charset="0"/>
              <a:cs typeface="Times New Roman" panose="02020603050405020304" pitchFamily="18" charset="0"/>
            </a:endParaRPr>
          </a:p>
          <a:p>
            <a:pPr lvl="0"/>
            <a:endParaRPr lang="en-US" dirty="0">
              <a:solidFill>
                <a:prstClr val="black"/>
              </a:solidFill>
              <a:latin typeface="Times New Roman" panose="02020603050405020304" pitchFamily="18" charset="0"/>
              <a:cs typeface="Times New Roman" panose="02020603050405020304" pitchFamily="18" charset="0"/>
            </a:endParaRPr>
          </a:p>
          <a:p>
            <a:pPr lvl="0"/>
            <a:r>
              <a:rPr lang="en-US" dirty="0">
                <a:solidFill>
                  <a:prstClr val="black"/>
                </a:solidFill>
                <a:latin typeface="Times New Roman" panose="02020603050405020304" pitchFamily="18" charset="0"/>
                <a:cs typeface="Times New Roman" panose="02020603050405020304" pitchFamily="18" charset="0"/>
              </a:rPr>
              <a:t>Kyiv 2024</a:t>
            </a:r>
          </a:p>
        </p:txBody>
      </p:sp>
    </p:spTree>
    <p:extLst>
      <p:ext uri="{BB962C8B-B14F-4D97-AF65-F5344CB8AC3E}">
        <p14:creationId xmlns:p14="http://schemas.microsoft.com/office/powerpoint/2010/main" val="2185191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46538" y="85636"/>
            <a:ext cx="10289628" cy="646331"/>
          </a:xfrm>
          <a:prstGeom prst="rect">
            <a:avLst/>
          </a:prstGeom>
        </p:spPr>
        <p:txBody>
          <a:bodyPr wrap="square">
            <a:spAutoFit/>
          </a:bodyPr>
          <a:lstStyle/>
          <a:p>
            <a:pPr algn="ctr"/>
            <a:r>
              <a:rPr lang="en-US" dirty="0">
                <a:latin typeface="Times New Roman" panose="02020603050405020304" pitchFamily="18" charset="0"/>
                <a:cs typeface="Times New Roman" panose="02020603050405020304" pitchFamily="18" charset="0"/>
              </a:rPr>
              <a:t>	Implementation of a comprehensive system for evaluating the effectiveness of innovation activities of construction industry enterprises on the example of LLC</a:t>
            </a:r>
            <a:r>
              <a:rPr lang="uk-UA" dirty="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“Haus.me”</a:t>
            </a:r>
          </a:p>
        </p:txBody>
      </p:sp>
      <p:sp>
        <p:nvSpPr>
          <p:cNvPr id="3" name="Прямоугольник 2"/>
          <p:cNvSpPr/>
          <p:nvPr/>
        </p:nvSpPr>
        <p:spPr>
          <a:xfrm>
            <a:off x="273269" y="817962"/>
            <a:ext cx="11687504" cy="5909310"/>
          </a:xfrm>
          <a:prstGeom prst="rect">
            <a:avLst/>
          </a:prstGeom>
          <a:solidFill>
            <a:schemeClr val="tx2">
              <a:lumMod val="20000"/>
              <a:lumOff val="80000"/>
            </a:schemeClr>
          </a:solidFill>
          <a:ln>
            <a:solidFill>
              <a:schemeClr val="accent1">
                <a:lumMod val="50000"/>
              </a:schemeClr>
            </a:solidFill>
          </a:ln>
          <a:scene3d>
            <a:camera prst="orthographicFront"/>
            <a:lightRig rig="threePt" dir="t"/>
          </a:scene3d>
          <a:sp3d>
            <a:bevelT/>
          </a:sp3d>
        </p:spPr>
        <p:txBody>
          <a:bodyPr wrap="square">
            <a:spAutoFit/>
          </a:bodyPr>
          <a:lstStyle/>
          <a:p>
            <a:r>
              <a:rPr lang="en-US" dirty="0">
                <a:latin typeface="Times New Roman" panose="02020603050405020304" pitchFamily="18" charset="0"/>
                <a:cs typeface="Times New Roman" panose="02020603050405020304" pitchFamily="18" charset="0"/>
              </a:rPr>
              <a:t>The study is aimed at developing a system for evaluating the effectiveness of innovative activities of construction enterprises on the example of Haus.me LLC, which is engaged in the production of innovative autonomous houses. The main purpose of the work is to create an indicator that will allow the company to assess the originality of its innovative developments.</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1. Innovative product of Haus.me LLC: The company develops autonomous houses that run on solar energy, have a water supply and air conditioning system, and operate without connection to external networks. The houses are partially manufactured using a 3D printer.</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2. Product originality index: To assess the originality of innovations, a formula has been developed that takes into account the technical, functional, environmental and highly specific characteristics of the product. This index allows to determine the degree of originality of the product and its ability to enter the market as innovative.</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3. Assessment method: The evaluation is conducted by assigning weight to various product characteristics through expert judgment. Technical characteristics are given the highest weight, followed by functional, highly specific and environmental characteristics.</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4. Results of the efficiency assessment: The developed system allows to evaluate the effectiveness of the company's innovation activities. For Haus.me LLC, the system has shown that its innovation activities are effective and sufficiently original in the market.</a:t>
            </a:r>
          </a:p>
          <a:p>
            <a:endParaRPr lang="en-US" dirty="0">
              <a:latin typeface="Times New Roman" panose="02020603050405020304" pitchFamily="18" charset="0"/>
              <a:cs typeface="Times New Roman" panose="02020603050405020304" pitchFamily="18" charset="0"/>
            </a:endParaRPr>
          </a:p>
          <a:p>
            <a:r>
              <a:rPr lang="en-US"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725304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4096" y="1091405"/>
            <a:ext cx="10415753" cy="3477875"/>
          </a:xfrm>
          <a:prstGeom prst="rect">
            <a:avLst/>
          </a:prstGeom>
        </p:spPr>
        <p:txBody>
          <a:bodyPr wrap="square">
            <a:spAutoFit/>
          </a:bodyPr>
          <a:lstStyle/>
          <a:p>
            <a:pPr algn="ctr"/>
            <a:r>
              <a:rPr lang="en-US" sz="2000" b="1" u="sng" dirty="0">
                <a:latin typeface="Times New Roman" panose="02020603050405020304" pitchFamily="18" charset="0"/>
                <a:cs typeface="Times New Roman" panose="02020603050405020304" pitchFamily="18" charset="0"/>
              </a:rPr>
              <a:t>An analysis of Ukrainian legislation in this area has revealed its main shortcomings: </a:t>
            </a:r>
          </a:p>
          <a:p>
            <a:pPr algn="ctr"/>
            <a:endParaRPr lang="en-US" sz="2000" b="1" u="sng"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there are no clearly defined legal norms on the protection of trade secrets and know-how;</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legal regime for the protection and use of intellectual property created in connection with the performance of an employment contract, created at the expense of the state budget, or under a contract is not defined;</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there are no legislatively enshrined preventive measures aimed at preventing offenses in the field of intellectual property;</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there is no legal regulation of the valuation of intellectual property and its accounting;</a:t>
            </a:r>
          </a:p>
          <a:p>
            <a:pPr marL="342900" indent="-342900">
              <a:buFont typeface="Wingdings" panose="05000000000000000000" pitchFamily="2" charset="2"/>
              <a:buChar char="§"/>
            </a:pPr>
            <a:r>
              <a:rPr lang="en-US" sz="2000" dirty="0">
                <a:latin typeface="Times New Roman" panose="02020603050405020304" pitchFamily="18" charset="0"/>
                <a:cs typeface="Times New Roman" panose="02020603050405020304" pitchFamily="18" charset="0"/>
              </a:rPr>
              <a:t>the procedures for technology transfer and the institution of legal liability for intellectual property infringements need to be improved.</a:t>
            </a:r>
          </a:p>
        </p:txBody>
      </p:sp>
    </p:spTree>
    <p:extLst>
      <p:ext uri="{BB962C8B-B14F-4D97-AF65-F5344CB8AC3E}">
        <p14:creationId xmlns:p14="http://schemas.microsoft.com/office/powerpoint/2010/main" val="381265738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rotWithShape="1">
          <a:blip r:embed="rId2"/>
          <a:srcRect l="26062" t="30562" r="42210" b="25286"/>
          <a:stretch/>
        </p:blipFill>
        <p:spPr>
          <a:xfrm>
            <a:off x="6138041" y="1481958"/>
            <a:ext cx="5948855" cy="4656394"/>
          </a:xfrm>
          <a:prstGeom prst="rect">
            <a:avLst/>
          </a:prstGeom>
        </p:spPr>
      </p:pic>
      <p:sp>
        <p:nvSpPr>
          <p:cNvPr id="4" name="Прямоугольник 3"/>
          <p:cNvSpPr/>
          <p:nvPr/>
        </p:nvSpPr>
        <p:spPr>
          <a:xfrm>
            <a:off x="6369269" y="995121"/>
            <a:ext cx="5666936" cy="369332"/>
          </a:xfrm>
          <a:prstGeom prst="rect">
            <a:avLst/>
          </a:prstGeom>
        </p:spPr>
        <p:txBody>
          <a:bodyPr wrap="none">
            <a:spAutoFit/>
          </a:bodyPr>
          <a:lstStyle/>
          <a:p>
            <a:r>
              <a:rPr lang="en-US" dirty="0">
                <a:latin typeface="Times New Roman" panose="02020603050405020304" pitchFamily="18" charset="0"/>
                <a:ea typeface="Times New Roman" panose="02020603050405020304" pitchFamily="18" charset="0"/>
              </a:rPr>
              <a:t>Recommendations for promotion in the field of digitization</a:t>
            </a:r>
            <a:endParaRPr lang="en-US" dirty="0"/>
          </a:p>
        </p:txBody>
      </p:sp>
      <p:sp>
        <p:nvSpPr>
          <p:cNvPr id="5" name="Прямоугольник 4"/>
          <p:cNvSpPr/>
          <p:nvPr/>
        </p:nvSpPr>
        <p:spPr>
          <a:xfrm>
            <a:off x="42041" y="0"/>
            <a:ext cx="6096000" cy="6740307"/>
          </a:xfrm>
          <a:prstGeom prst="rect">
            <a:avLst/>
          </a:prstGeom>
        </p:spPr>
        <p:txBody>
          <a:bodyPr>
            <a:spAutoFit/>
          </a:bodyPr>
          <a:lstStyle/>
          <a:p>
            <a:pPr marL="285750" indent="-285750">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As a result of Russian aggression, housing and infrastructure have been severely damaged and need to be restored quickly. The problems of construction companies have a direct impact on economic recovery.</a:t>
            </a:r>
          </a:p>
          <a:p>
            <a:pPr marL="285750" indent="-285750">
              <a:buFont typeface="Wingdings" panose="05000000000000000000" pitchFamily="2" charset="2"/>
              <a:buChar char="§"/>
            </a:pPr>
            <a:endParaRPr lang="en-US"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 The construction market in Ukraine has been growing since 2016, particularly in residential construction. However, sustainable development requires an annual increase in the volume of work by 25-30%.</a:t>
            </a:r>
          </a:p>
          <a:p>
            <a:pPr marL="285750" indent="-285750">
              <a:buFont typeface="Wingdings" panose="05000000000000000000" pitchFamily="2" charset="2"/>
              <a:buChar char="§"/>
            </a:pPr>
            <a:endParaRPr lang="en-US"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 The integration of digital technologies helps to reduce costs, increase efficiency and reduce errors. However, digitalization is developing slowly in Ukraine, and many companies have not yet achieved significant results.</a:t>
            </a:r>
          </a:p>
          <a:p>
            <a:pPr marL="285750" indent="-285750">
              <a:buFont typeface="Wingdings" panose="05000000000000000000" pitchFamily="2" charset="2"/>
              <a:buChar char="§"/>
            </a:pPr>
            <a:endParaRPr lang="en-US"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Creating optimal conditions for the development of innovative projects is possible through the development of technology parks, research centers, and innovation exchanges. These structures facilitate the integration of science, education, and production.</a:t>
            </a:r>
          </a:p>
          <a:p>
            <a:pPr marL="285750" indent="-285750">
              <a:buFont typeface="Wingdings" panose="05000000000000000000" pitchFamily="2" charset="2"/>
              <a:buChar char="§"/>
            </a:pPr>
            <a:endParaRPr lang="en-US"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 Laws on intellectual property and construction regulations need to be improved, in particular to facilitate the use of innovative and energy-efficient technologies.</a:t>
            </a:r>
          </a:p>
        </p:txBody>
      </p:sp>
    </p:spTree>
    <p:extLst>
      <p:ext uri="{BB962C8B-B14F-4D97-AF65-F5344CB8AC3E}">
        <p14:creationId xmlns:p14="http://schemas.microsoft.com/office/powerpoint/2010/main" val="27473451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67255" y="1033432"/>
            <a:ext cx="10152993" cy="5940088"/>
          </a:xfrm>
          <a:prstGeom prst="rect">
            <a:avLst/>
          </a:prstGeom>
        </p:spPr>
        <p:txBody>
          <a:bodyPr wrap="square">
            <a:spAutoFit/>
          </a:bodyPr>
          <a:lstStyle/>
          <a:p>
            <a:pPr marL="342900" indent="-34290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In today's environment, the problems of training industrial park managers as innovative specialists in the industry are becoming increasingly important.</a:t>
            </a:r>
            <a:r>
              <a:rPr lang="uk-UA" sz="2000" dirty="0">
                <a:latin typeface="Times New Roman" panose="02020603050405020304" pitchFamily="18" charset="0"/>
                <a:cs typeface="Times New Roman" panose="02020603050405020304" pitchFamily="18" charset="0"/>
              </a:rPr>
              <a:t> </a:t>
            </a:r>
          </a:p>
          <a:p>
            <a:pPr marL="342900" indent="-342900">
              <a:buFont typeface="Wingdings" panose="05000000000000000000" pitchFamily="2" charset="2"/>
              <a:buChar char="Ø"/>
            </a:pPr>
            <a:endParaRPr lang="uk-UA"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To optimize the training of managers to work in industrial parks, methods such as rank analysis, in particular the Kendall correlation coefficient, are used to assess the importance of various performance factors. According to the results, the most important factors are the personal characteristics of specialists and the organization of experience exchange events that increase the efficiency of industrial parks.</a:t>
            </a:r>
          </a:p>
          <a:p>
            <a:pPr marL="342900" indent="-342900">
              <a:buFont typeface="Wingdings" panose="05000000000000000000" pitchFamily="2" charset="2"/>
              <a:buChar char="Ø"/>
            </a:pPr>
            <a:endParaRPr lang="en-US" sz="2000" dirty="0">
              <a:latin typeface="Times New Roman" panose="02020603050405020304" pitchFamily="18" charset="0"/>
              <a:cs typeface="Times New Roman" panose="02020603050405020304" pitchFamily="18" charset="0"/>
            </a:endParaRPr>
          </a:p>
          <a:p>
            <a:pPr marL="342900" indent="-342900">
              <a:buFont typeface="Wingdings" panose="05000000000000000000" pitchFamily="2" charset="2"/>
              <a:buChar char="Ø"/>
            </a:pPr>
            <a:r>
              <a:rPr lang="en-US" sz="2000" dirty="0">
                <a:latin typeface="Times New Roman" panose="02020603050405020304" pitchFamily="18" charset="0"/>
                <a:cs typeface="Times New Roman" panose="02020603050405020304" pitchFamily="18" charset="0"/>
              </a:rPr>
              <a:t>Another important topic is the development of the necessary skills in managers, including the philosophy of critical thinking, the ability to predict consequences and act in conditions of uncertainty, as well as customer focus and effective team management. Universities and technology parks should adapt their curricula to the needs of the modern labor market to prepare managers capable of innovating and managing change in a rapidly changing environment.</a:t>
            </a:r>
            <a:endParaRPr lang="uk-UA"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a:p>
            <a:endParaRPr lang="en-US" sz="2000"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609600" y="1630483"/>
            <a:ext cx="6096000" cy="923330"/>
          </a:xfrm>
          <a:prstGeom prst="rect">
            <a:avLst/>
          </a:prstGeom>
        </p:spPr>
        <p:txBody>
          <a:bodyPr>
            <a:spAutoFit/>
          </a:bodyPr>
          <a:lstStyle/>
          <a:p>
            <a:endParaRPr lang="en-US" dirty="0"/>
          </a:p>
          <a:p>
            <a:endParaRPr lang="en-US" dirty="0"/>
          </a:p>
          <a:p>
            <a:endParaRPr lang="en-US" dirty="0"/>
          </a:p>
        </p:txBody>
      </p:sp>
    </p:spTree>
    <p:extLst>
      <p:ext uri="{BB962C8B-B14F-4D97-AF65-F5344CB8AC3E}">
        <p14:creationId xmlns:p14="http://schemas.microsoft.com/office/powerpoint/2010/main" val="42794647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65130" y="609795"/>
            <a:ext cx="8324193" cy="5632311"/>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A key element of the effective functioning of a technology park is a qualified manager, and therefore the main skills that a candidate should possess have been identified and analyzed. Based on the analysis, the training program </a:t>
            </a:r>
            <a:r>
              <a:rPr lang="en-US" sz="2000" b="1" dirty="0">
                <a:latin typeface="Times New Roman" panose="02020603050405020304" pitchFamily="18" charset="0"/>
                <a:cs typeface="Times New Roman" panose="02020603050405020304" pitchFamily="18" charset="0"/>
              </a:rPr>
              <a:t>“Industrial Park Management Manager” </a:t>
            </a:r>
            <a:r>
              <a:rPr lang="en-US" sz="2000" dirty="0">
                <a:latin typeface="Times New Roman" panose="02020603050405020304" pitchFamily="18" charset="0"/>
                <a:cs typeface="Times New Roman" panose="02020603050405020304" pitchFamily="18" charset="0"/>
              </a:rPr>
              <a:t>was developed.</a:t>
            </a:r>
            <a:endParaRPr lang="uk-UA" sz="2000" dirty="0">
              <a:latin typeface="Times New Roman" panose="02020603050405020304" pitchFamily="18" charset="0"/>
              <a:cs typeface="Times New Roman" panose="02020603050405020304" pitchFamily="18" charset="0"/>
            </a:endParaRPr>
          </a:p>
          <a:p>
            <a:endParaRPr lang="uk-UA"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Implementation of trainings in an industrial park is an important step in improving the overall performance and quality of staff work. The development of specialized trainings, such as “Industrial Park Management Manager”, takes into account not only the general aspects, but also the specific requirements related to the peculiarities of work in the park. This allows employees not only to adapt to new conditions, but also to develop professional skills, in particular in interacting with clients and achieving personal and organizational goals.</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Trainings increase the effectiveness of managers, which in turn improves the quality of the park's operations, reduces possible losses and promotes a sense of responsibility among employees. In addition, such programs help to engage staff in self-development, which is an important factor for the long-term stability and success of the park.</a:t>
            </a:r>
          </a:p>
        </p:txBody>
      </p:sp>
    </p:spTree>
    <p:extLst>
      <p:ext uri="{BB962C8B-B14F-4D97-AF65-F5344CB8AC3E}">
        <p14:creationId xmlns:p14="http://schemas.microsoft.com/office/powerpoint/2010/main" val="34741158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3074550607"/>
              </p:ext>
            </p:extLst>
          </p:nvPr>
        </p:nvGraphicFramePr>
        <p:xfrm>
          <a:off x="262759" y="346841"/>
          <a:ext cx="11792607" cy="626416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52742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1443535359"/>
              </p:ext>
            </p:extLst>
          </p:nvPr>
        </p:nvGraphicFramePr>
        <p:xfrm>
          <a:off x="399393" y="168166"/>
          <a:ext cx="10983310" cy="62746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794613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547680" y="2657926"/>
            <a:ext cx="5673348" cy="646331"/>
          </a:xfrm>
          <a:prstGeom prst="rect">
            <a:avLst/>
          </a:prstGeom>
        </p:spPr>
        <p:txBody>
          <a:bodyPr wrap="none">
            <a:spAutoFit/>
          </a:bodyPr>
          <a:lstStyle/>
          <a:p>
            <a:r>
              <a:rPr lang="en-US" sz="3600" dirty="0">
                <a:latin typeface="Times New Roman" panose="02020603050405020304" pitchFamily="18" charset="0"/>
                <a:cs typeface="Times New Roman" panose="02020603050405020304" pitchFamily="18" charset="0"/>
              </a:rPr>
              <a:t>Thank you for your attention</a:t>
            </a:r>
            <a:r>
              <a:rPr lang="uk-UA" sz="3600">
                <a:latin typeface="Times New Roman" panose="02020603050405020304" pitchFamily="18" charset="0"/>
                <a:cs typeface="Times New Roman" panose="02020603050405020304" pitchFamily="18" charset="0"/>
              </a:rPr>
              <a: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2048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07476" y="1032073"/>
            <a:ext cx="7514898" cy="4401205"/>
          </a:xfrm>
          <a:prstGeom prst="rect">
            <a:avLst/>
          </a:prstGeom>
        </p:spPr>
        <p:txBody>
          <a:bodyPr wrap="square">
            <a:spAutoFit/>
          </a:bodyPr>
          <a:lstStyle/>
          <a:p>
            <a:pPr marL="285750" indent="-285750" algn="just">
              <a:buFont typeface="Wingdings" panose="05000000000000000000" pitchFamily="2" charset="2"/>
              <a:buChar char="§"/>
            </a:pPr>
            <a:r>
              <a:rPr lang="en-US" sz="2000" b="1" dirty="0">
                <a:latin typeface="Times New Roman" panose="02020603050405020304" pitchFamily="18" charset="0"/>
                <a:cs typeface="Times New Roman" panose="02020603050405020304" pitchFamily="18" charset="0"/>
              </a:rPr>
              <a:t>The relevance of the topic </a:t>
            </a:r>
            <a:r>
              <a:rPr lang="en-US" sz="2000" dirty="0">
                <a:latin typeface="Times New Roman" panose="02020603050405020304" pitchFamily="18" charset="0"/>
                <a:cs typeface="Times New Roman" panose="02020603050405020304" pitchFamily="18" charset="0"/>
              </a:rPr>
              <a:t>‘Renovation technologies as a prerequisite for the introduction of innovative measures in the management system of construction enterprises’ is due to the need to update the technological and management infrastructure of the construction industry, which will help to increase its efficiency and competitiveness. The use of renovation technologies in construction not only reduces costs and increases the speed of work, but also ensures the resilience of enterprises to economic and technical changes. Since the construction industry is an important sector of the economy, the integration of innovative technologies into the management processes of enterprises can significantly improve the quality of projects, reduce their costs and improve the use of resources, which is important for the sustainable development of the national economy.</a:t>
            </a:r>
          </a:p>
        </p:txBody>
      </p:sp>
    </p:spTree>
    <p:extLst>
      <p:ext uri="{BB962C8B-B14F-4D97-AF65-F5344CB8AC3E}">
        <p14:creationId xmlns:p14="http://schemas.microsoft.com/office/powerpoint/2010/main" val="897402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174" y="691837"/>
            <a:ext cx="9637986" cy="5632311"/>
          </a:xfrm>
          <a:prstGeom prst="rect">
            <a:avLst/>
          </a:prstGeom>
        </p:spPr>
        <p:txBody>
          <a:bodyPr wrap="square">
            <a:spAutoFit/>
          </a:bodyPr>
          <a:lstStyle/>
          <a:p>
            <a:pPr marL="285750" indent="-285750">
              <a:buFont typeface="Wingdings" panose="05000000000000000000" pitchFamily="2" charset="2"/>
              <a:buChar char="§"/>
            </a:pPr>
            <a:r>
              <a:rPr lang="en-US" b="1" dirty="0">
                <a:latin typeface="Times New Roman" panose="02020603050405020304" pitchFamily="18" charset="0"/>
                <a:cs typeface="Times New Roman" panose="02020603050405020304" pitchFamily="18" charset="0"/>
              </a:rPr>
              <a:t>The aim of the master's research is to </a:t>
            </a:r>
            <a:r>
              <a:rPr lang="en-US" dirty="0">
                <a:latin typeface="Times New Roman" panose="02020603050405020304" pitchFamily="18" charset="0"/>
                <a:cs typeface="Times New Roman" panose="02020603050405020304" pitchFamily="18" charset="0"/>
              </a:rPr>
              <a:t>identify innovative tools for managing </a:t>
            </a:r>
            <a:r>
              <a:rPr lang="en-US" dirty="0" err="1">
                <a:latin typeface="Times New Roman" panose="02020603050405020304" pitchFamily="18" charset="0"/>
                <a:cs typeface="Times New Roman" panose="02020603050405020304" pitchFamily="18" charset="0"/>
              </a:rPr>
              <a:t>organisations</a:t>
            </a:r>
            <a:r>
              <a:rPr lang="en-US" dirty="0">
                <a:latin typeface="Times New Roman" panose="02020603050405020304" pitchFamily="18" charset="0"/>
                <a:cs typeface="Times New Roman" panose="02020603050405020304" pitchFamily="18" charset="0"/>
              </a:rPr>
              <a:t> and develop theoretical foundations of management in the context of renovation technologies of construction on their basis.</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b="1" dirty="0">
                <a:latin typeface="Times New Roman" panose="02020603050405020304" pitchFamily="18" charset="0"/>
                <a:cs typeface="Times New Roman" panose="02020603050405020304" pitchFamily="18" charset="0"/>
              </a:rPr>
              <a:t>The main objectives of the study:</a:t>
            </a:r>
            <a:br>
              <a:rPr lang="en-US" b="1"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1) to study the current state of the problem under study;</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2) to clarify the conceptual and terminological apparatus of the study;</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3) to identify the main factors influencing the management of innovative </a:t>
            </a:r>
            <a:r>
              <a:rPr lang="en-US" dirty="0" err="1">
                <a:latin typeface="Times New Roman" panose="02020603050405020304" pitchFamily="18" charset="0"/>
                <a:cs typeface="Times New Roman" panose="02020603050405020304" pitchFamily="18" charset="0"/>
              </a:rPr>
              <a:t>organisations</a:t>
            </a:r>
            <a:r>
              <a:rPr lang="en-US" dirty="0">
                <a:latin typeface="Times New Roman" panose="02020603050405020304" pitchFamily="18" charset="0"/>
                <a:cs typeface="Times New Roman" panose="02020603050405020304" pitchFamily="18" charset="0"/>
              </a:rPr>
              <a:t> in construction;</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4) to develop and theoretically substantiate the principles of management of innovative construction </a:t>
            </a:r>
            <a:r>
              <a:rPr lang="en-US" dirty="0" err="1">
                <a:latin typeface="Times New Roman" panose="02020603050405020304" pitchFamily="18" charset="0"/>
                <a:cs typeface="Times New Roman" panose="02020603050405020304" pitchFamily="18" charset="0"/>
              </a:rPr>
              <a:t>organisations</a:t>
            </a:r>
            <a:r>
              <a:rPr lang="en-US" dirty="0">
                <a:latin typeface="Times New Roman" panose="02020603050405020304" pitchFamily="18" charset="0"/>
                <a:cs typeface="Times New Roman" panose="02020603050405020304" pitchFamily="18" charset="0"/>
              </a:rPr>
              <a:t>;</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5) to outline the prerequisites for the introduction of renovation technologies into the technology park environment;</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6) to develop methodological recommendations on innovative tools for the management of </a:t>
            </a:r>
            <a:r>
              <a:rPr lang="en-US" dirty="0" err="1">
                <a:latin typeface="Times New Roman" panose="02020603050405020304" pitchFamily="18" charset="0"/>
                <a:cs typeface="Times New Roman" panose="02020603050405020304" pitchFamily="18" charset="0"/>
              </a:rPr>
              <a:t>organisations</a:t>
            </a:r>
            <a:r>
              <a:rPr lang="en-US" dirty="0">
                <a:latin typeface="Times New Roman" panose="02020603050405020304" pitchFamily="18" charset="0"/>
                <a:cs typeface="Times New Roman" panose="02020603050405020304" pitchFamily="18" charset="0"/>
              </a:rPr>
              <a:t> in the context of renovation technologies in construction.</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b="1" dirty="0">
                <a:latin typeface="Times New Roman" panose="02020603050405020304" pitchFamily="18" charset="0"/>
                <a:cs typeface="Times New Roman" panose="02020603050405020304" pitchFamily="18" charset="0"/>
              </a:rPr>
              <a:t>Object of research: </a:t>
            </a:r>
            <a:r>
              <a:rPr lang="en-US" dirty="0">
                <a:latin typeface="Times New Roman" panose="02020603050405020304" pitchFamily="18" charset="0"/>
                <a:cs typeface="Times New Roman" panose="02020603050405020304" pitchFamily="18" charset="0"/>
              </a:rPr>
              <a:t>innovative management tools for construction </a:t>
            </a:r>
            <a:r>
              <a:rPr lang="en-US" dirty="0" err="1">
                <a:latin typeface="Times New Roman" panose="02020603050405020304" pitchFamily="18" charset="0"/>
                <a:cs typeface="Times New Roman" panose="02020603050405020304" pitchFamily="18" charset="0"/>
              </a:rPr>
              <a:t>organisations</a:t>
            </a:r>
            <a:r>
              <a:rPr lang="en-US" dirty="0">
                <a:latin typeface="Times New Roman" panose="02020603050405020304" pitchFamily="18" charset="0"/>
                <a:cs typeface="Times New Roman" panose="02020603050405020304" pitchFamily="18" charset="0"/>
              </a:rPr>
              <a:t>.</a:t>
            </a:r>
          </a:p>
          <a:p>
            <a:endParaRPr lang="en-US"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b="1" dirty="0">
                <a:latin typeface="Times New Roman" panose="02020603050405020304" pitchFamily="18" charset="0"/>
                <a:cs typeface="Times New Roman" panose="02020603050405020304" pitchFamily="18" charset="0"/>
              </a:rPr>
              <a:t>Subject of the study: </a:t>
            </a:r>
            <a:r>
              <a:rPr lang="en-US" dirty="0">
                <a:latin typeface="Times New Roman" panose="02020603050405020304" pitchFamily="18" charset="0"/>
                <a:cs typeface="Times New Roman" panose="02020603050405020304" pitchFamily="18" charset="0"/>
              </a:rPr>
              <a:t>practical application of innovative management tools for </a:t>
            </a:r>
            <a:r>
              <a:rPr lang="en-US" dirty="0" err="1">
                <a:latin typeface="Times New Roman" panose="02020603050405020304" pitchFamily="18" charset="0"/>
                <a:cs typeface="Times New Roman" panose="02020603050405020304" pitchFamily="18" charset="0"/>
              </a:rPr>
              <a:t>organisations</a:t>
            </a:r>
            <a:r>
              <a:rPr lang="en-US" dirty="0">
                <a:latin typeface="Times New Roman" panose="02020603050405020304" pitchFamily="18" charset="0"/>
                <a:cs typeface="Times New Roman" panose="02020603050405020304" pitchFamily="18" charset="0"/>
              </a:rPr>
              <a:t> in the context of renovation construction technologies.</a:t>
            </a:r>
          </a:p>
        </p:txBody>
      </p:sp>
    </p:spTree>
    <p:extLst>
      <p:ext uri="{BB962C8B-B14F-4D97-AF65-F5344CB8AC3E}">
        <p14:creationId xmlns:p14="http://schemas.microsoft.com/office/powerpoint/2010/main" val="4127943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4594" y="174635"/>
            <a:ext cx="6947338" cy="6186309"/>
          </a:xfrm>
          <a:prstGeom prst="rect">
            <a:avLst/>
          </a:prstGeom>
        </p:spPr>
        <p:txBody>
          <a:bodyPr wrap="square">
            <a:spAutoFit/>
          </a:bodyPr>
          <a:lstStyle/>
          <a:p>
            <a:pPr marL="285750" indent="-285750">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Innovations in construction: Modern construction requires the introduction of technologies and methods aimed at improving efficiency, environmental friendliness and quality. However, the construction industry remains one of the least digitized (only 13% of global GDP), which reduces its innovation potential.</a:t>
            </a:r>
            <a:endParaRPr lang="uk-UA" dirty="0">
              <a:latin typeface="Times New Roman" panose="02020603050405020304" pitchFamily="18" charset="0"/>
              <a:cs typeface="Times New Roman" panose="02020603050405020304" pitchFamily="18" charset="0"/>
            </a:endParaRPr>
          </a:p>
          <a:p>
            <a:r>
              <a:rPr lang="uk-UA" dirty="0">
                <a:latin typeface="Times New Roman" panose="02020603050405020304" pitchFamily="18" charset="0"/>
                <a:cs typeface="Times New Roman" panose="02020603050405020304" pitchFamily="18" charset="0"/>
              </a:rPr>
              <a:t> </a:t>
            </a:r>
          </a:p>
          <a:p>
            <a:pPr marL="285750" indent="-285750">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The role of the state in regulating innovation: In Ukraine, the state actively supports the innovative development of the construction industry by funding research and stimulating the activities of enterprises. This includes support for technology parks, which contribute to job creation and regional economic development.</a:t>
            </a:r>
            <a:r>
              <a:rPr lang="uk-UA" dirty="0">
                <a:latin typeface="Times New Roman" panose="02020603050405020304" pitchFamily="18" charset="0"/>
                <a:cs typeface="Times New Roman" panose="02020603050405020304" pitchFamily="18" charset="0"/>
              </a:rPr>
              <a:t> </a:t>
            </a:r>
          </a:p>
          <a:p>
            <a:endParaRPr lang="uk-UA"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Innovative materials and technologies: The use of environmentally friendly materials, recycling, and innovative architectural solutions are priorities in construction to help reduce costs and improve the environment.</a:t>
            </a:r>
            <a:endParaRPr lang="uk-UA" dirty="0">
              <a:latin typeface="Times New Roman" panose="02020603050405020304" pitchFamily="18" charset="0"/>
              <a:cs typeface="Times New Roman" panose="02020603050405020304" pitchFamily="18" charset="0"/>
            </a:endParaRPr>
          </a:p>
          <a:p>
            <a:endParaRPr lang="uk-UA"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Technology parks and their impact on the economy: They create sustainable infrastructure, optimize budget expenditures, and contribute to the development of the local labor market, which improves the investment climate and ensures the socio-economic stability of the regions.</a:t>
            </a:r>
            <a:endParaRPr lang="uk-UA" dirty="0">
              <a:latin typeface="Times New Roman" panose="02020603050405020304" pitchFamily="18" charset="0"/>
              <a:cs typeface="Times New Roman" panose="02020603050405020304" pitchFamily="18" charset="0"/>
            </a:endParaRPr>
          </a:p>
        </p:txBody>
      </p:sp>
      <p:sp>
        <p:nvSpPr>
          <p:cNvPr id="4" name="Скругленная прямоугольная выноска 3"/>
          <p:cNvSpPr/>
          <p:nvPr/>
        </p:nvSpPr>
        <p:spPr>
          <a:xfrm>
            <a:off x="7294180" y="693683"/>
            <a:ext cx="4193628" cy="3804745"/>
          </a:xfrm>
          <a:prstGeom prst="wedgeRoundRectCallout">
            <a:avLst>
              <a:gd name="adj1" fmla="val 64922"/>
              <a:gd name="adj2" fmla="val -57776"/>
              <a:gd name="adj3" fmla="val 16667"/>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US" dirty="0">
                <a:solidFill>
                  <a:schemeClr val="tx1"/>
                </a:solidFill>
                <a:latin typeface="Times New Roman" panose="02020603050405020304" pitchFamily="18" charset="0"/>
                <a:cs typeface="Times New Roman" panose="02020603050405020304" pitchFamily="18" charset="0"/>
              </a:rPr>
              <a:t>Historical development of the term </a:t>
            </a:r>
            <a:r>
              <a:rPr lang="en-US" b="1" dirty="0">
                <a:solidFill>
                  <a:schemeClr val="tx1"/>
                </a:solidFill>
                <a:latin typeface="Times New Roman" panose="02020603050405020304" pitchFamily="18" charset="0"/>
                <a:cs typeface="Times New Roman" panose="02020603050405020304" pitchFamily="18" charset="0"/>
              </a:rPr>
              <a:t>“innovation”: </a:t>
            </a:r>
            <a:r>
              <a:rPr lang="en-US" dirty="0">
                <a:solidFill>
                  <a:schemeClr val="tx1"/>
                </a:solidFill>
                <a:latin typeface="Times New Roman" panose="02020603050405020304" pitchFamily="18" charset="0"/>
                <a:cs typeface="Times New Roman" panose="02020603050405020304" pitchFamily="18" charset="0"/>
              </a:rPr>
              <a:t>The term was first coined by Joseph Schumpeter, who defined innovation as a process of irreversible changes in production that involves new combinations of factors. Other classics (H. Hartman, B. Santo, etc.) consider innovation as a process that contributes to the improvement of life through the development of ideas and technologies.</a:t>
            </a:r>
            <a:endParaRPr lang="en-US" dirty="0">
              <a:solidFill>
                <a:schemeClr val="tx1"/>
              </a:solidFill>
            </a:endParaRPr>
          </a:p>
        </p:txBody>
      </p:sp>
    </p:spTree>
    <p:extLst>
      <p:ext uri="{BB962C8B-B14F-4D97-AF65-F5344CB8AC3E}">
        <p14:creationId xmlns:p14="http://schemas.microsoft.com/office/powerpoint/2010/main" val="42080440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04800" y="386706"/>
            <a:ext cx="6096000" cy="5909310"/>
          </a:xfrm>
          <a:prstGeom prst="rect">
            <a:avLst/>
          </a:prstGeom>
        </p:spPr>
        <p:txBody>
          <a:bodyPr>
            <a:spAutoFit/>
          </a:bodyPr>
          <a:lstStyle/>
          <a:p>
            <a:pPr marL="285750" indent="-285750">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Technology parks facilitate the commercialization of scientific knowledge by turning it into innovative products, which is important in the context of increasing global competition. They support the development and implementation of advanced technologies in various sectors, including the construction industry.</a:t>
            </a:r>
            <a:endParaRPr lang="uk-UA"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endParaRPr lang="uk-UA"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The laws of 1999 and 2005 provided benefits for technology parks (tax exemptions and other financial incentives), which were intended to create favorable conditions for the development of innovative projects. However, with the change of political course after 2004, this support has significantly decreased, which has had a negative impact on the country's innovation potential.</a:t>
            </a:r>
            <a:endParaRPr lang="uk-UA"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endParaRPr lang="uk-UA" dirty="0">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
            </a:pPr>
            <a:r>
              <a:rPr lang="en-US" dirty="0">
                <a:latin typeface="Times New Roman" panose="02020603050405020304" pitchFamily="18" charset="0"/>
                <a:cs typeface="Times New Roman" panose="02020603050405020304" pitchFamily="18" charset="0"/>
              </a:rPr>
              <a:t>Technology parks can become centers for the production of innovative products that meet international standards and are in demand on international markets. However, for the full development of technology parks, it is necessary to restore government support programs that would attract investment and stimulate the innovation environment in the country.</a:t>
            </a:r>
          </a:p>
        </p:txBody>
      </p:sp>
      <p:sp>
        <p:nvSpPr>
          <p:cNvPr id="3" name="Прямоугольник 2"/>
          <p:cNvSpPr/>
          <p:nvPr/>
        </p:nvSpPr>
        <p:spPr>
          <a:xfrm>
            <a:off x="7104993" y="636411"/>
            <a:ext cx="4918842" cy="4247317"/>
          </a:xfrm>
          <a:prstGeom prst="rect">
            <a:avLst/>
          </a:prstGeom>
          <a:solidFill>
            <a:schemeClr val="tx2">
              <a:lumMod val="20000"/>
              <a:lumOff val="80000"/>
            </a:schemeClr>
          </a:solidFill>
          <a:ln>
            <a:solidFill>
              <a:schemeClr val="accent1">
                <a:lumMod val="50000"/>
              </a:schemeClr>
            </a:solidFill>
          </a:ln>
        </p:spPr>
        <p:txBody>
          <a:bodyPr wrap="square">
            <a:spAutoFit/>
          </a:bodyPr>
          <a:lstStyle/>
          <a:p>
            <a:r>
              <a:rPr lang="en-US" b="1" dirty="0">
                <a:latin typeface="Times New Roman" panose="02020603050405020304" pitchFamily="18" charset="0"/>
                <a:cs typeface="Times New Roman" panose="02020603050405020304" pitchFamily="18" charset="0"/>
              </a:rPr>
              <a:t>Greenfield technology park - built on undeveloped land.</a:t>
            </a:r>
          </a:p>
          <a:p>
            <a:r>
              <a:rPr lang="en-US" b="1" i="1" dirty="0">
                <a:latin typeface="Times New Roman" panose="02020603050405020304" pitchFamily="18" charset="0"/>
                <a:cs typeface="Times New Roman" panose="02020603050405020304" pitchFamily="18" charset="0"/>
              </a:rPr>
              <a:t>Advantages</a:t>
            </a:r>
            <a:r>
              <a:rPr lang="en-US" dirty="0">
                <a:latin typeface="Times New Roman" panose="02020603050405020304" pitchFamily="18" charset="0"/>
                <a:cs typeface="Times New Roman" panose="02020603050405020304" pitchFamily="18" charset="0"/>
              </a:rPr>
              <a:t>: complete freedom of planning, modern standards, environmentally friendly territory.</a:t>
            </a:r>
          </a:p>
          <a:p>
            <a:r>
              <a:rPr lang="en-US" b="1" i="1" dirty="0">
                <a:latin typeface="Times New Roman" panose="02020603050405020304" pitchFamily="18" charset="0"/>
                <a:cs typeface="Times New Roman" panose="02020603050405020304" pitchFamily="18" charset="0"/>
              </a:rPr>
              <a:t>Disadvantages:</a:t>
            </a:r>
            <a:r>
              <a:rPr lang="en-US" dirty="0">
                <a:latin typeface="Times New Roman" panose="02020603050405020304" pitchFamily="18" charset="0"/>
                <a:cs typeface="Times New Roman" panose="02020603050405020304" pitchFamily="18" charset="0"/>
              </a:rPr>
              <a:t> high infrastructure costs, lengthy approval procedure, possible hidden restrictions of the site.</a:t>
            </a:r>
          </a:p>
          <a:p>
            <a:endParaRPr lang="en-US" dirty="0">
              <a:latin typeface="Times New Roman" panose="02020603050405020304" pitchFamily="18" charset="0"/>
              <a:cs typeface="Times New Roman" panose="02020603050405020304" pitchFamily="18" charset="0"/>
            </a:endParaRPr>
          </a:p>
          <a:p>
            <a:r>
              <a:rPr lang="en-US" b="1" dirty="0">
                <a:latin typeface="Times New Roman" panose="02020603050405020304" pitchFamily="18" charset="0"/>
                <a:cs typeface="Times New Roman" panose="02020603050405020304" pitchFamily="18" charset="0"/>
              </a:rPr>
              <a:t>Brownfield technology park - uses existing industrial facilities.</a:t>
            </a:r>
          </a:p>
          <a:p>
            <a:r>
              <a:rPr lang="en-US" b="1" i="1" dirty="0">
                <a:latin typeface="Times New Roman" panose="02020603050405020304" pitchFamily="18" charset="0"/>
                <a:cs typeface="Times New Roman" panose="02020603050405020304" pitchFamily="18" charset="0"/>
              </a:rPr>
              <a:t>Advantages</a:t>
            </a:r>
            <a:r>
              <a:rPr lang="en-US" dirty="0">
                <a:latin typeface="Times New Roman" panose="02020603050405020304" pitchFamily="18" charset="0"/>
                <a:cs typeface="Times New Roman" panose="02020603050405020304" pitchFamily="18" charset="0"/>
              </a:rPr>
              <a:t>: ready-made infrastructure, savings on communications, the ability to launch quickly.</a:t>
            </a:r>
          </a:p>
          <a:p>
            <a:r>
              <a:rPr lang="en-US" b="1" i="1" dirty="0">
                <a:latin typeface="Times New Roman" panose="02020603050405020304" pitchFamily="18" charset="0"/>
                <a:cs typeface="Times New Roman" panose="02020603050405020304" pitchFamily="18" charset="0"/>
              </a:rPr>
              <a:t>Disadvantages</a:t>
            </a:r>
            <a:r>
              <a:rPr lang="en-US" dirty="0">
                <a:latin typeface="Times New Roman" panose="02020603050405020304" pitchFamily="18" charset="0"/>
                <a:cs typeface="Times New Roman" panose="02020603050405020304" pitchFamily="18" charset="0"/>
              </a:rPr>
              <a:t>: restrictions on redevelopment, outdated infrastructure, legal risks.</a:t>
            </a:r>
          </a:p>
        </p:txBody>
      </p:sp>
    </p:spTree>
    <p:extLst>
      <p:ext uri="{BB962C8B-B14F-4D97-AF65-F5344CB8AC3E}">
        <p14:creationId xmlns:p14="http://schemas.microsoft.com/office/powerpoint/2010/main" val="30502031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2470475523"/>
              </p:ext>
            </p:extLst>
          </p:nvPr>
        </p:nvGraphicFramePr>
        <p:xfrm>
          <a:off x="126123" y="609600"/>
          <a:ext cx="11918731" cy="61695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Прямоугольник 3"/>
          <p:cNvSpPr/>
          <p:nvPr/>
        </p:nvSpPr>
        <p:spPr>
          <a:xfrm>
            <a:off x="1450427" y="131408"/>
            <a:ext cx="8786648" cy="707886"/>
          </a:xfrm>
          <a:prstGeom prst="rect">
            <a:avLst/>
          </a:prstGeom>
        </p:spPr>
        <p:txBody>
          <a:bodyPr wrap="square">
            <a:spAutoFit/>
          </a:bodyPr>
          <a:lstStyle/>
          <a:p>
            <a:pPr algn="ctr"/>
            <a:r>
              <a:rPr lang="en-US" sz="2000" b="1" dirty="0">
                <a:latin typeface="Times New Roman" panose="02020603050405020304" pitchFamily="18" charset="0"/>
                <a:cs typeface="Times New Roman" panose="02020603050405020304" pitchFamily="18" charset="0"/>
              </a:rPr>
              <a:t>Key aspects of the transition of construction companies to innovative technologies:</a:t>
            </a:r>
          </a:p>
        </p:txBody>
      </p:sp>
    </p:spTree>
    <p:extLst>
      <p:ext uri="{BB962C8B-B14F-4D97-AF65-F5344CB8AC3E}">
        <p14:creationId xmlns:p14="http://schemas.microsoft.com/office/powerpoint/2010/main" val="2397308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83475" y="251936"/>
            <a:ext cx="11487807" cy="1015663"/>
          </a:xfrm>
          <a:prstGeom prst="rect">
            <a:avLst/>
          </a:prstGeom>
        </p:spPr>
        <p:txBody>
          <a:bodyPr wrap="square">
            <a:spAutoFit/>
          </a:bodyPr>
          <a:lstStyle/>
          <a:p>
            <a:pPr algn="just"/>
            <a:r>
              <a:rPr lang="en-US" sz="2000" dirty="0">
                <a:latin typeface="Times New Roman" panose="02020603050405020304" pitchFamily="18" charset="0"/>
                <a:cs typeface="Times New Roman" panose="02020603050405020304" pitchFamily="18" charset="0"/>
              </a:rPr>
              <a:t>Technology parks provide a complete infrastructure for the development of innovative startups and enterprises. They include innovation and technology, consulting, training, information and marketing centers, as well as laboratories for research and development.</a:t>
            </a:r>
          </a:p>
        </p:txBody>
      </p:sp>
      <p:graphicFrame>
        <p:nvGraphicFramePr>
          <p:cNvPr id="5" name="Схема 4"/>
          <p:cNvGraphicFramePr/>
          <p:nvPr>
            <p:extLst>
              <p:ext uri="{D42A27DB-BD31-4B8C-83A1-F6EECF244321}">
                <p14:modId xmlns:p14="http://schemas.microsoft.com/office/powerpoint/2010/main" val="1597352506"/>
              </p:ext>
            </p:extLst>
          </p:nvPr>
        </p:nvGraphicFramePr>
        <p:xfrm>
          <a:off x="73572" y="1387366"/>
          <a:ext cx="12118428" cy="532874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497370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5614" y="321099"/>
            <a:ext cx="7567448" cy="1323439"/>
          </a:xfrm>
          <a:prstGeom prst="rect">
            <a:avLst/>
          </a:prstGeom>
        </p:spPr>
        <p:txBody>
          <a:bodyPr wrap="square">
            <a:spAutoFit/>
          </a:bodyPr>
          <a:lstStyle/>
          <a:p>
            <a:pPr algn="just"/>
            <a:r>
              <a:rPr lang="en-US" sz="2000" dirty="0">
                <a:latin typeface="Times New Roman" panose="02020603050405020304" pitchFamily="18" charset="0"/>
                <a:cs typeface="Times New Roman" panose="02020603050405020304" pitchFamily="18" charset="0"/>
              </a:rPr>
              <a:t>A key factor in the dynamic development of a technology park is its support from the state. The state can provide support to technology parks in the following areas</a:t>
            </a:r>
          </a:p>
          <a:p>
            <a:pPr algn="just"/>
            <a:endParaRPr lang="en-US" sz="2000" dirty="0">
              <a:latin typeface="Times New Roman" panose="02020603050405020304" pitchFamily="18" charset="0"/>
              <a:cs typeface="Times New Roman" panose="02020603050405020304" pitchFamily="18" charset="0"/>
            </a:endParaRPr>
          </a:p>
        </p:txBody>
      </p:sp>
      <p:graphicFrame>
        <p:nvGraphicFramePr>
          <p:cNvPr id="3" name="Схема 2"/>
          <p:cNvGraphicFramePr/>
          <p:nvPr>
            <p:extLst>
              <p:ext uri="{D42A27DB-BD31-4B8C-83A1-F6EECF244321}">
                <p14:modId xmlns:p14="http://schemas.microsoft.com/office/powerpoint/2010/main" val="477462916"/>
              </p:ext>
            </p:extLst>
          </p:nvPr>
        </p:nvGraphicFramePr>
        <p:xfrm>
          <a:off x="672662" y="830317"/>
          <a:ext cx="11351173" cy="58335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825836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Схема 1"/>
          <p:cNvGraphicFramePr/>
          <p:nvPr>
            <p:extLst>
              <p:ext uri="{D42A27DB-BD31-4B8C-83A1-F6EECF244321}">
                <p14:modId xmlns:p14="http://schemas.microsoft.com/office/powerpoint/2010/main" val="1179661272"/>
              </p:ext>
            </p:extLst>
          </p:nvPr>
        </p:nvGraphicFramePr>
        <p:xfrm>
          <a:off x="220716" y="1145627"/>
          <a:ext cx="11456276" cy="563354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Прямоугольник 2"/>
          <p:cNvSpPr/>
          <p:nvPr/>
        </p:nvSpPr>
        <p:spPr>
          <a:xfrm>
            <a:off x="1219201" y="99877"/>
            <a:ext cx="8933792" cy="830997"/>
          </a:xfrm>
          <a:prstGeom prst="rect">
            <a:avLst/>
          </a:prstGeom>
        </p:spPr>
        <p:txBody>
          <a:bodyPr wrap="square">
            <a:spAutoFit/>
          </a:bodyPr>
          <a:lstStyle/>
          <a:p>
            <a:pPr algn="ctr"/>
            <a:r>
              <a:rPr lang="en-US" sz="2400" b="1" dirty="0">
                <a:latin typeface="Times New Roman" panose="02020603050405020304" pitchFamily="18" charset="0"/>
                <a:cs typeface="Times New Roman" panose="02020603050405020304" pitchFamily="18" charset="0"/>
              </a:rPr>
              <a:t>Proposals for the effective functioning of technology parks in Ukraine:</a:t>
            </a:r>
          </a:p>
        </p:txBody>
      </p:sp>
    </p:spTree>
    <p:extLst>
      <p:ext uri="{BB962C8B-B14F-4D97-AF65-F5344CB8AC3E}">
        <p14:creationId xmlns:p14="http://schemas.microsoft.com/office/powerpoint/2010/main" val="28611077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1818</TotalTime>
  <Words>2808</Words>
  <Application>Microsoft Office PowerPoint</Application>
  <PresentationFormat>Широкоэкранный</PresentationFormat>
  <Paragraphs>118</Paragraphs>
  <Slides>17</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17</vt:i4>
      </vt:variant>
    </vt:vector>
  </HeadingPairs>
  <TitlesOfParts>
    <vt:vector size="23" baseType="lpstr">
      <vt:lpstr>Arial</vt:lpstr>
      <vt:lpstr>Calibri</vt:lpstr>
      <vt:lpstr>Calibri Light</vt:lpstr>
      <vt:lpstr>Times New Roman</vt:lpstr>
      <vt:lpstr>Wingdings</vt:lpstr>
      <vt:lpstr>Тема Office</vt:lpstr>
      <vt:lpstr>Ministry of Education and Science of Ukraine Kyiv National University of Construction and Architecture  Yu Xiaoyang</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Ministry of Education and Science of Ukraine Kyiv National University of Construction and Architecture  ПІБ студента</dc:title>
  <dc:creator>Xiaomi</dc:creator>
  <cp:lastModifiedBy>Сашка</cp:lastModifiedBy>
  <cp:revision>124</cp:revision>
  <dcterms:created xsi:type="dcterms:W3CDTF">2024-10-29T22:55:34Z</dcterms:created>
  <dcterms:modified xsi:type="dcterms:W3CDTF">2024-12-10T10:17:01Z</dcterms:modified>
</cp:coreProperties>
</file>