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300"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0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1" autoAdjust="0"/>
    <p:restoredTop sz="94660"/>
  </p:normalViewPr>
  <p:slideViewPr>
    <p:cSldViewPr snapToGrid="0">
      <p:cViewPr varScale="1">
        <p:scale>
          <a:sx n="85" d="100"/>
          <a:sy n="85" d="100"/>
        </p:scale>
        <p:origin x="36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90072B-582B-40E5-9F40-4DC04145A574}"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ru-RU"/>
        </a:p>
      </dgm:t>
    </dgm:pt>
    <dgm:pt modelId="{CBDA84FA-8D9C-4BDB-8AF2-16B31BEAFE24}">
      <dgm:prSet phldrT="[Текст]" custT="1"/>
      <dgm:spPr/>
      <dgm:t>
        <a:bodyPr/>
        <a:lstStyle/>
        <a:p>
          <a:r>
            <a:rPr lang="en-US" sz="1800" b="1">
              <a:solidFill>
                <a:schemeClr val="tx1"/>
              </a:solidFill>
            </a:rPr>
            <a:t>Main areas of logistics management</a:t>
          </a:r>
          <a:r>
            <a:rPr lang="en-US" sz="1800">
              <a:solidFill>
                <a:schemeClr val="tx1"/>
              </a:solidFill>
            </a:rPr>
            <a:t>:</a:t>
          </a:r>
          <a:endParaRPr lang="ru-RU" sz="1800" dirty="0">
            <a:solidFill>
              <a:schemeClr val="tx1"/>
            </a:solidFill>
          </a:endParaRPr>
        </a:p>
      </dgm:t>
    </dgm:pt>
    <dgm:pt modelId="{8CC9A143-1B96-4689-B884-214703752CE3}" type="parTrans" cxnId="{33C7758B-825F-4BF7-9EFF-293FA4334361}">
      <dgm:prSet/>
      <dgm:spPr/>
      <dgm:t>
        <a:bodyPr/>
        <a:lstStyle/>
        <a:p>
          <a:endParaRPr lang="ru-RU" sz="1800">
            <a:solidFill>
              <a:schemeClr val="tx1"/>
            </a:solidFill>
          </a:endParaRPr>
        </a:p>
      </dgm:t>
    </dgm:pt>
    <dgm:pt modelId="{C3D67250-7ADC-49E0-9286-863B18FD324B}" type="sibTrans" cxnId="{33C7758B-825F-4BF7-9EFF-293FA4334361}">
      <dgm:prSet/>
      <dgm:spPr/>
      <dgm:t>
        <a:bodyPr/>
        <a:lstStyle/>
        <a:p>
          <a:endParaRPr lang="ru-RU" sz="1800">
            <a:solidFill>
              <a:schemeClr val="tx1"/>
            </a:solidFill>
          </a:endParaRPr>
        </a:p>
      </dgm:t>
    </dgm:pt>
    <dgm:pt modelId="{8942C40B-B05A-49EE-AA47-10D52B70D57C}">
      <dgm:prSet phldrT="[Текст]" custT="1"/>
      <dgm:spPr/>
      <dgm:t>
        <a:bodyPr/>
        <a:lstStyle/>
        <a:p>
          <a:r>
            <a:rPr lang="en-US" sz="1800" dirty="0">
              <a:solidFill>
                <a:schemeClr val="tx1"/>
              </a:solidFill>
            </a:rPr>
            <a:t>Innovative</a:t>
          </a:r>
          <a:endParaRPr lang="ru-RU" sz="1800" dirty="0">
            <a:solidFill>
              <a:schemeClr val="tx1"/>
            </a:solidFill>
          </a:endParaRPr>
        </a:p>
      </dgm:t>
    </dgm:pt>
    <dgm:pt modelId="{61C988AC-2D81-45EB-8B6F-DC4E1CBBFBA2}" type="parTrans" cxnId="{91CA216D-8FE6-4F99-B0FD-896CA2C0C69A}">
      <dgm:prSet custT="1"/>
      <dgm:spPr/>
      <dgm:t>
        <a:bodyPr/>
        <a:lstStyle/>
        <a:p>
          <a:endParaRPr lang="ru-RU" sz="1800">
            <a:solidFill>
              <a:schemeClr val="tx1"/>
            </a:solidFill>
          </a:endParaRPr>
        </a:p>
      </dgm:t>
    </dgm:pt>
    <dgm:pt modelId="{D70210E7-94D6-4FCB-83EC-32ED955D9F2E}" type="sibTrans" cxnId="{91CA216D-8FE6-4F99-B0FD-896CA2C0C69A}">
      <dgm:prSet/>
      <dgm:spPr/>
      <dgm:t>
        <a:bodyPr/>
        <a:lstStyle/>
        <a:p>
          <a:endParaRPr lang="ru-RU" sz="1800">
            <a:solidFill>
              <a:schemeClr val="tx1"/>
            </a:solidFill>
          </a:endParaRPr>
        </a:p>
      </dgm:t>
    </dgm:pt>
    <dgm:pt modelId="{C5FA60EC-78E6-45A8-836D-4B4CCCC5D052}">
      <dgm:prSet phldrT="[Текст]" custT="1"/>
      <dgm:spPr/>
      <dgm:t>
        <a:bodyPr/>
        <a:lstStyle/>
        <a:p>
          <a:r>
            <a:rPr lang="en-US" sz="1800">
              <a:solidFill>
                <a:schemeClr val="tx1"/>
              </a:solidFill>
            </a:rPr>
            <a:t>strategic</a:t>
          </a:r>
          <a:endParaRPr lang="ru-RU" sz="1800" dirty="0">
            <a:solidFill>
              <a:schemeClr val="tx1"/>
            </a:solidFill>
          </a:endParaRPr>
        </a:p>
      </dgm:t>
    </dgm:pt>
    <dgm:pt modelId="{5599C9D6-B737-4029-A52D-543D9B169A14}" type="parTrans" cxnId="{49B9CCAB-B05B-4086-B377-13CC2EE41DEE}">
      <dgm:prSet custT="1"/>
      <dgm:spPr/>
      <dgm:t>
        <a:bodyPr/>
        <a:lstStyle/>
        <a:p>
          <a:endParaRPr lang="ru-RU" sz="1800">
            <a:solidFill>
              <a:schemeClr val="tx1"/>
            </a:solidFill>
          </a:endParaRPr>
        </a:p>
      </dgm:t>
    </dgm:pt>
    <dgm:pt modelId="{D62A360C-AAD8-4B42-A215-9B9DF43B45B8}" type="sibTrans" cxnId="{49B9CCAB-B05B-4086-B377-13CC2EE41DEE}">
      <dgm:prSet/>
      <dgm:spPr/>
      <dgm:t>
        <a:bodyPr/>
        <a:lstStyle/>
        <a:p>
          <a:endParaRPr lang="ru-RU" sz="1800">
            <a:solidFill>
              <a:schemeClr val="tx1"/>
            </a:solidFill>
          </a:endParaRPr>
        </a:p>
      </dgm:t>
    </dgm:pt>
    <dgm:pt modelId="{15E20246-D274-4B3E-B8F9-2A92076FE2CB}">
      <dgm:prSet phldrT="[Текст]" custT="1"/>
      <dgm:spPr/>
      <dgm:t>
        <a:bodyPr/>
        <a:lstStyle/>
        <a:p>
          <a:r>
            <a:rPr lang="en-US" sz="1800" dirty="0">
              <a:solidFill>
                <a:schemeClr val="tx1"/>
              </a:solidFill>
            </a:rPr>
            <a:t>environmental</a:t>
          </a:r>
          <a:endParaRPr lang="ru-RU" sz="1800" dirty="0">
            <a:solidFill>
              <a:schemeClr val="tx1"/>
            </a:solidFill>
          </a:endParaRPr>
        </a:p>
      </dgm:t>
    </dgm:pt>
    <dgm:pt modelId="{14FF446E-47AF-4525-B35E-C8938C28D65D}" type="parTrans" cxnId="{80B3FE39-FF14-449E-9F2A-FD210636A187}">
      <dgm:prSet custT="1"/>
      <dgm:spPr/>
      <dgm:t>
        <a:bodyPr/>
        <a:lstStyle/>
        <a:p>
          <a:endParaRPr lang="ru-RU" sz="1800">
            <a:solidFill>
              <a:schemeClr val="tx1"/>
            </a:solidFill>
          </a:endParaRPr>
        </a:p>
      </dgm:t>
    </dgm:pt>
    <dgm:pt modelId="{58657525-E7F3-49AB-9198-E73913FE7C04}" type="sibTrans" cxnId="{80B3FE39-FF14-449E-9F2A-FD210636A187}">
      <dgm:prSet/>
      <dgm:spPr/>
      <dgm:t>
        <a:bodyPr/>
        <a:lstStyle/>
        <a:p>
          <a:endParaRPr lang="ru-RU" sz="1800">
            <a:solidFill>
              <a:schemeClr val="tx1"/>
            </a:solidFill>
          </a:endParaRPr>
        </a:p>
      </dgm:t>
    </dgm:pt>
    <dgm:pt modelId="{AED23B35-1AF0-4499-9321-79A9B8DB756B}">
      <dgm:prSet phldrT="[Текст]" custT="1"/>
      <dgm:spPr/>
      <dgm:t>
        <a:bodyPr/>
        <a:lstStyle/>
        <a:p>
          <a:r>
            <a:rPr lang="en-US" sz="1800" dirty="0">
              <a:solidFill>
                <a:schemeClr val="tx1"/>
              </a:solidFill>
            </a:rPr>
            <a:t>production</a:t>
          </a:r>
          <a:endParaRPr lang="ru-RU" sz="1800" dirty="0">
            <a:solidFill>
              <a:schemeClr val="tx1"/>
            </a:solidFill>
          </a:endParaRPr>
        </a:p>
      </dgm:t>
    </dgm:pt>
    <dgm:pt modelId="{522B1718-E899-432C-810F-347D2E19848B}" type="parTrans" cxnId="{0EF36D6D-7077-40B6-AD15-DA7F626DD4A7}">
      <dgm:prSet custT="1"/>
      <dgm:spPr/>
      <dgm:t>
        <a:bodyPr/>
        <a:lstStyle/>
        <a:p>
          <a:endParaRPr lang="ru-RU" sz="1800">
            <a:solidFill>
              <a:schemeClr val="tx1"/>
            </a:solidFill>
          </a:endParaRPr>
        </a:p>
      </dgm:t>
    </dgm:pt>
    <dgm:pt modelId="{20AF6316-372D-4E29-8EBD-292064E48A25}" type="sibTrans" cxnId="{0EF36D6D-7077-40B6-AD15-DA7F626DD4A7}">
      <dgm:prSet/>
      <dgm:spPr/>
      <dgm:t>
        <a:bodyPr/>
        <a:lstStyle/>
        <a:p>
          <a:endParaRPr lang="ru-RU" sz="1800">
            <a:solidFill>
              <a:schemeClr val="tx1"/>
            </a:solidFill>
          </a:endParaRPr>
        </a:p>
      </dgm:t>
    </dgm:pt>
    <dgm:pt modelId="{2CD72174-E0DA-4847-91ED-723E521E8069}">
      <dgm:prSet/>
      <dgm:spPr/>
      <dgm:t>
        <a:bodyPr/>
        <a:lstStyle/>
        <a:p>
          <a:endParaRPr lang="ru-RU"/>
        </a:p>
      </dgm:t>
    </dgm:pt>
    <dgm:pt modelId="{06D3D112-CBC9-4CCF-992C-52CE7540527F}" type="parTrans" cxnId="{DAA9015D-6779-4CD3-A82C-F4AF28FEF0E8}">
      <dgm:prSet/>
      <dgm:spPr/>
      <dgm:t>
        <a:bodyPr/>
        <a:lstStyle/>
        <a:p>
          <a:endParaRPr lang="ru-RU" sz="1800">
            <a:solidFill>
              <a:schemeClr val="tx1"/>
            </a:solidFill>
          </a:endParaRPr>
        </a:p>
      </dgm:t>
    </dgm:pt>
    <dgm:pt modelId="{264E78E1-C176-4D01-B8AA-79B5EDDD5534}" type="sibTrans" cxnId="{DAA9015D-6779-4CD3-A82C-F4AF28FEF0E8}">
      <dgm:prSet/>
      <dgm:spPr/>
      <dgm:t>
        <a:bodyPr/>
        <a:lstStyle/>
        <a:p>
          <a:endParaRPr lang="ru-RU" sz="1800">
            <a:solidFill>
              <a:schemeClr val="tx1"/>
            </a:solidFill>
          </a:endParaRPr>
        </a:p>
      </dgm:t>
    </dgm:pt>
    <dgm:pt modelId="{2A776F5F-784C-4B65-AA9A-A92E9FAE378E}">
      <dgm:prSet/>
      <dgm:spPr/>
      <dgm:t>
        <a:bodyPr/>
        <a:lstStyle/>
        <a:p>
          <a:endParaRPr lang="ru-RU"/>
        </a:p>
      </dgm:t>
    </dgm:pt>
    <dgm:pt modelId="{AF0C47A8-FD5B-432D-8747-2DEB174B71E6}" type="parTrans" cxnId="{08B603E6-9435-46A1-92EC-FB1B09FD448E}">
      <dgm:prSet/>
      <dgm:spPr/>
      <dgm:t>
        <a:bodyPr/>
        <a:lstStyle/>
        <a:p>
          <a:endParaRPr lang="ru-RU" sz="1800">
            <a:solidFill>
              <a:schemeClr val="tx1"/>
            </a:solidFill>
          </a:endParaRPr>
        </a:p>
      </dgm:t>
    </dgm:pt>
    <dgm:pt modelId="{FAFE0F71-EAB0-4FB4-B690-79BF9DDB41A4}" type="sibTrans" cxnId="{08B603E6-9435-46A1-92EC-FB1B09FD448E}">
      <dgm:prSet/>
      <dgm:spPr/>
      <dgm:t>
        <a:bodyPr/>
        <a:lstStyle/>
        <a:p>
          <a:endParaRPr lang="ru-RU" sz="1800">
            <a:solidFill>
              <a:schemeClr val="tx1"/>
            </a:solidFill>
          </a:endParaRPr>
        </a:p>
      </dgm:t>
    </dgm:pt>
    <dgm:pt modelId="{548ACA87-083C-4E62-8F6E-C68117F0720D}">
      <dgm:prSet/>
      <dgm:spPr/>
      <dgm:t>
        <a:bodyPr/>
        <a:lstStyle/>
        <a:p>
          <a:endParaRPr lang="ru-RU"/>
        </a:p>
      </dgm:t>
    </dgm:pt>
    <dgm:pt modelId="{C896F2E2-3B46-4801-9530-195C7A68D22C}" type="parTrans" cxnId="{9F29D11F-3B91-4789-81BB-D9C5EBE17BDC}">
      <dgm:prSet/>
      <dgm:spPr/>
      <dgm:t>
        <a:bodyPr/>
        <a:lstStyle/>
        <a:p>
          <a:endParaRPr lang="ru-RU" sz="1800">
            <a:solidFill>
              <a:schemeClr val="tx1"/>
            </a:solidFill>
          </a:endParaRPr>
        </a:p>
      </dgm:t>
    </dgm:pt>
    <dgm:pt modelId="{64B76C9C-3ACA-4CC5-B09F-B765409E9D12}" type="sibTrans" cxnId="{9F29D11F-3B91-4789-81BB-D9C5EBE17BDC}">
      <dgm:prSet/>
      <dgm:spPr/>
      <dgm:t>
        <a:bodyPr/>
        <a:lstStyle/>
        <a:p>
          <a:endParaRPr lang="ru-RU" sz="1800">
            <a:solidFill>
              <a:schemeClr val="tx1"/>
            </a:solidFill>
          </a:endParaRPr>
        </a:p>
      </dgm:t>
    </dgm:pt>
    <dgm:pt modelId="{28F96533-C648-4E41-8753-D847C6888CDB}">
      <dgm:prSet custT="1"/>
      <dgm:spPr/>
      <dgm:t>
        <a:bodyPr/>
        <a:lstStyle/>
        <a:p>
          <a:r>
            <a:rPr lang="en-US" sz="1800">
              <a:solidFill>
                <a:schemeClr val="tx1"/>
              </a:solidFill>
            </a:rPr>
            <a:t>financial</a:t>
          </a:r>
        </a:p>
      </dgm:t>
    </dgm:pt>
    <dgm:pt modelId="{89B38F65-7DB2-4881-B9FC-2500CC38885F}" type="parTrans" cxnId="{A510B1B8-161B-4E33-B1C5-A2196A182874}">
      <dgm:prSet custT="1"/>
      <dgm:spPr/>
      <dgm:t>
        <a:bodyPr/>
        <a:lstStyle/>
        <a:p>
          <a:endParaRPr lang="ru-RU" sz="1800">
            <a:solidFill>
              <a:schemeClr val="tx1"/>
            </a:solidFill>
          </a:endParaRPr>
        </a:p>
      </dgm:t>
    </dgm:pt>
    <dgm:pt modelId="{6DE5463D-53D2-4378-8107-A8EF88FFD708}" type="sibTrans" cxnId="{A510B1B8-161B-4E33-B1C5-A2196A182874}">
      <dgm:prSet/>
      <dgm:spPr/>
      <dgm:t>
        <a:bodyPr/>
        <a:lstStyle/>
        <a:p>
          <a:endParaRPr lang="ru-RU" sz="1800">
            <a:solidFill>
              <a:schemeClr val="tx1"/>
            </a:solidFill>
          </a:endParaRPr>
        </a:p>
      </dgm:t>
    </dgm:pt>
    <dgm:pt modelId="{A9D1A1DF-74B1-429B-B418-61B626253364}">
      <dgm:prSet custT="1"/>
      <dgm:spPr/>
      <dgm:t>
        <a:bodyPr/>
        <a:lstStyle/>
        <a:p>
          <a:r>
            <a:rPr lang="en-US" sz="1800" dirty="0">
              <a:solidFill>
                <a:schemeClr val="tx1"/>
              </a:solidFill>
            </a:rPr>
            <a:t>information areas that ensure efficiency improvement</a:t>
          </a:r>
        </a:p>
      </dgm:t>
    </dgm:pt>
    <dgm:pt modelId="{4CE29675-857C-474E-AFDC-E5D283FC387A}" type="parTrans" cxnId="{433CFD39-3B89-499C-ADFE-6187ED554DA5}">
      <dgm:prSet custT="1"/>
      <dgm:spPr/>
      <dgm:t>
        <a:bodyPr/>
        <a:lstStyle/>
        <a:p>
          <a:endParaRPr lang="ru-RU" sz="1800">
            <a:solidFill>
              <a:schemeClr val="tx1"/>
            </a:solidFill>
          </a:endParaRPr>
        </a:p>
      </dgm:t>
    </dgm:pt>
    <dgm:pt modelId="{55ABA7F4-79E1-46EB-A245-FC6E08760D35}" type="sibTrans" cxnId="{433CFD39-3B89-499C-ADFE-6187ED554DA5}">
      <dgm:prSet/>
      <dgm:spPr/>
      <dgm:t>
        <a:bodyPr/>
        <a:lstStyle/>
        <a:p>
          <a:endParaRPr lang="ru-RU" sz="1800">
            <a:solidFill>
              <a:schemeClr val="tx1"/>
            </a:solidFill>
          </a:endParaRPr>
        </a:p>
      </dgm:t>
    </dgm:pt>
    <dgm:pt modelId="{BE9AF83C-0A60-432B-8EC3-34519D9280A6}">
      <dgm:prSet custT="1"/>
      <dgm:spPr/>
      <dgm:t>
        <a:bodyPr/>
        <a:lstStyle/>
        <a:p>
          <a:r>
            <a:rPr lang="en-US" sz="1800" dirty="0">
              <a:solidFill>
                <a:schemeClr val="tx1"/>
              </a:solidFill>
            </a:rPr>
            <a:t>adaptation to modern market requirements.</a:t>
          </a:r>
        </a:p>
      </dgm:t>
    </dgm:pt>
    <dgm:pt modelId="{CA579E01-DA79-4C89-8C90-29A2C3561B54}" type="parTrans" cxnId="{3081C946-5EB0-4081-9FB4-5650B4EBA86C}">
      <dgm:prSet custT="1"/>
      <dgm:spPr/>
      <dgm:t>
        <a:bodyPr/>
        <a:lstStyle/>
        <a:p>
          <a:endParaRPr lang="ru-RU" sz="1800">
            <a:solidFill>
              <a:schemeClr val="tx1"/>
            </a:solidFill>
          </a:endParaRPr>
        </a:p>
      </dgm:t>
    </dgm:pt>
    <dgm:pt modelId="{9B52F85C-6EC9-4DEB-8753-7965635D2059}" type="sibTrans" cxnId="{3081C946-5EB0-4081-9FB4-5650B4EBA86C}">
      <dgm:prSet/>
      <dgm:spPr/>
      <dgm:t>
        <a:bodyPr/>
        <a:lstStyle/>
        <a:p>
          <a:endParaRPr lang="ru-RU" sz="1800">
            <a:solidFill>
              <a:schemeClr val="tx1"/>
            </a:solidFill>
          </a:endParaRPr>
        </a:p>
      </dgm:t>
    </dgm:pt>
    <dgm:pt modelId="{434F6108-2660-4358-BB26-1795149E331F}" type="pres">
      <dgm:prSet presAssocID="{5A90072B-582B-40E5-9F40-4DC04145A574}" presName="cycle" presStyleCnt="0">
        <dgm:presLayoutVars>
          <dgm:chMax val="1"/>
          <dgm:dir/>
          <dgm:animLvl val="ctr"/>
          <dgm:resizeHandles val="exact"/>
        </dgm:presLayoutVars>
      </dgm:prSet>
      <dgm:spPr/>
    </dgm:pt>
    <dgm:pt modelId="{1150E309-4BF4-42D6-82A9-5EA19ECC51FF}" type="pres">
      <dgm:prSet presAssocID="{CBDA84FA-8D9C-4BDB-8AF2-16B31BEAFE24}" presName="centerShape" presStyleLbl="node0" presStyleIdx="0" presStyleCnt="1"/>
      <dgm:spPr/>
    </dgm:pt>
    <dgm:pt modelId="{289FAFAC-F814-45F7-BF51-413BCA854082}" type="pres">
      <dgm:prSet presAssocID="{61C988AC-2D81-45EB-8B6F-DC4E1CBBFBA2}" presName="Name9" presStyleLbl="parChTrans1D2" presStyleIdx="0" presStyleCnt="7"/>
      <dgm:spPr/>
    </dgm:pt>
    <dgm:pt modelId="{C943F470-FFC1-42F0-8EFB-6402FB6163B2}" type="pres">
      <dgm:prSet presAssocID="{61C988AC-2D81-45EB-8B6F-DC4E1CBBFBA2}" presName="connTx" presStyleLbl="parChTrans1D2" presStyleIdx="0" presStyleCnt="7"/>
      <dgm:spPr/>
    </dgm:pt>
    <dgm:pt modelId="{5FE175A2-D38D-4D0D-97E7-0427012742C7}" type="pres">
      <dgm:prSet presAssocID="{8942C40B-B05A-49EE-AA47-10D52B70D57C}" presName="node" presStyleLbl="node1" presStyleIdx="0" presStyleCnt="7" custScaleX="114820" custScaleY="103302">
        <dgm:presLayoutVars>
          <dgm:bulletEnabled val="1"/>
        </dgm:presLayoutVars>
      </dgm:prSet>
      <dgm:spPr/>
    </dgm:pt>
    <dgm:pt modelId="{8F999AF4-A322-4815-B5DC-4E246376860A}" type="pres">
      <dgm:prSet presAssocID="{CA579E01-DA79-4C89-8C90-29A2C3561B54}" presName="Name9" presStyleLbl="parChTrans1D2" presStyleIdx="1" presStyleCnt="7"/>
      <dgm:spPr/>
    </dgm:pt>
    <dgm:pt modelId="{0B6030B5-0241-432D-907E-41C05B0C06E5}" type="pres">
      <dgm:prSet presAssocID="{CA579E01-DA79-4C89-8C90-29A2C3561B54}" presName="connTx" presStyleLbl="parChTrans1D2" presStyleIdx="1" presStyleCnt="7"/>
      <dgm:spPr/>
    </dgm:pt>
    <dgm:pt modelId="{DE6AEC48-0511-469D-91DE-90507C58A0A9}" type="pres">
      <dgm:prSet presAssocID="{BE9AF83C-0A60-432B-8EC3-34519D9280A6}" presName="node" presStyleLbl="node1" presStyleIdx="1" presStyleCnt="7" custScaleX="122144" custScaleY="130829">
        <dgm:presLayoutVars>
          <dgm:bulletEnabled val="1"/>
        </dgm:presLayoutVars>
      </dgm:prSet>
      <dgm:spPr/>
    </dgm:pt>
    <dgm:pt modelId="{1E9395F7-706F-4343-8554-387F6C4DB547}" type="pres">
      <dgm:prSet presAssocID="{4CE29675-857C-474E-AFDC-E5D283FC387A}" presName="Name9" presStyleLbl="parChTrans1D2" presStyleIdx="2" presStyleCnt="7"/>
      <dgm:spPr/>
    </dgm:pt>
    <dgm:pt modelId="{2E50CB5C-A3C1-4B30-847D-0D613625910D}" type="pres">
      <dgm:prSet presAssocID="{4CE29675-857C-474E-AFDC-E5D283FC387A}" presName="connTx" presStyleLbl="parChTrans1D2" presStyleIdx="2" presStyleCnt="7"/>
      <dgm:spPr/>
    </dgm:pt>
    <dgm:pt modelId="{6A0FE6D3-46B3-4C03-AD28-28A2F795C169}" type="pres">
      <dgm:prSet presAssocID="{A9D1A1DF-74B1-429B-B418-61B626253364}" presName="node" presStyleLbl="node1" presStyleIdx="2" presStyleCnt="7" custScaleX="136075" custScaleY="138701">
        <dgm:presLayoutVars>
          <dgm:bulletEnabled val="1"/>
        </dgm:presLayoutVars>
      </dgm:prSet>
      <dgm:spPr/>
    </dgm:pt>
    <dgm:pt modelId="{4971B95E-732F-4C41-B36D-D445E8C73CF1}" type="pres">
      <dgm:prSet presAssocID="{89B38F65-7DB2-4881-B9FC-2500CC38885F}" presName="Name9" presStyleLbl="parChTrans1D2" presStyleIdx="3" presStyleCnt="7"/>
      <dgm:spPr/>
    </dgm:pt>
    <dgm:pt modelId="{6CC8A666-ACE6-4513-8A34-CB3F8C659030}" type="pres">
      <dgm:prSet presAssocID="{89B38F65-7DB2-4881-B9FC-2500CC38885F}" presName="connTx" presStyleLbl="parChTrans1D2" presStyleIdx="3" presStyleCnt="7"/>
      <dgm:spPr/>
    </dgm:pt>
    <dgm:pt modelId="{FB8E5622-448F-427E-97C5-305D30663185}" type="pres">
      <dgm:prSet presAssocID="{28F96533-C648-4E41-8753-D847C6888CDB}" presName="node" presStyleLbl="node1" presStyleIdx="3" presStyleCnt="7">
        <dgm:presLayoutVars>
          <dgm:bulletEnabled val="1"/>
        </dgm:presLayoutVars>
      </dgm:prSet>
      <dgm:spPr/>
    </dgm:pt>
    <dgm:pt modelId="{3B2EE3E6-6E97-4DC1-9123-45F3FB1BE598}" type="pres">
      <dgm:prSet presAssocID="{5599C9D6-B737-4029-A52D-543D9B169A14}" presName="Name9" presStyleLbl="parChTrans1D2" presStyleIdx="4" presStyleCnt="7"/>
      <dgm:spPr/>
    </dgm:pt>
    <dgm:pt modelId="{7215C4DC-04B8-49F7-909E-72519F508934}" type="pres">
      <dgm:prSet presAssocID="{5599C9D6-B737-4029-A52D-543D9B169A14}" presName="connTx" presStyleLbl="parChTrans1D2" presStyleIdx="4" presStyleCnt="7"/>
      <dgm:spPr/>
    </dgm:pt>
    <dgm:pt modelId="{AA375220-F700-4517-A809-2E9FA939996C}" type="pres">
      <dgm:prSet presAssocID="{C5FA60EC-78E6-45A8-836D-4B4CCCC5D052}" presName="node" presStyleLbl="node1" presStyleIdx="4" presStyleCnt="7">
        <dgm:presLayoutVars>
          <dgm:bulletEnabled val="1"/>
        </dgm:presLayoutVars>
      </dgm:prSet>
      <dgm:spPr/>
    </dgm:pt>
    <dgm:pt modelId="{209CC2A9-C2CA-42EE-A715-D149F238D68C}" type="pres">
      <dgm:prSet presAssocID="{14FF446E-47AF-4525-B35E-C8938C28D65D}" presName="Name9" presStyleLbl="parChTrans1D2" presStyleIdx="5" presStyleCnt="7"/>
      <dgm:spPr/>
    </dgm:pt>
    <dgm:pt modelId="{116A82C1-D5A4-4526-A37A-D740E5D8F2B7}" type="pres">
      <dgm:prSet presAssocID="{14FF446E-47AF-4525-B35E-C8938C28D65D}" presName="connTx" presStyleLbl="parChTrans1D2" presStyleIdx="5" presStyleCnt="7"/>
      <dgm:spPr/>
    </dgm:pt>
    <dgm:pt modelId="{A461F716-175E-419C-AFCB-88BBA041533A}" type="pres">
      <dgm:prSet presAssocID="{15E20246-D274-4B3E-B8F9-2A92076FE2CB}" presName="node" presStyleLbl="node1" presStyleIdx="5" presStyleCnt="7" custScaleX="152364" custScaleY="100446">
        <dgm:presLayoutVars>
          <dgm:bulletEnabled val="1"/>
        </dgm:presLayoutVars>
      </dgm:prSet>
      <dgm:spPr/>
    </dgm:pt>
    <dgm:pt modelId="{E1D15995-1DFA-4E30-BD14-F11C78B4A9B3}" type="pres">
      <dgm:prSet presAssocID="{522B1718-E899-432C-810F-347D2E19848B}" presName="Name9" presStyleLbl="parChTrans1D2" presStyleIdx="6" presStyleCnt="7"/>
      <dgm:spPr/>
    </dgm:pt>
    <dgm:pt modelId="{0E32A683-D41D-4F40-9685-50D22376EF1D}" type="pres">
      <dgm:prSet presAssocID="{522B1718-E899-432C-810F-347D2E19848B}" presName="connTx" presStyleLbl="parChTrans1D2" presStyleIdx="6" presStyleCnt="7"/>
      <dgm:spPr/>
    </dgm:pt>
    <dgm:pt modelId="{50CDCF35-1787-4A37-9413-D9FCB3BDB112}" type="pres">
      <dgm:prSet presAssocID="{AED23B35-1AF0-4499-9321-79A9B8DB756B}" presName="node" presStyleLbl="node1" presStyleIdx="6" presStyleCnt="7" custScaleX="127041" custScaleY="114857">
        <dgm:presLayoutVars>
          <dgm:bulletEnabled val="1"/>
        </dgm:presLayoutVars>
      </dgm:prSet>
      <dgm:spPr/>
    </dgm:pt>
  </dgm:ptLst>
  <dgm:cxnLst>
    <dgm:cxn modelId="{1C0F3602-BA8D-41D4-B5F6-0448EDD20095}" type="presOf" srcId="{5A90072B-582B-40E5-9F40-4DC04145A574}" destId="{434F6108-2660-4358-BB26-1795149E331F}" srcOrd="0" destOrd="0" presId="urn:microsoft.com/office/officeart/2005/8/layout/radial1"/>
    <dgm:cxn modelId="{FCC57E10-A9D3-46BB-9A8E-6C6A0CF4AFB8}" type="presOf" srcId="{5599C9D6-B737-4029-A52D-543D9B169A14}" destId="{3B2EE3E6-6E97-4DC1-9123-45F3FB1BE598}" srcOrd="0" destOrd="0" presId="urn:microsoft.com/office/officeart/2005/8/layout/radial1"/>
    <dgm:cxn modelId="{C4492C14-7248-4210-B788-548526228A87}" type="presOf" srcId="{CA579E01-DA79-4C89-8C90-29A2C3561B54}" destId="{0B6030B5-0241-432D-907E-41C05B0C06E5}" srcOrd="1" destOrd="0" presId="urn:microsoft.com/office/officeart/2005/8/layout/radial1"/>
    <dgm:cxn modelId="{3C1E3917-401B-4B4F-9CE5-90D1243BA226}" type="presOf" srcId="{5599C9D6-B737-4029-A52D-543D9B169A14}" destId="{7215C4DC-04B8-49F7-909E-72519F508934}" srcOrd="1" destOrd="0" presId="urn:microsoft.com/office/officeart/2005/8/layout/radial1"/>
    <dgm:cxn modelId="{9F29D11F-3B91-4789-81BB-D9C5EBE17BDC}" srcId="{5A90072B-582B-40E5-9F40-4DC04145A574}" destId="{548ACA87-083C-4E62-8F6E-C68117F0720D}" srcOrd="3" destOrd="0" parTransId="{C896F2E2-3B46-4801-9530-195C7A68D22C}" sibTransId="{64B76C9C-3ACA-4CC5-B09F-B765409E9D12}"/>
    <dgm:cxn modelId="{764CF926-2CA9-4023-AEFF-411097A5467C}" type="presOf" srcId="{89B38F65-7DB2-4881-B9FC-2500CC38885F}" destId="{6CC8A666-ACE6-4513-8A34-CB3F8C659030}" srcOrd="1" destOrd="0" presId="urn:microsoft.com/office/officeart/2005/8/layout/radial1"/>
    <dgm:cxn modelId="{ADE47B2C-B5CA-4E12-AF43-1FED4C7DA92C}" type="presOf" srcId="{522B1718-E899-432C-810F-347D2E19848B}" destId="{0E32A683-D41D-4F40-9685-50D22376EF1D}" srcOrd="1" destOrd="0" presId="urn:microsoft.com/office/officeart/2005/8/layout/radial1"/>
    <dgm:cxn modelId="{433CFD39-3B89-499C-ADFE-6187ED554DA5}" srcId="{CBDA84FA-8D9C-4BDB-8AF2-16B31BEAFE24}" destId="{A9D1A1DF-74B1-429B-B418-61B626253364}" srcOrd="2" destOrd="0" parTransId="{4CE29675-857C-474E-AFDC-E5D283FC387A}" sibTransId="{55ABA7F4-79E1-46EB-A245-FC6E08760D35}"/>
    <dgm:cxn modelId="{80B3FE39-FF14-449E-9F2A-FD210636A187}" srcId="{CBDA84FA-8D9C-4BDB-8AF2-16B31BEAFE24}" destId="{15E20246-D274-4B3E-B8F9-2A92076FE2CB}" srcOrd="5" destOrd="0" parTransId="{14FF446E-47AF-4525-B35E-C8938C28D65D}" sibTransId="{58657525-E7F3-49AB-9198-E73913FE7C04}"/>
    <dgm:cxn modelId="{D221193F-4FB1-4802-AB33-6DC4C0905915}" type="presOf" srcId="{A9D1A1DF-74B1-429B-B418-61B626253364}" destId="{6A0FE6D3-46B3-4C03-AD28-28A2F795C169}" srcOrd="0" destOrd="0" presId="urn:microsoft.com/office/officeart/2005/8/layout/radial1"/>
    <dgm:cxn modelId="{DAA9015D-6779-4CD3-A82C-F4AF28FEF0E8}" srcId="{5A90072B-582B-40E5-9F40-4DC04145A574}" destId="{2CD72174-E0DA-4847-91ED-723E521E8069}" srcOrd="1" destOrd="0" parTransId="{06D3D112-CBC9-4CCF-992C-52CE7540527F}" sibTransId="{264E78E1-C176-4D01-B8AA-79B5EDDD5534}"/>
    <dgm:cxn modelId="{3081C946-5EB0-4081-9FB4-5650B4EBA86C}" srcId="{CBDA84FA-8D9C-4BDB-8AF2-16B31BEAFE24}" destId="{BE9AF83C-0A60-432B-8EC3-34519D9280A6}" srcOrd="1" destOrd="0" parTransId="{CA579E01-DA79-4C89-8C90-29A2C3561B54}" sibTransId="{9B52F85C-6EC9-4DEB-8753-7965635D2059}"/>
    <dgm:cxn modelId="{A0058167-062E-43AB-8883-591450D6FEF9}" type="presOf" srcId="{15E20246-D274-4B3E-B8F9-2A92076FE2CB}" destId="{A461F716-175E-419C-AFCB-88BBA041533A}" srcOrd="0" destOrd="0" presId="urn:microsoft.com/office/officeart/2005/8/layout/radial1"/>
    <dgm:cxn modelId="{F554AA48-8D65-411B-9CBF-6AA5C57D2864}" type="presOf" srcId="{C5FA60EC-78E6-45A8-836D-4B4CCCC5D052}" destId="{AA375220-F700-4517-A809-2E9FA939996C}" srcOrd="0" destOrd="0" presId="urn:microsoft.com/office/officeart/2005/8/layout/radial1"/>
    <dgm:cxn modelId="{91CA216D-8FE6-4F99-B0FD-896CA2C0C69A}" srcId="{CBDA84FA-8D9C-4BDB-8AF2-16B31BEAFE24}" destId="{8942C40B-B05A-49EE-AA47-10D52B70D57C}" srcOrd="0" destOrd="0" parTransId="{61C988AC-2D81-45EB-8B6F-DC4E1CBBFBA2}" sibTransId="{D70210E7-94D6-4FCB-83EC-32ED955D9F2E}"/>
    <dgm:cxn modelId="{0EF36D6D-7077-40B6-AD15-DA7F626DD4A7}" srcId="{CBDA84FA-8D9C-4BDB-8AF2-16B31BEAFE24}" destId="{AED23B35-1AF0-4499-9321-79A9B8DB756B}" srcOrd="6" destOrd="0" parTransId="{522B1718-E899-432C-810F-347D2E19848B}" sibTransId="{20AF6316-372D-4E29-8EBD-292064E48A25}"/>
    <dgm:cxn modelId="{8F1E2274-BCD6-4A7D-A434-90F0E8ABB43F}" type="presOf" srcId="{89B38F65-7DB2-4881-B9FC-2500CC38885F}" destId="{4971B95E-732F-4C41-B36D-D445E8C73CF1}" srcOrd="0" destOrd="0" presId="urn:microsoft.com/office/officeart/2005/8/layout/radial1"/>
    <dgm:cxn modelId="{DF428479-60EE-46D5-A7C5-8804D4E58CFF}" type="presOf" srcId="{CA579E01-DA79-4C89-8C90-29A2C3561B54}" destId="{8F999AF4-A322-4815-B5DC-4E246376860A}" srcOrd="0" destOrd="0" presId="urn:microsoft.com/office/officeart/2005/8/layout/radial1"/>
    <dgm:cxn modelId="{33C7758B-825F-4BF7-9EFF-293FA4334361}" srcId="{5A90072B-582B-40E5-9F40-4DC04145A574}" destId="{CBDA84FA-8D9C-4BDB-8AF2-16B31BEAFE24}" srcOrd="0" destOrd="0" parTransId="{8CC9A143-1B96-4689-B884-214703752CE3}" sibTransId="{C3D67250-7ADC-49E0-9286-863B18FD324B}"/>
    <dgm:cxn modelId="{6B76B5A9-0B1E-4B30-909F-FAA9F709BC4F}" type="presOf" srcId="{61C988AC-2D81-45EB-8B6F-DC4E1CBBFBA2}" destId="{289FAFAC-F814-45F7-BF51-413BCA854082}" srcOrd="0" destOrd="0" presId="urn:microsoft.com/office/officeart/2005/8/layout/radial1"/>
    <dgm:cxn modelId="{1A24CEAA-994D-4C57-B312-8688587CF822}" type="presOf" srcId="{4CE29675-857C-474E-AFDC-E5D283FC387A}" destId="{2E50CB5C-A3C1-4B30-847D-0D613625910D}" srcOrd="1" destOrd="0" presId="urn:microsoft.com/office/officeart/2005/8/layout/radial1"/>
    <dgm:cxn modelId="{49B9CCAB-B05B-4086-B377-13CC2EE41DEE}" srcId="{CBDA84FA-8D9C-4BDB-8AF2-16B31BEAFE24}" destId="{C5FA60EC-78E6-45A8-836D-4B4CCCC5D052}" srcOrd="4" destOrd="0" parTransId="{5599C9D6-B737-4029-A52D-543D9B169A14}" sibTransId="{D62A360C-AAD8-4B42-A215-9B9DF43B45B8}"/>
    <dgm:cxn modelId="{1D95C5AF-0B5C-4428-B12B-6172DC89E465}" type="presOf" srcId="{61C988AC-2D81-45EB-8B6F-DC4E1CBBFBA2}" destId="{C943F470-FFC1-42F0-8EFB-6402FB6163B2}" srcOrd="1" destOrd="0" presId="urn:microsoft.com/office/officeart/2005/8/layout/radial1"/>
    <dgm:cxn modelId="{A510B1B8-161B-4E33-B1C5-A2196A182874}" srcId="{CBDA84FA-8D9C-4BDB-8AF2-16B31BEAFE24}" destId="{28F96533-C648-4E41-8753-D847C6888CDB}" srcOrd="3" destOrd="0" parTransId="{89B38F65-7DB2-4881-B9FC-2500CC38885F}" sibTransId="{6DE5463D-53D2-4378-8107-A8EF88FFD708}"/>
    <dgm:cxn modelId="{369717BC-FF4E-4AA1-9599-E03665AFCD8F}" type="presOf" srcId="{14FF446E-47AF-4525-B35E-C8938C28D65D}" destId="{116A82C1-D5A4-4526-A37A-D740E5D8F2B7}" srcOrd="1" destOrd="0" presId="urn:microsoft.com/office/officeart/2005/8/layout/radial1"/>
    <dgm:cxn modelId="{D3D352CF-3875-4C6A-B567-20FE38F855CC}" type="presOf" srcId="{522B1718-E899-432C-810F-347D2E19848B}" destId="{E1D15995-1DFA-4E30-BD14-F11C78B4A9B3}" srcOrd="0" destOrd="0" presId="urn:microsoft.com/office/officeart/2005/8/layout/radial1"/>
    <dgm:cxn modelId="{5E2175D3-4BB4-4154-BEEB-C6241BEAC857}" type="presOf" srcId="{28F96533-C648-4E41-8753-D847C6888CDB}" destId="{FB8E5622-448F-427E-97C5-305D30663185}" srcOrd="0" destOrd="0" presId="urn:microsoft.com/office/officeart/2005/8/layout/radial1"/>
    <dgm:cxn modelId="{1D763CDA-9072-4D66-95CA-309854DFB7D2}" type="presOf" srcId="{AED23B35-1AF0-4499-9321-79A9B8DB756B}" destId="{50CDCF35-1787-4A37-9413-D9FCB3BDB112}" srcOrd="0" destOrd="0" presId="urn:microsoft.com/office/officeart/2005/8/layout/radial1"/>
    <dgm:cxn modelId="{08B603E6-9435-46A1-92EC-FB1B09FD448E}" srcId="{5A90072B-582B-40E5-9F40-4DC04145A574}" destId="{2A776F5F-784C-4B65-AA9A-A92E9FAE378E}" srcOrd="2" destOrd="0" parTransId="{AF0C47A8-FD5B-432D-8747-2DEB174B71E6}" sibTransId="{FAFE0F71-EAB0-4FB4-B690-79BF9DDB41A4}"/>
    <dgm:cxn modelId="{832013ED-919C-44CF-AE8A-1B92A32FC670}" type="presOf" srcId="{4CE29675-857C-474E-AFDC-E5D283FC387A}" destId="{1E9395F7-706F-4343-8554-387F6C4DB547}" srcOrd="0" destOrd="0" presId="urn:microsoft.com/office/officeart/2005/8/layout/radial1"/>
    <dgm:cxn modelId="{1E9137FC-F922-4207-B60E-E92C94EC7420}" type="presOf" srcId="{CBDA84FA-8D9C-4BDB-8AF2-16B31BEAFE24}" destId="{1150E309-4BF4-42D6-82A9-5EA19ECC51FF}" srcOrd="0" destOrd="0" presId="urn:microsoft.com/office/officeart/2005/8/layout/radial1"/>
    <dgm:cxn modelId="{7C4DF3FC-EFC3-44C0-8065-F8907148D651}" type="presOf" srcId="{14FF446E-47AF-4525-B35E-C8938C28D65D}" destId="{209CC2A9-C2CA-42EE-A715-D149F238D68C}" srcOrd="0" destOrd="0" presId="urn:microsoft.com/office/officeart/2005/8/layout/radial1"/>
    <dgm:cxn modelId="{6CA3D9FE-E667-4994-A10A-93EF8B63A549}" type="presOf" srcId="{8942C40B-B05A-49EE-AA47-10D52B70D57C}" destId="{5FE175A2-D38D-4D0D-97E7-0427012742C7}" srcOrd="0" destOrd="0" presId="urn:microsoft.com/office/officeart/2005/8/layout/radial1"/>
    <dgm:cxn modelId="{3E5C63FF-B761-4D9F-9C48-382526492FE1}" type="presOf" srcId="{BE9AF83C-0A60-432B-8EC3-34519D9280A6}" destId="{DE6AEC48-0511-469D-91DE-90507C58A0A9}" srcOrd="0" destOrd="0" presId="urn:microsoft.com/office/officeart/2005/8/layout/radial1"/>
    <dgm:cxn modelId="{9C1FE30A-E4F7-4E07-BDCD-AE60598CA48B}" type="presParOf" srcId="{434F6108-2660-4358-BB26-1795149E331F}" destId="{1150E309-4BF4-42D6-82A9-5EA19ECC51FF}" srcOrd="0" destOrd="0" presId="urn:microsoft.com/office/officeart/2005/8/layout/radial1"/>
    <dgm:cxn modelId="{BE65A313-8622-441E-89B4-E334EB128800}" type="presParOf" srcId="{434F6108-2660-4358-BB26-1795149E331F}" destId="{289FAFAC-F814-45F7-BF51-413BCA854082}" srcOrd="1" destOrd="0" presId="urn:microsoft.com/office/officeart/2005/8/layout/radial1"/>
    <dgm:cxn modelId="{F54F158A-5892-4E18-A065-756CA4259410}" type="presParOf" srcId="{289FAFAC-F814-45F7-BF51-413BCA854082}" destId="{C943F470-FFC1-42F0-8EFB-6402FB6163B2}" srcOrd="0" destOrd="0" presId="urn:microsoft.com/office/officeart/2005/8/layout/radial1"/>
    <dgm:cxn modelId="{B47EC958-728A-40BA-B357-69D2390F2640}" type="presParOf" srcId="{434F6108-2660-4358-BB26-1795149E331F}" destId="{5FE175A2-D38D-4D0D-97E7-0427012742C7}" srcOrd="2" destOrd="0" presId="urn:microsoft.com/office/officeart/2005/8/layout/radial1"/>
    <dgm:cxn modelId="{493DAEDD-8194-4687-A891-F9F00BBD648C}" type="presParOf" srcId="{434F6108-2660-4358-BB26-1795149E331F}" destId="{8F999AF4-A322-4815-B5DC-4E246376860A}" srcOrd="3" destOrd="0" presId="urn:microsoft.com/office/officeart/2005/8/layout/radial1"/>
    <dgm:cxn modelId="{2F955306-F1C1-4C07-9201-AA37F1BD2E87}" type="presParOf" srcId="{8F999AF4-A322-4815-B5DC-4E246376860A}" destId="{0B6030B5-0241-432D-907E-41C05B0C06E5}" srcOrd="0" destOrd="0" presId="urn:microsoft.com/office/officeart/2005/8/layout/radial1"/>
    <dgm:cxn modelId="{65A32F6D-7C38-4811-8E95-005824101378}" type="presParOf" srcId="{434F6108-2660-4358-BB26-1795149E331F}" destId="{DE6AEC48-0511-469D-91DE-90507C58A0A9}" srcOrd="4" destOrd="0" presId="urn:microsoft.com/office/officeart/2005/8/layout/radial1"/>
    <dgm:cxn modelId="{89F3CF9F-F752-4DB6-8A21-A155A24FEE26}" type="presParOf" srcId="{434F6108-2660-4358-BB26-1795149E331F}" destId="{1E9395F7-706F-4343-8554-387F6C4DB547}" srcOrd="5" destOrd="0" presId="urn:microsoft.com/office/officeart/2005/8/layout/radial1"/>
    <dgm:cxn modelId="{0492A69C-35A4-432C-8436-144E399EAA94}" type="presParOf" srcId="{1E9395F7-706F-4343-8554-387F6C4DB547}" destId="{2E50CB5C-A3C1-4B30-847D-0D613625910D}" srcOrd="0" destOrd="0" presId="urn:microsoft.com/office/officeart/2005/8/layout/radial1"/>
    <dgm:cxn modelId="{1B50F821-B28D-4454-90D7-99F2DFB3744C}" type="presParOf" srcId="{434F6108-2660-4358-BB26-1795149E331F}" destId="{6A0FE6D3-46B3-4C03-AD28-28A2F795C169}" srcOrd="6" destOrd="0" presId="urn:microsoft.com/office/officeart/2005/8/layout/radial1"/>
    <dgm:cxn modelId="{7CFFF055-9D67-44ED-8F86-EFF69EDFF292}" type="presParOf" srcId="{434F6108-2660-4358-BB26-1795149E331F}" destId="{4971B95E-732F-4C41-B36D-D445E8C73CF1}" srcOrd="7" destOrd="0" presId="urn:microsoft.com/office/officeart/2005/8/layout/radial1"/>
    <dgm:cxn modelId="{D0BCA350-6147-4323-AFFF-4EA924C4EDE4}" type="presParOf" srcId="{4971B95E-732F-4C41-B36D-D445E8C73CF1}" destId="{6CC8A666-ACE6-4513-8A34-CB3F8C659030}" srcOrd="0" destOrd="0" presId="urn:microsoft.com/office/officeart/2005/8/layout/radial1"/>
    <dgm:cxn modelId="{F1CF5E5B-F37F-4DA5-82BA-0E839A8B1498}" type="presParOf" srcId="{434F6108-2660-4358-BB26-1795149E331F}" destId="{FB8E5622-448F-427E-97C5-305D30663185}" srcOrd="8" destOrd="0" presId="urn:microsoft.com/office/officeart/2005/8/layout/radial1"/>
    <dgm:cxn modelId="{328FF0EA-0195-49C0-AAEA-754A7FC63DDC}" type="presParOf" srcId="{434F6108-2660-4358-BB26-1795149E331F}" destId="{3B2EE3E6-6E97-4DC1-9123-45F3FB1BE598}" srcOrd="9" destOrd="0" presId="urn:microsoft.com/office/officeart/2005/8/layout/radial1"/>
    <dgm:cxn modelId="{641EF0D9-3B3B-44F2-A83F-D8861E05A717}" type="presParOf" srcId="{3B2EE3E6-6E97-4DC1-9123-45F3FB1BE598}" destId="{7215C4DC-04B8-49F7-909E-72519F508934}" srcOrd="0" destOrd="0" presId="urn:microsoft.com/office/officeart/2005/8/layout/radial1"/>
    <dgm:cxn modelId="{82FD9120-A412-41E4-9C04-FEA64B0A6AB7}" type="presParOf" srcId="{434F6108-2660-4358-BB26-1795149E331F}" destId="{AA375220-F700-4517-A809-2E9FA939996C}" srcOrd="10" destOrd="0" presId="urn:microsoft.com/office/officeart/2005/8/layout/radial1"/>
    <dgm:cxn modelId="{B8E1ACDD-0034-4BBF-BB2C-A2510E4FD95F}" type="presParOf" srcId="{434F6108-2660-4358-BB26-1795149E331F}" destId="{209CC2A9-C2CA-42EE-A715-D149F238D68C}" srcOrd="11" destOrd="0" presId="urn:microsoft.com/office/officeart/2005/8/layout/radial1"/>
    <dgm:cxn modelId="{AF137922-58E1-4195-B474-7149D989FA46}" type="presParOf" srcId="{209CC2A9-C2CA-42EE-A715-D149F238D68C}" destId="{116A82C1-D5A4-4526-A37A-D740E5D8F2B7}" srcOrd="0" destOrd="0" presId="urn:microsoft.com/office/officeart/2005/8/layout/radial1"/>
    <dgm:cxn modelId="{E2B00D77-5012-4C40-AFF1-AE3DB91BB23A}" type="presParOf" srcId="{434F6108-2660-4358-BB26-1795149E331F}" destId="{A461F716-175E-419C-AFCB-88BBA041533A}" srcOrd="12" destOrd="0" presId="urn:microsoft.com/office/officeart/2005/8/layout/radial1"/>
    <dgm:cxn modelId="{C7CCFF51-1364-41B7-9DFF-E2636AD505AA}" type="presParOf" srcId="{434F6108-2660-4358-BB26-1795149E331F}" destId="{E1D15995-1DFA-4E30-BD14-F11C78B4A9B3}" srcOrd="13" destOrd="0" presId="urn:microsoft.com/office/officeart/2005/8/layout/radial1"/>
    <dgm:cxn modelId="{3842A23D-C708-46C6-958E-ACBE4E194176}" type="presParOf" srcId="{E1D15995-1DFA-4E30-BD14-F11C78B4A9B3}" destId="{0E32A683-D41D-4F40-9685-50D22376EF1D}" srcOrd="0" destOrd="0" presId="urn:microsoft.com/office/officeart/2005/8/layout/radial1"/>
    <dgm:cxn modelId="{62ECC84B-A2C1-4C89-A18E-F286DB08790F}" type="presParOf" srcId="{434F6108-2660-4358-BB26-1795149E331F}" destId="{50CDCF35-1787-4A37-9413-D9FCB3BDB112}"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47B77A-438C-4513-91C1-7AEE0EC81368}" type="doc">
      <dgm:prSet loTypeId="urn:microsoft.com/office/officeart/2008/layout/RadialCluster" loCatId="cycle" qsTypeId="urn:microsoft.com/office/officeart/2005/8/quickstyle/simple1" qsCatId="simple" csTypeId="urn:microsoft.com/office/officeart/2005/8/colors/colorful2" csCatId="colorful" phldr="1"/>
      <dgm:spPr/>
      <dgm:t>
        <a:bodyPr/>
        <a:lstStyle/>
        <a:p>
          <a:endParaRPr lang="ru-RU"/>
        </a:p>
      </dgm:t>
    </dgm:pt>
    <dgm:pt modelId="{978EE525-AF83-4265-902F-CD6142498E4E}">
      <dgm:prSet phldrT="[Текст]" custT="1"/>
      <dgm:spPr/>
      <dgm:t>
        <a:bodyPr/>
        <a:lstStyle/>
        <a:p>
          <a:r>
            <a:rPr lang="en-US" sz="1800" b="1" dirty="0">
              <a:solidFill>
                <a:schemeClr val="tx1"/>
              </a:solidFill>
            </a:rPr>
            <a:t>The main functions include</a:t>
          </a:r>
          <a:endParaRPr lang="ru-RU" sz="1800" b="1" dirty="0">
            <a:solidFill>
              <a:schemeClr val="tx1"/>
            </a:solidFill>
          </a:endParaRPr>
        </a:p>
      </dgm:t>
    </dgm:pt>
    <dgm:pt modelId="{BA590C7C-720A-4D34-8A4A-D241AA954F8E}" type="parTrans" cxnId="{E4964791-6285-42BF-8E72-6E172F26E0C1}">
      <dgm:prSet/>
      <dgm:spPr/>
      <dgm:t>
        <a:bodyPr/>
        <a:lstStyle/>
        <a:p>
          <a:endParaRPr lang="ru-RU" sz="1800">
            <a:solidFill>
              <a:schemeClr val="tx1"/>
            </a:solidFill>
          </a:endParaRPr>
        </a:p>
      </dgm:t>
    </dgm:pt>
    <dgm:pt modelId="{B3724094-816D-40EF-B187-D8F55A9C28D6}" type="sibTrans" cxnId="{E4964791-6285-42BF-8E72-6E172F26E0C1}">
      <dgm:prSet/>
      <dgm:spPr/>
      <dgm:t>
        <a:bodyPr/>
        <a:lstStyle/>
        <a:p>
          <a:endParaRPr lang="ru-RU" sz="1800">
            <a:solidFill>
              <a:schemeClr val="tx1"/>
            </a:solidFill>
          </a:endParaRPr>
        </a:p>
      </dgm:t>
    </dgm:pt>
    <dgm:pt modelId="{CADC7B2A-D7A3-47DE-8D6F-896D59805FED}">
      <dgm:prSet phldrT="[Текст]" custT="1"/>
      <dgm:spPr/>
      <dgm:t>
        <a:bodyPr/>
        <a:lstStyle/>
        <a:p>
          <a:r>
            <a:rPr lang="en-US" sz="1800">
              <a:solidFill>
                <a:schemeClr val="tx1"/>
              </a:solidFill>
            </a:rPr>
            <a:t>planning</a:t>
          </a:r>
          <a:endParaRPr lang="ru-RU" sz="1800" dirty="0">
            <a:solidFill>
              <a:schemeClr val="tx1"/>
            </a:solidFill>
          </a:endParaRPr>
        </a:p>
      </dgm:t>
    </dgm:pt>
    <dgm:pt modelId="{CC7FDC18-4FC4-428B-B756-41E1FE1CD66C}" type="parTrans" cxnId="{DF1FD8AD-E283-4EF6-B5F0-B437F58AA227}">
      <dgm:prSet/>
      <dgm:spPr/>
      <dgm:t>
        <a:bodyPr/>
        <a:lstStyle/>
        <a:p>
          <a:endParaRPr lang="ru-RU" sz="1800">
            <a:solidFill>
              <a:schemeClr val="tx1"/>
            </a:solidFill>
          </a:endParaRPr>
        </a:p>
      </dgm:t>
    </dgm:pt>
    <dgm:pt modelId="{07E53F21-72DA-4469-89D8-DDA7B20406F8}" type="sibTrans" cxnId="{DF1FD8AD-E283-4EF6-B5F0-B437F58AA227}">
      <dgm:prSet/>
      <dgm:spPr/>
      <dgm:t>
        <a:bodyPr/>
        <a:lstStyle/>
        <a:p>
          <a:endParaRPr lang="ru-RU" sz="1800">
            <a:solidFill>
              <a:schemeClr val="tx1"/>
            </a:solidFill>
          </a:endParaRPr>
        </a:p>
      </dgm:t>
    </dgm:pt>
    <dgm:pt modelId="{41D77C40-E3D4-458B-A59B-236EBEB67E97}">
      <dgm:prSet phldrT="[Текст]" custT="1"/>
      <dgm:spPr/>
      <dgm:t>
        <a:bodyPr/>
        <a:lstStyle/>
        <a:p>
          <a:r>
            <a:rPr lang="en-US" sz="1800">
              <a:solidFill>
                <a:schemeClr val="tx1"/>
              </a:solidFill>
            </a:rPr>
            <a:t>organising</a:t>
          </a:r>
          <a:endParaRPr lang="ru-RU" sz="1800" dirty="0">
            <a:solidFill>
              <a:schemeClr val="tx1"/>
            </a:solidFill>
          </a:endParaRPr>
        </a:p>
      </dgm:t>
    </dgm:pt>
    <dgm:pt modelId="{106C2FFF-3176-4550-8CC0-C3504C6DE239}" type="parTrans" cxnId="{AF8D2714-1FA9-43CF-BF37-77DBE1228481}">
      <dgm:prSet/>
      <dgm:spPr/>
      <dgm:t>
        <a:bodyPr/>
        <a:lstStyle/>
        <a:p>
          <a:endParaRPr lang="ru-RU" sz="1800">
            <a:solidFill>
              <a:schemeClr val="tx1"/>
            </a:solidFill>
          </a:endParaRPr>
        </a:p>
      </dgm:t>
    </dgm:pt>
    <dgm:pt modelId="{FD825904-A9D7-47FE-8E9C-4A5BCAADD47F}" type="sibTrans" cxnId="{AF8D2714-1FA9-43CF-BF37-77DBE1228481}">
      <dgm:prSet/>
      <dgm:spPr/>
      <dgm:t>
        <a:bodyPr/>
        <a:lstStyle/>
        <a:p>
          <a:endParaRPr lang="ru-RU" sz="1800">
            <a:solidFill>
              <a:schemeClr val="tx1"/>
            </a:solidFill>
          </a:endParaRPr>
        </a:p>
      </dgm:t>
    </dgm:pt>
    <dgm:pt modelId="{E59DDDBB-E7A8-410C-958C-152D6D9188CE}">
      <dgm:prSet phldrT="[Текст]" custT="1"/>
      <dgm:spPr/>
      <dgm:t>
        <a:bodyPr/>
        <a:lstStyle/>
        <a:p>
          <a:r>
            <a:rPr lang="en-US" sz="1800">
              <a:solidFill>
                <a:schemeClr val="tx1"/>
              </a:solidFill>
            </a:rPr>
            <a:t>controlling</a:t>
          </a:r>
          <a:endParaRPr lang="ru-RU" sz="1800" dirty="0">
            <a:solidFill>
              <a:schemeClr val="tx1"/>
            </a:solidFill>
          </a:endParaRPr>
        </a:p>
      </dgm:t>
    </dgm:pt>
    <dgm:pt modelId="{3CC49B2A-F723-4E66-9E56-DF357432F45F}" type="parTrans" cxnId="{C9948E13-C0D9-4456-A805-671871FAB09D}">
      <dgm:prSet/>
      <dgm:spPr/>
      <dgm:t>
        <a:bodyPr/>
        <a:lstStyle/>
        <a:p>
          <a:endParaRPr lang="ru-RU" sz="1800">
            <a:solidFill>
              <a:schemeClr val="tx1"/>
            </a:solidFill>
          </a:endParaRPr>
        </a:p>
      </dgm:t>
    </dgm:pt>
    <dgm:pt modelId="{3E64735D-410E-40DE-9A11-290C86F3DF0A}" type="sibTrans" cxnId="{C9948E13-C0D9-4456-A805-671871FAB09D}">
      <dgm:prSet/>
      <dgm:spPr/>
      <dgm:t>
        <a:bodyPr/>
        <a:lstStyle/>
        <a:p>
          <a:endParaRPr lang="ru-RU" sz="1800">
            <a:solidFill>
              <a:schemeClr val="tx1"/>
            </a:solidFill>
          </a:endParaRPr>
        </a:p>
      </dgm:t>
    </dgm:pt>
    <dgm:pt modelId="{0DF766DB-B7F1-4088-9B5A-4B9418E8F697}">
      <dgm:prSet custT="1"/>
      <dgm:spPr/>
      <dgm:t>
        <a:bodyPr/>
        <a:lstStyle/>
        <a:p>
          <a:r>
            <a:rPr lang="en-US" sz="1800" dirty="0">
              <a:solidFill>
                <a:schemeClr val="tx1"/>
              </a:solidFill>
            </a:rPr>
            <a:t>managing logistics processes such as procurement</a:t>
          </a:r>
        </a:p>
      </dgm:t>
    </dgm:pt>
    <dgm:pt modelId="{C8863B98-8866-47FD-93B5-923B36D3B9D1}" type="parTrans" cxnId="{003410FA-AE91-4A1C-B15E-D37B64D64EDE}">
      <dgm:prSet/>
      <dgm:spPr/>
      <dgm:t>
        <a:bodyPr/>
        <a:lstStyle/>
        <a:p>
          <a:endParaRPr lang="ru-RU" sz="1800">
            <a:solidFill>
              <a:schemeClr val="tx1"/>
            </a:solidFill>
          </a:endParaRPr>
        </a:p>
      </dgm:t>
    </dgm:pt>
    <dgm:pt modelId="{8D94ACAE-3458-4809-A809-0828F6FC1B4B}" type="sibTrans" cxnId="{003410FA-AE91-4A1C-B15E-D37B64D64EDE}">
      <dgm:prSet/>
      <dgm:spPr/>
      <dgm:t>
        <a:bodyPr/>
        <a:lstStyle/>
        <a:p>
          <a:endParaRPr lang="ru-RU" sz="1800">
            <a:solidFill>
              <a:schemeClr val="tx1"/>
            </a:solidFill>
          </a:endParaRPr>
        </a:p>
      </dgm:t>
    </dgm:pt>
    <dgm:pt modelId="{3FD486F3-0584-4541-B39C-788241AA1B63}">
      <dgm:prSet custT="1"/>
      <dgm:spPr/>
      <dgm:t>
        <a:bodyPr/>
        <a:lstStyle/>
        <a:p>
          <a:r>
            <a:rPr lang="en-US" sz="1800">
              <a:solidFill>
                <a:schemeClr val="tx1"/>
              </a:solidFill>
            </a:rPr>
            <a:t>production</a:t>
          </a:r>
        </a:p>
      </dgm:t>
    </dgm:pt>
    <dgm:pt modelId="{E0FAD9F6-BD74-49B0-BE34-B8016EE8A52E}" type="parTrans" cxnId="{C268BEC2-BCC8-47C3-9417-F0D49D32DC87}">
      <dgm:prSet/>
      <dgm:spPr/>
      <dgm:t>
        <a:bodyPr/>
        <a:lstStyle/>
        <a:p>
          <a:endParaRPr lang="ru-RU" sz="1800">
            <a:solidFill>
              <a:schemeClr val="tx1"/>
            </a:solidFill>
          </a:endParaRPr>
        </a:p>
      </dgm:t>
    </dgm:pt>
    <dgm:pt modelId="{25DD65E6-6BB4-4FF1-BFE5-182771EAFE93}" type="sibTrans" cxnId="{C268BEC2-BCC8-47C3-9417-F0D49D32DC87}">
      <dgm:prSet/>
      <dgm:spPr/>
      <dgm:t>
        <a:bodyPr/>
        <a:lstStyle/>
        <a:p>
          <a:endParaRPr lang="ru-RU" sz="1800">
            <a:solidFill>
              <a:schemeClr val="tx1"/>
            </a:solidFill>
          </a:endParaRPr>
        </a:p>
      </dgm:t>
    </dgm:pt>
    <dgm:pt modelId="{ACE6D526-912F-49A8-86C0-2782BEA594A7}">
      <dgm:prSet custT="1"/>
      <dgm:spPr/>
      <dgm:t>
        <a:bodyPr/>
        <a:lstStyle/>
        <a:p>
          <a:r>
            <a:rPr lang="en-US" sz="1800">
              <a:solidFill>
                <a:schemeClr val="tx1"/>
              </a:solidFill>
            </a:rPr>
            <a:t>warehousing </a:t>
          </a:r>
        </a:p>
      </dgm:t>
    </dgm:pt>
    <dgm:pt modelId="{0663CC8C-7418-4D5D-80EA-887F802ED9F4}" type="parTrans" cxnId="{3CA9A62E-D0F7-437D-8479-20A399A958CF}">
      <dgm:prSet/>
      <dgm:spPr/>
      <dgm:t>
        <a:bodyPr/>
        <a:lstStyle/>
        <a:p>
          <a:endParaRPr lang="ru-RU" sz="1800">
            <a:solidFill>
              <a:schemeClr val="tx1"/>
            </a:solidFill>
          </a:endParaRPr>
        </a:p>
      </dgm:t>
    </dgm:pt>
    <dgm:pt modelId="{7B20EC94-1B52-42CD-BF6B-611C0DD82DBD}" type="sibTrans" cxnId="{3CA9A62E-D0F7-437D-8479-20A399A958CF}">
      <dgm:prSet/>
      <dgm:spPr/>
      <dgm:t>
        <a:bodyPr/>
        <a:lstStyle/>
        <a:p>
          <a:endParaRPr lang="ru-RU" sz="1800">
            <a:solidFill>
              <a:schemeClr val="tx1"/>
            </a:solidFill>
          </a:endParaRPr>
        </a:p>
      </dgm:t>
    </dgm:pt>
    <dgm:pt modelId="{839B77C7-5062-4AD5-AC55-30F713618641}">
      <dgm:prSet custT="1"/>
      <dgm:spPr/>
      <dgm:t>
        <a:bodyPr/>
        <a:lstStyle/>
        <a:p>
          <a:r>
            <a:rPr lang="en-US" sz="1800" dirty="0">
              <a:solidFill>
                <a:schemeClr val="tx1"/>
              </a:solidFill>
            </a:rPr>
            <a:t>distribution</a:t>
          </a:r>
        </a:p>
      </dgm:t>
    </dgm:pt>
    <dgm:pt modelId="{1C053CA5-30AD-49EE-B94B-203AB38D55A0}" type="parTrans" cxnId="{60191046-CBFF-48EA-A4B4-157E93C83AFC}">
      <dgm:prSet/>
      <dgm:spPr/>
      <dgm:t>
        <a:bodyPr/>
        <a:lstStyle/>
        <a:p>
          <a:endParaRPr lang="ru-RU" sz="1800">
            <a:solidFill>
              <a:schemeClr val="tx1"/>
            </a:solidFill>
          </a:endParaRPr>
        </a:p>
      </dgm:t>
    </dgm:pt>
    <dgm:pt modelId="{4D989CAE-0196-4F64-8C59-C19E2D7CD568}" type="sibTrans" cxnId="{60191046-CBFF-48EA-A4B4-157E93C83AFC}">
      <dgm:prSet/>
      <dgm:spPr/>
      <dgm:t>
        <a:bodyPr/>
        <a:lstStyle/>
        <a:p>
          <a:endParaRPr lang="ru-RU" sz="1800">
            <a:solidFill>
              <a:schemeClr val="tx1"/>
            </a:solidFill>
          </a:endParaRPr>
        </a:p>
      </dgm:t>
    </dgm:pt>
    <dgm:pt modelId="{4E276F72-E746-40C7-A98B-DBD8377E3298}" type="pres">
      <dgm:prSet presAssocID="{4847B77A-438C-4513-91C1-7AEE0EC81368}" presName="Name0" presStyleCnt="0">
        <dgm:presLayoutVars>
          <dgm:chMax val="1"/>
          <dgm:chPref val="1"/>
          <dgm:dir/>
          <dgm:animOne val="branch"/>
          <dgm:animLvl val="lvl"/>
        </dgm:presLayoutVars>
      </dgm:prSet>
      <dgm:spPr/>
    </dgm:pt>
    <dgm:pt modelId="{D1CD0F13-0AFD-40F7-8520-060D0980D1DE}" type="pres">
      <dgm:prSet presAssocID="{978EE525-AF83-4265-902F-CD6142498E4E}" presName="singleCycle" presStyleCnt="0"/>
      <dgm:spPr/>
    </dgm:pt>
    <dgm:pt modelId="{9961ECB4-36ED-427A-A115-BCA38D99641C}" type="pres">
      <dgm:prSet presAssocID="{978EE525-AF83-4265-902F-CD6142498E4E}" presName="singleCenter" presStyleLbl="node1" presStyleIdx="0" presStyleCnt="8">
        <dgm:presLayoutVars>
          <dgm:chMax val="7"/>
          <dgm:chPref val="7"/>
        </dgm:presLayoutVars>
      </dgm:prSet>
      <dgm:spPr/>
    </dgm:pt>
    <dgm:pt modelId="{E30B578F-24FF-48DD-9029-59E62A57C549}" type="pres">
      <dgm:prSet presAssocID="{CC7FDC18-4FC4-428B-B756-41E1FE1CD66C}" presName="Name56" presStyleLbl="parChTrans1D2" presStyleIdx="0" presStyleCnt="7"/>
      <dgm:spPr/>
    </dgm:pt>
    <dgm:pt modelId="{22E9D8A1-FC02-4B69-AA3B-414AA63847D2}" type="pres">
      <dgm:prSet presAssocID="{CADC7B2A-D7A3-47DE-8D6F-896D59805FED}" presName="text0" presStyleLbl="node1" presStyleIdx="1" presStyleCnt="8">
        <dgm:presLayoutVars>
          <dgm:bulletEnabled val="1"/>
        </dgm:presLayoutVars>
      </dgm:prSet>
      <dgm:spPr/>
    </dgm:pt>
    <dgm:pt modelId="{27222D53-3273-45BF-BAB1-B5B7F6151EDF}" type="pres">
      <dgm:prSet presAssocID="{106C2FFF-3176-4550-8CC0-C3504C6DE239}" presName="Name56" presStyleLbl="parChTrans1D2" presStyleIdx="1" presStyleCnt="7"/>
      <dgm:spPr/>
    </dgm:pt>
    <dgm:pt modelId="{71A9066F-1F29-449B-9945-ABCC9EF80482}" type="pres">
      <dgm:prSet presAssocID="{41D77C40-E3D4-458B-A59B-236EBEB67E97}" presName="text0" presStyleLbl="node1" presStyleIdx="2" presStyleCnt="8" custScaleX="136037" custScaleY="126524">
        <dgm:presLayoutVars>
          <dgm:bulletEnabled val="1"/>
        </dgm:presLayoutVars>
      </dgm:prSet>
      <dgm:spPr/>
    </dgm:pt>
    <dgm:pt modelId="{B62D7BB7-FBD2-47E6-B469-8B5973A5C682}" type="pres">
      <dgm:prSet presAssocID="{1C053CA5-30AD-49EE-B94B-203AB38D55A0}" presName="Name56" presStyleLbl="parChTrans1D2" presStyleIdx="2" presStyleCnt="7"/>
      <dgm:spPr/>
    </dgm:pt>
    <dgm:pt modelId="{9CD4997D-28C8-4F6A-9FB0-EBBC62D71FE1}" type="pres">
      <dgm:prSet presAssocID="{839B77C7-5062-4AD5-AC55-30F713618641}" presName="text0" presStyleLbl="node1" presStyleIdx="3" presStyleCnt="8" custScaleX="127435" custScaleY="139358">
        <dgm:presLayoutVars>
          <dgm:bulletEnabled val="1"/>
        </dgm:presLayoutVars>
      </dgm:prSet>
      <dgm:spPr/>
    </dgm:pt>
    <dgm:pt modelId="{E38713CB-3426-42AA-B469-075DC6F4525A}" type="pres">
      <dgm:prSet presAssocID="{0663CC8C-7418-4D5D-80EA-887F802ED9F4}" presName="Name56" presStyleLbl="parChTrans1D2" presStyleIdx="3" presStyleCnt="7"/>
      <dgm:spPr/>
    </dgm:pt>
    <dgm:pt modelId="{26743D9C-E9CD-4E1B-8071-E5378D066953}" type="pres">
      <dgm:prSet presAssocID="{ACE6D526-912F-49A8-86C0-2782BEA594A7}" presName="text0" presStyleLbl="node1" presStyleIdx="4" presStyleCnt="8">
        <dgm:presLayoutVars>
          <dgm:bulletEnabled val="1"/>
        </dgm:presLayoutVars>
      </dgm:prSet>
      <dgm:spPr/>
    </dgm:pt>
    <dgm:pt modelId="{DACCBFF3-C793-4C52-B24B-4B45C53A9598}" type="pres">
      <dgm:prSet presAssocID="{E0FAD9F6-BD74-49B0-BE34-B8016EE8A52E}" presName="Name56" presStyleLbl="parChTrans1D2" presStyleIdx="4" presStyleCnt="7"/>
      <dgm:spPr/>
    </dgm:pt>
    <dgm:pt modelId="{9AD5381A-EFE0-4EAB-B371-4596A81E3757}" type="pres">
      <dgm:prSet presAssocID="{3FD486F3-0584-4541-B39C-788241AA1B63}" presName="text0" presStyleLbl="node1" presStyleIdx="5" presStyleCnt="8">
        <dgm:presLayoutVars>
          <dgm:bulletEnabled val="1"/>
        </dgm:presLayoutVars>
      </dgm:prSet>
      <dgm:spPr/>
    </dgm:pt>
    <dgm:pt modelId="{A362AEEB-B06C-4CA1-99F7-F9F5E838A49E}" type="pres">
      <dgm:prSet presAssocID="{C8863B98-8866-47FD-93B5-923B36D3B9D1}" presName="Name56" presStyleLbl="parChTrans1D2" presStyleIdx="5" presStyleCnt="7"/>
      <dgm:spPr/>
    </dgm:pt>
    <dgm:pt modelId="{CE03DEE8-A92B-493D-9507-126016B833C3}" type="pres">
      <dgm:prSet presAssocID="{0DF766DB-B7F1-4088-9B5A-4B9418E8F697}" presName="text0" presStyleLbl="node1" presStyleIdx="6" presStyleCnt="8" custScaleX="120900" custScaleY="136071">
        <dgm:presLayoutVars>
          <dgm:bulletEnabled val="1"/>
        </dgm:presLayoutVars>
      </dgm:prSet>
      <dgm:spPr/>
    </dgm:pt>
    <dgm:pt modelId="{27794CBC-19A4-44B1-B49D-2ED30E082761}" type="pres">
      <dgm:prSet presAssocID="{3CC49B2A-F723-4E66-9E56-DF357432F45F}" presName="Name56" presStyleLbl="parChTrans1D2" presStyleIdx="6" presStyleCnt="7"/>
      <dgm:spPr/>
    </dgm:pt>
    <dgm:pt modelId="{5932391A-0E17-446C-9C27-F05760B45778}" type="pres">
      <dgm:prSet presAssocID="{E59DDDBB-E7A8-410C-958C-152D6D9188CE}" presName="text0" presStyleLbl="node1" presStyleIdx="7" presStyleCnt="8">
        <dgm:presLayoutVars>
          <dgm:bulletEnabled val="1"/>
        </dgm:presLayoutVars>
      </dgm:prSet>
      <dgm:spPr/>
    </dgm:pt>
  </dgm:ptLst>
  <dgm:cxnLst>
    <dgm:cxn modelId="{4B11A30C-8AAD-4FF5-9EBF-2E4B5741A459}" type="presOf" srcId="{CADC7B2A-D7A3-47DE-8D6F-896D59805FED}" destId="{22E9D8A1-FC02-4B69-AA3B-414AA63847D2}" srcOrd="0" destOrd="0" presId="urn:microsoft.com/office/officeart/2008/layout/RadialCluster"/>
    <dgm:cxn modelId="{07422A12-6815-44B4-B614-89282F875EB6}" type="presOf" srcId="{E0FAD9F6-BD74-49B0-BE34-B8016EE8A52E}" destId="{DACCBFF3-C793-4C52-B24B-4B45C53A9598}" srcOrd="0" destOrd="0" presId="urn:microsoft.com/office/officeart/2008/layout/RadialCluster"/>
    <dgm:cxn modelId="{C9948E13-C0D9-4456-A805-671871FAB09D}" srcId="{978EE525-AF83-4265-902F-CD6142498E4E}" destId="{E59DDDBB-E7A8-410C-958C-152D6D9188CE}" srcOrd="6" destOrd="0" parTransId="{3CC49B2A-F723-4E66-9E56-DF357432F45F}" sibTransId="{3E64735D-410E-40DE-9A11-290C86F3DF0A}"/>
    <dgm:cxn modelId="{AF8D2714-1FA9-43CF-BF37-77DBE1228481}" srcId="{978EE525-AF83-4265-902F-CD6142498E4E}" destId="{41D77C40-E3D4-458B-A59B-236EBEB67E97}" srcOrd="1" destOrd="0" parTransId="{106C2FFF-3176-4550-8CC0-C3504C6DE239}" sibTransId="{FD825904-A9D7-47FE-8E9C-4A5BCAADD47F}"/>
    <dgm:cxn modelId="{2C956127-5B6A-4F9A-B36E-6814BF6F0133}" type="presOf" srcId="{3FD486F3-0584-4541-B39C-788241AA1B63}" destId="{9AD5381A-EFE0-4EAB-B371-4596A81E3757}" srcOrd="0" destOrd="0" presId="urn:microsoft.com/office/officeart/2008/layout/RadialCluster"/>
    <dgm:cxn modelId="{3CA9A62E-D0F7-437D-8479-20A399A958CF}" srcId="{978EE525-AF83-4265-902F-CD6142498E4E}" destId="{ACE6D526-912F-49A8-86C0-2782BEA594A7}" srcOrd="3" destOrd="0" parTransId="{0663CC8C-7418-4D5D-80EA-887F802ED9F4}" sibTransId="{7B20EC94-1B52-42CD-BF6B-611C0DD82DBD}"/>
    <dgm:cxn modelId="{5E68492F-0702-49C8-A444-EDCA5EFC4985}" type="presOf" srcId="{41D77C40-E3D4-458B-A59B-236EBEB67E97}" destId="{71A9066F-1F29-449B-9945-ABCC9EF80482}" srcOrd="0" destOrd="0" presId="urn:microsoft.com/office/officeart/2008/layout/RadialCluster"/>
    <dgm:cxn modelId="{B0BB463E-4A38-4849-A26F-EA72229A2C76}" type="presOf" srcId="{3CC49B2A-F723-4E66-9E56-DF357432F45F}" destId="{27794CBC-19A4-44B1-B49D-2ED30E082761}" srcOrd="0" destOrd="0" presId="urn:microsoft.com/office/officeart/2008/layout/RadialCluster"/>
    <dgm:cxn modelId="{BF401260-1CC1-4480-8A18-7587638F9E4B}" type="presOf" srcId="{C8863B98-8866-47FD-93B5-923B36D3B9D1}" destId="{A362AEEB-B06C-4CA1-99F7-F9F5E838A49E}" srcOrd="0" destOrd="0" presId="urn:microsoft.com/office/officeart/2008/layout/RadialCluster"/>
    <dgm:cxn modelId="{60191046-CBFF-48EA-A4B4-157E93C83AFC}" srcId="{978EE525-AF83-4265-902F-CD6142498E4E}" destId="{839B77C7-5062-4AD5-AC55-30F713618641}" srcOrd="2" destOrd="0" parTransId="{1C053CA5-30AD-49EE-B94B-203AB38D55A0}" sibTransId="{4D989CAE-0196-4F64-8C59-C19E2D7CD568}"/>
    <dgm:cxn modelId="{25C02E72-F94A-449E-A9E0-CF4825C4E2ED}" type="presOf" srcId="{E59DDDBB-E7A8-410C-958C-152D6D9188CE}" destId="{5932391A-0E17-446C-9C27-F05760B45778}" srcOrd="0" destOrd="0" presId="urn:microsoft.com/office/officeart/2008/layout/RadialCluster"/>
    <dgm:cxn modelId="{A2BF9F72-BAC5-4877-9B1F-282A0D1419AC}" type="presOf" srcId="{1C053CA5-30AD-49EE-B94B-203AB38D55A0}" destId="{B62D7BB7-FBD2-47E6-B469-8B5973A5C682}" srcOrd="0" destOrd="0" presId="urn:microsoft.com/office/officeart/2008/layout/RadialCluster"/>
    <dgm:cxn modelId="{ECBB7053-8735-46F4-8856-C883C2A79951}" type="presOf" srcId="{4847B77A-438C-4513-91C1-7AEE0EC81368}" destId="{4E276F72-E746-40C7-A98B-DBD8377E3298}" srcOrd="0" destOrd="0" presId="urn:microsoft.com/office/officeart/2008/layout/RadialCluster"/>
    <dgm:cxn modelId="{E4964791-6285-42BF-8E72-6E172F26E0C1}" srcId="{4847B77A-438C-4513-91C1-7AEE0EC81368}" destId="{978EE525-AF83-4265-902F-CD6142498E4E}" srcOrd="0" destOrd="0" parTransId="{BA590C7C-720A-4D34-8A4A-D241AA954F8E}" sibTransId="{B3724094-816D-40EF-B187-D8F55A9C28D6}"/>
    <dgm:cxn modelId="{BFB669A7-9994-49A5-9403-FDC7EB8521F2}" type="presOf" srcId="{0DF766DB-B7F1-4088-9B5A-4B9418E8F697}" destId="{CE03DEE8-A92B-493D-9507-126016B833C3}" srcOrd="0" destOrd="0" presId="urn:microsoft.com/office/officeart/2008/layout/RadialCluster"/>
    <dgm:cxn modelId="{A2DA80AA-6D76-42DB-B3BD-4B9DF77C9B36}" type="presOf" srcId="{CC7FDC18-4FC4-428B-B756-41E1FE1CD66C}" destId="{E30B578F-24FF-48DD-9029-59E62A57C549}" srcOrd="0" destOrd="0" presId="urn:microsoft.com/office/officeart/2008/layout/RadialCluster"/>
    <dgm:cxn modelId="{DF1FD8AD-E283-4EF6-B5F0-B437F58AA227}" srcId="{978EE525-AF83-4265-902F-CD6142498E4E}" destId="{CADC7B2A-D7A3-47DE-8D6F-896D59805FED}" srcOrd="0" destOrd="0" parTransId="{CC7FDC18-4FC4-428B-B756-41E1FE1CD66C}" sibTransId="{07E53F21-72DA-4469-89D8-DDA7B20406F8}"/>
    <dgm:cxn modelId="{C268BEC2-BCC8-47C3-9417-F0D49D32DC87}" srcId="{978EE525-AF83-4265-902F-CD6142498E4E}" destId="{3FD486F3-0584-4541-B39C-788241AA1B63}" srcOrd="4" destOrd="0" parTransId="{E0FAD9F6-BD74-49B0-BE34-B8016EE8A52E}" sibTransId="{25DD65E6-6BB4-4FF1-BFE5-182771EAFE93}"/>
    <dgm:cxn modelId="{CB7560C4-E94B-42C9-8775-9B7CDEB1056F}" type="presOf" srcId="{839B77C7-5062-4AD5-AC55-30F713618641}" destId="{9CD4997D-28C8-4F6A-9FB0-EBBC62D71FE1}" srcOrd="0" destOrd="0" presId="urn:microsoft.com/office/officeart/2008/layout/RadialCluster"/>
    <dgm:cxn modelId="{856FA6C6-3DB9-4E51-92F9-51C85420538A}" type="presOf" srcId="{0663CC8C-7418-4D5D-80EA-887F802ED9F4}" destId="{E38713CB-3426-42AA-B469-075DC6F4525A}" srcOrd="0" destOrd="0" presId="urn:microsoft.com/office/officeart/2008/layout/RadialCluster"/>
    <dgm:cxn modelId="{2BB9B9D1-74A7-4FBE-BA22-8C64708D90EF}" type="presOf" srcId="{106C2FFF-3176-4550-8CC0-C3504C6DE239}" destId="{27222D53-3273-45BF-BAB1-B5B7F6151EDF}" srcOrd="0" destOrd="0" presId="urn:microsoft.com/office/officeart/2008/layout/RadialCluster"/>
    <dgm:cxn modelId="{4EC732D4-F727-4750-8281-626B63957182}" type="presOf" srcId="{ACE6D526-912F-49A8-86C0-2782BEA594A7}" destId="{26743D9C-E9CD-4E1B-8071-E5378D066953}" srcOrd="0" destOrd="0" presId="urn:microsoft.com/office/officeart/2008/layout/RadialCluster"/>
    <dgm:cxn modelId="{4EC702EA-5E08-400E-9EDD-F8478C9B9667}" type="presOf" srcId="{978EE525-AF83-4265-902F-CD6142498E4E}" destId="{9961ECB4-36ED-427A-A115-BCA38D99641C}" srcOrd="0" destOrd="0" presId="urn:microsoft.com/office/officeart/2008/layout/RadialCluster"/>
    <dgm:cxn modelId="{003410FA-AE91-4A1C-B15E-D37B64D64EDE}" srcId="{978EE525-AF83-4265-902F-CD6142498E4E}" destId="{0DF766DB-B7F1-4088-9B5A-4B9418E8F697}" srcOrd="5" destOrd="0" parTransId="{C8863B98-8866-47FD-93B5-923B36D3B9D1}" sibTransId="{8D94ACAE-3458-4809-A809-0828F6FC1B4B}"/>
    <dgm:cxn modelId="{5BDBC66D-DF75-49AD-9573-E49F1DB5AB43}" type="presParOf" srcId="{4E276F72-E746-40C7-A98B-DBD8377E3298}" destId="{D1CD0F13-0AFD-40F7-8520-060D0980D1DE}" srcOrd="0" destOrd="0" presId="urn:microsoft.com/office/officeart/2008/layout/RadialCluster"/>
    <dgm:cxn modelId="{3158BE8A-FFC6-48A3-AF71-DCD7B83C1EF4}" type="presParOf" srcId="{D1CD0F13-0AFD-40F7-8520-060D0980D1DE}" destId="{9961ECB4-36ED-427A-A115-BCA38D99641C}" srcOrd="0" destOrd="0" presId="urn:microsoft.com/office/officeart/2008/layout/RadialCluster"/>
    <dgm:cxn modelId="{931DE05C-F2C7-44DE-A3A0-BAC2CA0A2B15}" type="presParOf" srcId="{D1CD0F13-0AFD-40F7-8520-060D0980D1DE}" destId="{E30B578F-24FF-48DD-9029-59E62A57C549}" srcOrd="1" destOrd="0" presId="urn:microsoft.com/office/officeart/2008/layout/RadialCluster"/>
    <dgm:cxn modelId="{C20318FF-00FE-41D5-957E-204813CB7D16}" type="presParOf" srcId="{D1CD0F13-0AFD-40F7-8520-060D0980D1DE}" destId="{22E9D8A1-FC02-4B69-AA3B-414AA63847D2}" srcOrd="2" destOrd="0" presId="urn:microsoft.com/office/officeart/2008/layout/RadialCluster"/>
    <dgm:cxn modelId="{405AC3A1-B22A-4119-AEF4-A52C05EEA994}" type="presParOf" srcId="{D1CD0F13-0AFD-40F7-8520-060D0980D1DE}" destId="{27222D53-3273-45BF-BAB1-B5B7F6151EDF}" srcOrd="3" destOrd="0" presId="urn:microsoft.com/office/officeart/2008/layout/RadialCluster"/>
    <dgm:cxn modelId="{F32D279C-29A7-4699-AF49-AE8D19EF4B69}" type="presParOf" srcId="{D1CD0F13-0AFD-40F7-8520-060D0980D1DE}" destId="{71A9066F-1F29-449B-9945-ABCC9EF80482}" srcOrd="4" destOrd="0" presId="urn:microsoft.com/office/officeart/2008/layout/RadialCluster"/>
    <dgm:cxn modelId="{BA45439C-4D0D-4A24-9D31-33EF82AE45B9}" type="presParOf" srcId="{D1CD0F13-0AFD-40F7-8520-060D0980D1DE}" destId="{B62D7BB7-FBD2-47E6-B469-8B5973A5C682}" srcOrd="5" destOrd="0" presId="urn:microsoft.com/office/officeart/2008/layout/RadialCluster"/>
    <dgm:cxn modelId="{A4F37A14-C474-40CC-9EEA-81432CF09443}" type="presParOf" srcId="{D1CD0F13-0AFD-40F7-8520-060D0980D1DE}" destId="{9CD4997D-28C8-4F6A-9FB0-EBBC62D71FE1}" srcOrd="6" destOrd="0" presId="urn:microsoft.com/office/officeart/2008/layout/RadialCluster"/>
    <dgm:cxn modelId="{F5D27B79-5B32-4E75-A59F-3455F6905FD1}" type="presParOf" srcId="{D1CD0F13-0AFD-40F7-8520-060D0980D1DE}" destId="{E38713CB-3426-42AA-B469-075DC6F4525A}" srcOrd="7" destOrd="0" presId="urn:microsoft.com/office/officeart/2008/layout/RadialCluster"/>
    <dgm:cxn modelId="{925035A3-6FD7-4D49-ADA4-DDD1CA738FC8}" type="presParOf" srcId="{D1CD0F13-0AFD-40F7-8520-060D0980D1DE}" destId="{26743D9C-E9CD-4E1B-8071-E5378D066953}" srcOrd="8" destOrd="0" presId="urn:microsoft.com/office/officeart/2008/layout/RadialCluster"/>
    <dgm:cxn modelId="{E95CE013-74EA-4412-BC03-B580AF48F13E}" type="presParOf" srcId="{D1CD0F13-0AFD-40F7-8520-060D0980D1DE}" destId="{DACCBFF3-C793-4C52-B24B-4B45C53A9598}" srcOrd="9" destOrd="0" presId="urn:microsoft.com/office/officeart/2008/layout/RadialCluster"/>
    <dgm:cxn modelId="{7FDED976-776F-4E0D-9AA1-5C3D68922760}" type="presParOf" srcId="{D1CD0F13-0AFD-40F7-8520-060D0980D1DE}" destId="{9AD5381A-EFE0-4EAB-B371-4596A81E3757}" srcOrd="10" destOrd="0" presId="urn:microsoft.com/office/officeart/2008/layout/RadialCluster"/>
    <dgm:cxn modelId="{8F2E6AFA-4CBB-4CA0-8E2F-BFA07757ED5A}" type="presParOf" srcId="{D1CD0F13-0AFD-40F7-8520-060D0980D1DE}" destId="{A362AEEB-B06C-4CA1-99F7-F9F5E838A49E}" srcOrd="11" destOrd="0" presId="urn:microsoft.com/office/officeart/2008/layout/RadialCluster"/>
    <dgm:cxn modelId="{77B4C0D3-E64C-4230-BE7F-1B6C36687000}" type="presParOf" srcId="{D1CD0F13-0AFD-40F7-8520-060D0980D1DE}" destId="{CE03DEE8-A92B-493D-9507-126016B833C3}" srcOrd="12" destOrd="0" presId="urn:microsoft.com/office/officeart/2008/layout/RadialCluster"/>
    <dgm:cxn modelId="{E8AA00EA-6AEB-4E7D-8944-2A960A7A6D8F}" type="presParOf" srcId="{D1CD0F13-0AFD-40F7-8520-060D0980D1DE}" destId="{27794CBC-19A4-44B1-B49D-2ED30E082761}" srcOrd="13" destOrd="0" presId="urn:microsoft.com/office/officeart/2008/layout/RadialCluster"/>
    <dgm:cxn modelId="{C4E835FE-37A8-4C1E-9D98-9474DEAE0A5E}" type="presParOf" srcId="{D1CD0F13-0AFD-40F7-8520-060D0980D1DE}" destId="{5932391A-0E17-446C-9C27-F05760B45778}" srcOrd="14" destOrd="0" presId="urn:microsoft.com/office/officeart/2008/layout/RadialCluster"/>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1653F6-B516-4B2F-BCCE-F8D6AA059220}"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ru-RU"/>
        </a:p>
      </dgm:t>
    </dgm:pt>
    <dgm:pt modelId="{4D930F53-DD95-431C-AA5C-8D6AD67C8210}">
      <dgm:prSet custT="1"/>
      <dgm:spPr/>
      <dgm:t>
        <a:bodyPr/>
        <a:lstStyle/>
        <a:p>
          <a:r>
            <a:rPr lang="en-US" sz="2000" b="1" dirty="0"/>
            <a:t>Poor training of qualified personnel</a:t>
          </a:r>
          <a:r>
            <a:rPr lang="en-US" sz="2000" dirty="0"/>
            <a:t> - insufficient number of logistics professionals.</a:t>
          </a:r>
          <a:br>
            <a:rPr lang="en-US" sz="2000" dirty="0"/>
          </a:br>
          <a:endParaRPr lang="en-US" sz="2000" dirty="0"/>
        </a:p>
      </dgm:t>
    </dgm:pt>
    <dgm:pt modelId="{2D015B49-2226-4F9D-BB82-817DEAE0DFA2}" type="parTrans" cxnId="{72C0790D-D66C-4177-B460-142BA6B53C6B}">
      <dgm:prSet/>
      <dgm:spPr/>
      <dgm:t>
        <a:bodyPr/>
        <a:lstStyle/>
        <a:p>
          <a:endParaRPr lang="ru-RU" sz="2000"/>
        </a:p>
      </dgm:t>
    </dgm:pt>
    <dgm:pt modelId="{F5559520-0813-40A8-855E-E8591BCB13AD}" type="sibTrans" cxnId="{72C0790D-D66C-4177-B460-142BA6B53C6B}">
      <dgm:prSet/>
      <dgm:spPr/>
      <dgm:t>
        <a:bodyPr/>
        <a:lstStyle/>
        <a:p>
          <a:endParaRPr lang="ru-RU" sz="2000"/>
        </a:p>
      </dgm:t>
    </dgm:pt>
    <dgm:pt modelId="{C968DBA9-08EA-49E9-854F-7A7B387D8769}">
      <dgm:prSet custT="1"/>
      <dgm:spPr/>
      <dgm:t>
        <a:bodyPr/>
        <a:lstStyle/>
        <a:p>
          <a:r>
            <a:rPr lang="en-US" sz="2000" b="1"/>
            <a:t>Outdated technologies</a:t>
          </a:r>
          <a:r>
            <a:rPr lang="en-US" sz="2000"/>
            <a:t> - limited use of modern technologies, such as bar coding, automated warehouse management systems and cargo tracking.</a:t>
          </a:r>
          <a:br>
            <a:rPr lang="en-US" sz="2000"/>
          </a:br>
          <a:endParaRPr lang="en-US" sz="2000"/>
        </a:p>
      </dgm:t>
    </dgm:pt>
    <dgm:pt modelId="{5AE86765-699E-4FF8-B052-12E1423B66D7}" type="parTrans" cxnId="{5100AFA2-C4AD-48C5-8EED-9FB2246E41DC}">
      <dgm:prSet/>
      <dgm:spPr/>
      <dgm:t>
        <a:bodyPr/>
        <a:lstStyle/>
        <a:p>
          <a:endParaRPr lang="ru-RU" sz="2000"/>
        </a:p>
      </dgm:t>
    </dgm:pt>
    <dgm:pt modelId="{2E9893FC-2E3D-43B6-B64D-B56DDA97CBFD}" type="sibTrans" cxnId="{5100AFA2-C4AD-48C5-8EED-9FB2246E41DC}">
      <dgm:prSet/>
      <dgm:spPr/>
      <dgm:t>
        <a:bodyPr/>
        <a:lstStyle/>
        <a:p>
          <a:endParaRPr lang="ru-RU" sz="2000"/>
        </a:p>
      </dgm:t>
    </dgm:pt>
    <dgm:pt modelId="{DF3C49AD-9FC3-4D9E-B56B-D0F5EF532F5F}">
      <dgm:prSet custT="1"/>
      <dgm:spPr/>
      <dgm:t>
        <a:bodyPr/>
        <a:lstStyle/>
        <a:p>
          <a:r>
            <a:rPr lang="en-US" sz="2000" b="1"/>
            <a:t>Low level of standardisation</a:t>
          </a:r>
          <a:r>
            <a:rPr lang="en-US" sz="2000"/>
            <a:t> - lack of uniform standards in the logistics sector, which complicates integration with European markets.</a:t>
          </a:r>
          <a:br>
            <a:rPr lang="en-US" sz="2000"/>
          </a:br>
          <a:endParaRPr lang="en-US" sz="2000"/>
        </a:p>
      </dgm:t>
    </dgm:pt>
    <dgm:pt modelId="{9D18BCFF-6D4F-43F7-98BA-467900C36FB0}" type="parTrans" cxnId="{872F25F1-54DB-4709-BD56-108AFFE96E54}">
      <dgm:prSet/>
      <dgm:spPr/>
      <dgm:t>
        <a:bodyPr/>
        <a:lstStyle/>
        <a:p>
          <a:endParaRPr lang="ru-RU" sz="2000"/>
        </a:p>
      </dgm:t>
    </dgm:pt>
    <dgm:pt modelId="{243FB89A-2E8C-430C-9C15-241F95F8A871}" type="sibTrans" cxnId="{872F25F1-54DB-4709-BD56-108AFFE96E54}">
      <dgm:prSet/>
      <dgm:spPr/>
      <dgm:t>
        <a:bodyPr/>
        <a:lstStyle/>
        <a:p>
          <a:endParaRPr lang="ru-RU" sz="2000"/>
        </a:p>
      </dgm:t>
    </dgm:pt>
    <dgm:pt modelId="{3434C3D9-CDC9-4FC2-B319-C173A513EB12}">
      <dgm:prSet custT="1"/>
      <dgm:spPr/>
      <dgm:t>
        <a:bodyPr/>
        <a:lstStyle/>
        <a:p>
          <a:r>
            <a:rPr lang="en-US" sz="2000" b="1"/>
            <a:t>Insufficient development of transport infrastructure</a:t>
          </a:r>
          <a:r>
            <a:rPr lang="en-US" sz="2000"/>
            <a:t> - poor quality of roads, lack of warehouse space, insufficient integration between modes of transport (rail, sea, road).</a:t>
          </a:r>
          <a:br>
            <a:rPr lang="en-US" sz="2000"/>
          </a:br>
          <a:endParaRPr lang="en-US" sz="2000"/>
        </a:p>
      </dgm:t>
    </dgm:pt>
    <dgm:pt modelId="{02DDF188-77C4-44BF-BE84-E652E6BF41D2}" type="parTrans" cxnId="{BDCCF1E2-4A47-473B-A33B-8A4F6BA4628E}">
      <dgm:prSet/>
      <dgm:spPr/>
      <dgm:t>
        <a:bodyPr/>
        <a:lstStyle/>
        <a:p>
          <a:endParaRPr lang="ru-RU" sz="2000"/>
        </a:p>
      </dgm:t>
    </dgm:pt>
    <dgm:pt modelId="{4EBDA781-543D-4DB0-AB5A-7AA6733609F6}" type="sibTrans" cxnId="{BDCCF1E2-4A47-473B-A33B-8A4F6BA4628E}">
      <dgm:prSet/>
      <dgm:spPr/>
      <dgm:t>
        <a:bodyPr/>
        <a:lstStyle/>
        <a:p>
          <a:endParaRPr lang="ru-RU" sz="2000"/>
        </a:p>
      </dgm:t>
    </dgm:pt>
    <dgm:pt modelId="{C9D99663-36DE-4E0E-8A4D-396973D53824}">
      <dgm:prSet custT="1"/>
      <dgm:spPr/>
      <dgm:t>
        <a:bodyPr/>
        <a:lstStyle/>
        <a:p>
          <a:r>
            <a:rPr lang="en-US" sz="2000" b="1"/>
            <a:t>Problems with cargo transportation</a:t>
          </a:r>
          <a:r>
            <a:rPr lang="en-US" sz="2000"/>
            <a:t> - low efficiency of transportation due to poor coordination between modes of transport and an ageing fleet.</a:t>
          </a:r>
          <a:br>
            <a:rPr lang="en-US" sz="2000"/>
          </a:br>
          <a:endParaRPr lang="en-US" sz="2000"/>
        </a:p>
      </dgm:t>
    </dgm:pt>
    <dgm:pt modelId="{BFD41AC8-21AB-4FF3-BA87-117CB6F84461}" type="parTrans" cxnId="{A9A5F401-AFED-4B3E-81F2-41CDF9285ECE}">
      <dgm:prSet/>
      <dgm:spPr/>
      <dgm:t>
        <a:bodyPr/>
        <a:lstStyle/>
        <a:p>
          <a:endParaRPr lang="ru-RU" sz="2000"/>
        </a:p>
      </dgm:t>
    </dgm:pt>
    <dgm:pt modelId="{4A266F0A-21BE-4318-A8CC-4A70FE7FA414}" type="sibTrans" cxnId="{A9A5F401-AFED-4B3E-81F2-41CDF9285ECE}">
      <dgm:prSet/>
      <dgm:spPr/>
      <dgm:t>
        <a:bodyPr/>
        <a:lstStyle/>
        <a:p>
          <a:endParaRPr lang="ru-RU" sz="2000"/>
        </a:p>
      </dgm:t>
    </dgm:pt>
    <dgm:pt modelId="{F353C642-BA56-4C61-A688-F14CEEA764BA}">
      <dgm:prSet custT="1"/>
      <dgm:spPr/>
      <dgm:t>
        <a:bodyPr/>
        <a:lstStyle/>
        <a:p>
          <a:r>
            <a:rPr lang="en-US" sz="2000" b="1"/>
            <a:t>Limited electronic communications</a:t>
          </a:r>
          <a:r>
            <a:rPr lang="en-US" sz="2000"/>
            <a:t> - poor development of communication systems and electronic networks.</a:t>
          </a:r>
          <a:br>
            <a:rPr lang="en-US" sz="2000"/>
          </a:br>
          <a:endParaRPr lang="en-US" sz="2000"/>
        </a:p>
      </dgm:t>
    </dgm:pt>
    <dgm:pt modelId="{DC30DB8F-D5A2-498F-B99C-75020FE21E78}" type="parTrans" cxnId="{D996D94A-54FF-4F98-AE73-812D3B0B62A4}">
      <dgm:prSet/>
      <dgm:spPr/>
      <dgm:t>
        <a:bodyPr/>
        <a:lstStyle/>
        <a:p>
          <a:endParaRPr lang="ru-RU" sz="2000"/>
        </a:p>
      </dgm:t>
    </dgm:pt>
    <dgm:pt modelId="{9AEAB86B-4EE3-4687-8404-4FECA0FB9447}" type="sibTrans" cxnId="{D996D94A-54FF-4F98-AE73-812D3B0B62A4}">
      <dgm:prSet/>
      <dgm:spPr/>
      <dgm:t>
        <a:bodyPr/>
        <a:lstStyle/>
        <a:p>
          <a:endParaRPr lang="ru-RU" sz="2000"/>
        </a:p>
      </dgm:t>
    </dgm:pt>
    <dgm:pt modelId="{1DF06AB6-760F-41E1-8461-8D83317405A5}">
      <dgm:prSet custT="1"/>
      <dgm:spPr/>
      <dgm:t>
        <a:bodyPr/>
        <a:lstStyle/>
        <a:p>
          <a:r>
            <a:rPr lang="en-US" sz="2000" b="1"/>
            <a:t>Consumer distrust in the quality of Ukrainian goods</a:t>
          </a:r>
          <a:r>
            <a:rPr lang="en-US" sz="2000"/>
            <a:t> - negative image of products due to low quality standards.</a:t>
          </a:r>
        </a:p>
      </dgm:t>
    </dgm:pt>
    <dgm:pt modelId="{45397FE5-DC98-4286-B24E-34B40544A7E9}" type="parTrans" cxnId="{6BC103C3-E10E-4DFC-9FFC-25A270A14D5C}">
      <dgm:prSet/>
      <dgm:spPr/>
      <dgm:t>
        <a:bodyPr/>
        <a:lstStyle/>
        <a:p>
          <a:endParaRPr lang="ru-RU" sz="2000"/>
        </a:p>
      </dgm:t>
    </dgm:pt>
    <dgm:pt modelId="{A38B9870-081B-41C7-AD24-E0E23DC21B52}" type="sibTrans" cxnId="{6BC103C3-E10E-4DFC-9FFC-25A270A14D5C}">
      <dgm:prSet/>
      <dgm:spPr/>
      <dgm:t>
        <a:bodyPr/>
        <a:lstStyle/>
        <a:p>
          <a:endParaRPr lang="ru-RU" sz="2000"/>
        </a:p>
      </dgm:t>
    </dgm:pt>
    <dgm:pt modelId="{FEF7F05E-0FD4-475E-8EB0-576AAA842FFC}" type="pres">
      <dgm:prSet presAssocID="{101653F6-B516-4B2F-BCCE-F8D6AA059220}" presName="linear" presStyleCnt="0">
        <dgm:presLayoutVars>
          <dgm:animLvl val="lvl"/>
          <dgm:resizeHandles val="exact"/>
        </dgm:presLayoutVars>
      </dgm:prSet>
      <dgm:spPr/>
    </dgm:pt>
    <dgm:pt modelId="{3A44E145-5ECD-46AA-BD14-53BBE9FD91D2}" type="pres">
      <dgm:prSet presAssocID="{4D930F53-DD95-431C-AA5C-8D6AD67C8210}" presName="parentText" presStyleLbl="node1" presStyleIdx="0" presStyleCnt="7">
        <dgm:presLayoutVars>
          <dgm:chMax val="0"/>
          <dgm:bulletEnabled val="1"/>
        </dgm:presLayoutVars>
      </dgm:prSet>
      <dgm:spPr/>
    </dgm:pt>
    <dgm:pt modelId="{9CEDD458-75AD-4A4B-82BD-6921BF48F23B}" type="pres">
      <dgm:prSet presAssocID="{F5559520-0813-40A8-855E-E8591BCB13AD}" presName="spacer" presStyleCnt="0"/>
      <dgm:spPr/>
    </dgm:pt>
    <dgm:pt modelId="{FEA0075B-A0FF-406B-A48E-DAA02E2433C0}" type="pres">
      <dgm:prSet presAssocID="{C968DBA9-08EA-49E9-854F-7A7B387D8769}" presName="parentText" presStyleLbl="node1" presStyleIdx="1" presStyleCnt="7">
        <dgm:presLayoutVars>
          <dgm:chMax val="0"/>
          <dgm:bulletEnabled val="1"/>
        </dgm:presLayoutVars>
      </dgm:prSet>
      <dgm:spPr/>
    </dgm:pt>
    <dgm:pt modelId="{5230E226-3B52-444A-9AB5-778A6E359862}" type="pres">
      <dgm:prSet presAssocID="{2E9893FC-2E3D-43B6-B64D-B56DDA97CBFD}" presName="spacer" presStyleCnt="0"/>
      <dgm:spPr/>
    </dgm:pt>
    <dgm:pt modelId="{6118FFA5-503D-4473-A475-B10D0E81A969}" type="pres">
      <dgm:prSet presAssocID="{DF3C49AD-9FC3-4D9E-B56B-D0F5EF532F5F}" presName="parentText" presStyleLbl="node1" presStyleIdx="2" presStyleCnt="7">
        <dgm:presLayoutVars>
          <dgm:chMax val="0"/>
          <dgm:bulletEnabled val="1"/>
        </dgm:presLayoutVars>
      </dgm:prSet>
      <dgm:spPr/>
    </dgm:pt>
    <dgm:pt modelId="{7336D05E-B4E2-441C-AFD0-7D31C60E1718}" type="pres">
      <dgm:prSet presAssocID="{243FB89A-2E8C-430C-9C15-241F95F8A871}" presName="spacer" presStyleCnt="0"/>
      <dgm:spPr/>
    </dgm:pt>
    <dgm:pt modelId="{9B264730-D66A-404B-B82D-FCF0FD1B19E5}" type="pres">
      <dgm:prSet presAssocID="{3434C3D9-CDC9-4FC2-B319-C173A513EB12}" presName="parentText" presStyleLbl="node1" presStyleIdx="3" presStyleCnt="7">
        <dgm:presLayoutVars>
          <dgm:chMax val="0"/>
          <dgm:bulletEnabled val="1"/>
        </dgm:presLayoutVars>
      </dgm:prSet>
      <dgm:spPr/>
    </dgm:pt>
    <dgm:pt modelId="{D94624DE-E4B8-4278-9E7C-EAC8466C81EE}" type="pres">
      <dgm:prSet presAssocID="{4EBDA781-543D-4DB0-AB5A-7AA6733609F6}" presName="spacer" presStyleCnt="0"/>
      <dgm:spPr/>
    </dgm:pt>
    <dgm:pt modelId="{9B0BEE56-0BDC-437C-9A9E-6460A2647A7E}" type="pres">
      <dgm:prSet presAssocID="{C9D99663-36DE-4E0E-8A4D-396973D53824}" presName="parentText" presStyleLbl="node1" presStyleIdx="4" presStyleCnt="7">
        <dgm:presLayoutVars>
          <dgm:chMax val="0"/>
          <dgm:bulletEnabled val="1"/>
        </dgm:presLayoutVars>
      </dgm:prSet>
      <dgm:spPr/>
    </dgm:pt>
    <dgm:pt modelId="{2B24B795-9503-45CD-84FC-812B4CEE5ABE}" type="pres">
      <dgm:prSet presAssocID="{4A266F0A-21BE-4318-A8CC-4A70FE7FA414}" presName="spacer" presStyleCnt="0"/>
      <dgm:spPr/>
    </dgm:pt>
    <dgm:pt modelId="{D9135548-3E59-45C6-B1C4-77FAD95BD64B}" type="pres">
      <dgm:prSet presAssocID="{F353C642-BA56-4C61-A688-F14CEEA764BA}" presName="parentText" presStyleLbl="node1" presStyleIdx="5" presStyleCnt="7">
        <dgm:presLayoutVars>
          <dgm:chMax val="0"/>
          <dgm:bulletEnabled val="1"/>
        </dgm:presLayoutVars>
      </dgm:prSet>
      <dgm:spPr/>
    </dgm:pt>
    <dgm:pt modelId="{197783ED-4CEA-4B2F-9C87-311CC6204164}" type="pres">
      <dgm:prSet presAssocID="{9AEAB86B-4EE3-4687-8404-4FECA0FB9447}" presName="spacer" presStyleCnt="0"/>
      <dgm:spPr/>
    </dgm:pt>
    <dgm:pt modelId="{44F7B5C8-E1B9-4F8A-8DF1-C72DCE967566}" type="pres">
      <dgm:prSet presAssocID="{1DF06AB6-760F-41E1-8461-8D83317405A5}" presName="parentText" presStyleLbl="node1" presStyleIdx="6" presStyleCnt="7">
        <dgm:presLayoutVars>
          <dgm:chMax val="0"/>
          <dgm:bulletEnabled val="1"/>
        </dgm:presLayoutVars>
      </dgm:prSet>
      <dgm:spPr/>
    </dgm:pt>
  </dgm:ptLst>
  <dgm:cxnLst>
    <dgm:cxn modelId="{A9A5F401-AFED-4B3E-81F2-41CDF9285ECE}" srcId="{101653F6-B516-4B2F-BCCE-F8D6AA059220}" destId="{C9D99663-36DE-4E0E-8A4D-396973D53824}" srcOrd="4" destOrd="0" parTransId="{BFD41AC8-21AB-4FF3-BA87-117CB6F84461}" sibTransId="{4A266F0A-21BE-4318-A8CC-4A70FE7FA414}"/>
    <dgm:cxn modelId="{72C0790D-D66C-4177-B460-142BA6B53C6B}" srcId="{101653F6-B516-4B2F-BCCE-F8D6AA059220}" destId="{4D930F53-DD95-431C-AA5C-8D6AD67C8210}" srcOrd="0" destOrd="0" parTransId="{2D015B49-2226-4F9D-BB82-817DEAE0DFA2}" sibTransId="{F5559520-0813-40A8-855E-E8591BCB13AD}"/>
    <dgm:cxn modelId="{CFFE6920-3E3B-448B-A1D8-2974043999CE}" type="presOf" srcId="{1DF06AB6-760F-41E1-8461-8D83317405A5}" destId="{44F7B5C8-E1B9-4F8A-8DF1-C72DCE967566}" srcOrd="0" destOrd="0" presId="urn:microsoft.com/office/officeart/2005/8/layout/vList2"/>
    <dgm:cxn modelId="{A76FE446-AD41-4FBA-9ED3-003D83A125C7}" type="presOf" srcId="{4D930F53-DD95-431C-AA5C-8D6AD67C8210}" destId="{3A44E145-5ECD-46AA-BD14-53BBE9FD91D2}" srcOrd="0" destOrd="0" presId="urn:microsoft.com/office/officeart/2005/8/layout/vList2"/>
    <dgm:cxn modelId="{20320249-425F-4767-BA4E-3ECD342BEC73}" type="presOf" srcId="{3434C3D9-CDC9-4FC2-B319-C173A513EB12}" destId="{9B264730-D66A-404B-B82D-FCF0FD1B19E5}" srcOrd="0" destOrd="0" presId="urn:microsoft.com/office/officeart/2005/8/layout/vList2"/>
    <dgm:cxn modelId="{D996D94A-54FF-4F98-AE73-812D3B0B62A4}" srcId="{101653F6-B516-4B2F-BCCE-F8D6AA059220}" destId="{F353C642-BA56-4C61-A688-F14CEEA764BA}" srcOrd="5" destOrd="0" parTransId="{DC30DB8F-D5A2-498F-B99C-75020FE21E78}" sibTransId="{9AEAB86B-4EE3-4687-8404-4FECA0FB9447}"/>
    <dgm:cxn modelId="{03D5C44F-1B1B-4731-968A-34B7E8A46515}" type="presOf" srcId="{101653F6-B516-4B2F-BCCE-F8D6AA059220}" destId="{FEF7F05E-0FD4-475E-8EB0-576AAA842FFC}" srcOrd="0" destOrd="0" presId="urn:microsoft.com/office/officeart/2005/8/layout/vList2"/>
    <dgm:cxn modelId="{A5AD1F7C-3805-494C-83ED-1F2641976F0D}" type="presOf" srcId="{F353C642-BA56-4C61-A688-F14CEEA764BA}" destId="{D9135548-3E59-45C6-B1C4-77FAD95BD64B}" srcOrd="0" destOrd="0" presId="urn:microsoft.com/office/officeart/2005/8/layout/vList2"/>
    <dgm:cxn modelId="{5100AFA2-C4AD-48C5-8EED-9FB2246E41DC}" srcId="{101653F6-B516-4B2F-BCCE-F8D6AA059220}" destId="{C968DBA9-08EA-49E9-854F-7A7B387D8769}" srcOrd="1" destOrd="0" parTransId="{5AE86765-699E-4FF8-B052-12E1423B66D7}" sibTransId="{2E9893FC-2E3D-43B6-B64D-B56DDA97CBFD}"/>
    <dgm:cxn modelId="{104809B9-9846-4F21-ABAD-D08FDBF72284}" type="presOf" srcId="{C9D99663-36DE-4E0E-8A4D-396973D53824}" destId="{9B0BEE56-0BDC-437C-9A9E-6460A2647A7E}" srcOrd="0" destOrd="0" presId="urn:microsoft.com/office/officeart/2005/8/layout/vList2"/>
    <dgm:cxn modelId="{6BC103C3-E10E-4DFC-9FFC-25A270A14D5C}" srcId="{101653F6-B516-4B2F-BCCE-F8D6AA059220}" destId="{1DF06AB6-760F-41E1-8461-8D83317405A5}" srcOrd="6" destOrd="0" parTransId="{45397FE5-DC98-4286-B24E-34B40544A7E9}" sibTransId="{A38B9870-081B-41C7-AD24-E0E23DC21B52}"/>
    <dgm:cxn modelId="{E7C67FE0-558D-4F51-A179-4EEF85E21052}" type="presOf" srcId="{DF3C49AD-9FC3-4D9E-B56B-D0F5EF532F5F}" destId="{6118FFA5-503D-4473-A475-B10D0E81A969}" srcOrd="0" destOrd="0" presId="urn:microsoft.com/office/officeart/2005/8/layout/vList2"/>
    <dgm:cxn modelId="{BDCCF1E2-4A47-473B-A33B-8A4F6BA4628E}" srcId="{101653F6-B516-4B2F-BCCE-F8D6AA059220}" destId="{3434C3D9-CDC9-4FC2-B319-C173A513EB12}" srcOrd="3" destOrd="0" parTransId="{02DDF188-77C4-44BF-BE84-E652E6BF41D2}" sibTransId="{4EBDA781-543D-4DB0-AB5A-7AA6733609F6}"/>
    <dgm:cxn modelId="{872F25F1-54DB-4709-BD56-108AFFE96E54}" srcId="{101653F6-B516-4B2F-BCCE-F8D6AA059220}" destId="{DF3C49AD-9FC3-4D9E-B56B-D0F5EF532F5F}" srcOrd="2" destOrd="0" parTransId="{9D18BCFF-6D4F-43F7-98BA-467900C36FB0}" sibTransId="{243FB89A-2E8C-430C-9C15-241F95F8A871}"/>
    <dgm:cxn modelId="{D55871FA-38D6-4049-B855-D1B491ED9E88}" type="presOf" srcId="{C968DBA9-08EA-49E9-854F-7A7B387D8769}" destId="{FEA0075B-A0FF-406B-A48E-DAA02E2433C0}" srcOrd="0" destOrd="0" presId="urn:microsoft.com/office/officeart/2005/8/layout/vList2"/>
    <dgm:cxn modelId="{4AB2E9DA-941A-4831-9DA5-02164D6F5D88}" type="presParOf" srcId="{FEF7F05E-0FD4-475E-8EB0-576AAA842FFC}" destId="{3A44E145-5ECD-46AA-BD14-53BBE9FD91D2}" srcOrd="0" destOrd="0" presId="urn:microsoft.com/office/officeart/2005/8/layout/vList2"/>
    <dgm:cxn modelId="{7A43E10F-9519-47AC-A5C3-7C5638ABC037}" type="presParOf" srcId="{FEF7F05E-0FD4-475E-8EB0-576AAA842FFC}" destId="{9CEDD458-75AD-4A4B-82BD-6921BF48F23B}" srcOrd="1" destOrd="0" presId="urn:microsoft.com/office/officeart/2005/8/layout/vList2"/>
    <dgm:cxn modelId="{D6B5D84A-11CA-4C85-88DD-11FE1D9CB52A}" type="presParOf" srcId="{FEF7F05E-0FD4-475E-8EB0-576AAA842FFC}" destId="{FEA0075B-A0FF-406B-A48E-DAA02E2433C0}" srcOrd="2" destOrd="0" presId="urn:microsoft.com/office/officeart/2005/8/layout/vList2"/>
    <dgm:cxn modelId="{BF6FF143-E467-49C3-8D73-8FFB3C6D0BD2}" type="presParOf" srcId="{FEF7F05E-0FD4-475E-8EB0-576AAA842FFC}" destId="{5230E226-3B52-444A-9AB5-778A6E359862}" srcOrd="3" destOrd="0" presId="urn:microsoft.com/office/officeart/2005/8/layout/vList2"/>
    <dgm:cxn modelId="{36FCC8FF-CD3E-4C07-A64E-95D35DA95ADA}" type="presParOf" srcId="{FEF7F05E-0FD4-475E-8EB0-576AAA842FFC}" destId="{6118FFA5-503D-4473-A475-B10D0E81A969}" srcOrd="4" destOrd="0" presId="urn:microsoft.com/office/officeart/2005/8/layout/vList2"/>
    <dgm:cxn modelId="{C5DE63AD-597D-4E80-BD8E-174A467C6479}" type="presParOf" srcId="{FEF7F05E-0FD4-475E-8EB0-576AAA842FFC}" destId="{7336D05E-B4E2-441C-AFD0-7D31C60E1718}" srcOrd="5" destOrd="0" presId="urn:microsoft.com/office/officeart/2005/8/layout/vList2"/>
    <dgm:cxn modelId="{A2A25641-279C-487C-AA37-5DAAB1B45759}" type="presParOf" srcId="{FEF7F05E-0FD4-475E-8EB0-576AAA842FFC}" destId="{9B264730-D66A-404B-B82D-FCF0FD1B19E5}" srcOrd="6" destOrd="0" presId="urn:microsoft.com/office/officeart/2005/8/layout/vList2"/>
    <dgm:cxn modelId="{ADA6C6EF-5B67-4C09-BB50-DDF22ADC7348}" type="presParOf" srcId="{FEF7F05E-0FD4-475E-8EB0-576AAA842FFC}" destId="{D94624DE-E4B8-4278-9E7C-EAC8466C81EE}" srcOrd="7" destOrd="0" presId="urn:microsoft.com/office/officeart/2005/8/layout/vList2"/>
    <dgm:cxn modelId="{56EC27F2-23A1-4613-A719-2C70B6C6CA40}" type="presParOf" srcId="{FEF7F05E-0FD4-475E-8EB0-576AAA842FFC}" destId="{9B0BEE56-0BDC-437C-9A9E-6460A2647A7E}" srcOrd="8" destOrd="0" presId="urn:microsoft.com/office/officeart/2005/8/layout/vList2"/>
    <dgm:cxn modelId="{521B39AF-85AE-4C2A-88BA-1853324F06A7}" type="presParOf" srcId="{FEF7F05E-0FD4-475E-8EB0-576AAA842FFC}" destId="{2B24B795-9503-45CD-84FC-812B4CEE5ABE}" srcOrd="9" destOrd="0" presId="urn:microsoft.com/office/officeart/2005/8/layout/vList2"/>
    <dgm:cxn modelId="{EA67D61B-BFD3-431A-8A99-968172EC5273}" type="presParOf" srcId="{FEF7F05E-0FD4-475E-8EB0-576AAA842FFC}" destId="{D9135548-3E59-45C6-B1C4-77FAD95BD64B}" srcOrd="10" destOrd="0" presId="urn:microsoft.com/office/officeart/2005/8/layout/vList2"/>
    <dgm:cxn modelId="{49624EBE-5229-4FAB-84FD-241E6E87A03B}" type="presParOf" srcId="{FEF7F05E-0FD4-475E-8EB0-576AAA842FFC}" destId="{197783ED-4CEA-4B2F-9C87-311CC6204164}" srcOrd="11" destOrd="0" presId="urn:microsoft.com/office/officeart/2005/8/layout/vList2"/>
    <dgm:cxn modelId="{4F9B615C-90F5-4354-8844-5ECB3DCA896B}" type="presParOf" srcId="{FEF7F05E-0FD4-475E-8EB0-576AAA842FFC}" destId="{44F7B5C8-E1B9-4F8A-8DF1-C72DCE967566}"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A3B4C4-CD5F-48E4-9B18-4B198D94B81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ru-RU"/>
        </a:p>
      </dgm:t>
    </dgm:pt>
    <dgm:pt modelId="{6B8A9F1F-CC1D-4DAC-89EE-5459E35D92EA}">
      <dgm:prSet custT="1"/>
      <dgm:spPr/>
      <dgm:t>
        <a:bodyPr/>
        <a:lstStyle/>
        <a:p>
          <a:r>
            <a:rPr lang="en-US" sz="2000" b="1" dirty="0">
              <a:solidFill>
                <a:schemeClr val="bg1"/>
              </a:solidFill>
            </a:rPr>
            <a:t>Improving education</a:t>
          </a:r>
          <a:r>
            <a:rPr lang="en-US" sz="2000" dirty="0">
              <a:solidFill>
                <a:schemeClr val="bg1"/>
              </a:solidFill>
            </a:rPr>
            <a:t> - introducing a dual education system that combines theory and practice to produce more qualified logistics professionals.</a:t>
          </a:r>
          <a:br>
            <a:rPr lang="en-US" sz="2000" dirty="0">
              <a:solidFill>
                <a:schemeClr val="bg1"/>
              </a:solidFill>
            </a:rPr>
          </a:br>
          <a:endParaRPr lang="en-US" sz="2000" dirty="0">
            <a:solidFill>
              <a:schemeClr val="bg1"/>
            </a:solidFill>
          </a:endParaRPr>
        </a:p>
      </dgm:t>
    </dgm:pt>
    <dgm:pt modelId="{FA5892E8-408A-49FE-89AC-91F8E9F86A89}" type="parTrans" cxnId="{005B2AB5-1B7B-4B32-B62E-D781F68278F8}">
      <dgm:prSet/>
      <dgm:spPr/>
      <dgm:t>
        <a:bodyPr/>
        <a:lstStyle/>
        <a:p>
          <a:endParaRPr lang="ru-RU" sz="2000">
            <a:solidFill>
              <a:schemeClr val="bg1"/>
            </a:solidFill>
          </a:endParaRPr>
        </a:p>
      </dgm:t>
    </dgm:pt>
    <dgm:pt modelId="{932C65F4-5D20-475A-9B15-B71BDCDAB467}" type="sibTrans" cxnId="{005B2AB5-1B7B-4B32-B62E-D781F68278F8}">
      <dgm:prSet/>
      <dgm:spPr/>
      <dgm:t>
        <a:bodyPr/>
        <a:lstStyle/>
        <a:p>
          <a:endParaRPr lang="ru-RU" sz="2000">
            <a:solidFill>
              <a:schemeClr val="bg1"/>
            </a:solidFill>
          </a:endParaRPr>
        </a:p>
      </dgm:t>
    </dgm:pt>
    <dgm:pt modelId="{E03FFAE5-84C4-4519-8859-1D55A58E37F3}">
      <dgm:prSet custT="1"/>
      <dgm:spPr/>
      <dgm:t>
        <a:bodyPr/>
        <a:lstStyle/>
        <a:p>
          <a:r>
            <a:rPr lang="en-US" sz="2000" b="1" dirty="0">
              <a:solidFill>
                <a:schemeClr val="bg1"/>
              </a:solidFill>
            </a:rPr>
            <a:t>Implementation of new technologies</a:t>
          </a:r>
          <a:r>
            <a:rPr lang="en-US" sz="2000" dirty="0">
              <a:solidFill>
                <a:schemeClr val="bg1"/>
              </a:solidFill>
            </a:rPr>
            <a:t> - active use of modern IT solutions, such as automated warehouse systems, bar coding and real-time cargo tracking.</a:t>
          </a:r>
          <a:br>
            <a:rPr lang="en-US" sz="2000" dirty="0">
              <a:solidFill>
                <a:schemeClr val="bg1"/>
              </a:solidFill>
            </a:rPr>
          </a:br>
          <a:endParaRPr lang="en-US" sz="2000" dirty="0">
            <a:solidFill>
              <a:schemeClr val="bg1"/>
            </a:solidFill>
          </a:endParaRPr>
        </a:p>
      </dgm:t>
    </dgm:pt>
    <dgm:pt modelId="{0358346B-B49A-43EE-8F9A-39CD6195A3C3}" type="parTrans" cxnId="{D76E209D-C0C4-4EB8-A01A-5C84D9D891DA}">
      <dgm:prSet/>
      <dgm:spPr/>
      <dgm:t>
        <a:bodyPr/>
        <a:lstStyle/>
        <a:p>
          <a:endParaRPr lang="ru-RU" sz="2000">
            <a:solidFill>
              <a:schemeClr val="bg1"/>
            </a:solidFill>
          </a:endParaRPr>
        </a:p>
      </dgm:t>
    </dgm:pt>
    <dgm:pt modelId="{858AA0A7-33F4-40EC-B1ED-290642FF5AC8}" type="sibTrans" cxnId="{D76E209D-C0C4-4EB8-A01A-5C84D9D891DA}">
      <dgm:prSet/>
      <dgm:spPr/>
      <dgm:t>
        <a:bodyPr/>
        <a:lstStyle/>
        <a:p>
          <a:endParaRPr lang="ru-RU" sz="2000">
            <a:solidFill>
              <a:schemeClr val="bg1"/>
            </a:solidFill>
          </a:endParaRPr>
        </a:p>
      </dgm:t>
    </dgm:pt>
    <dgm:pt modelId="{0A29361B-72B8-4DD1-AF4F-82E5FF04FF1E}">
      <dgm:prSet custT="1"/>
      <dgm:spPr/>
      <dgm:t>
        <a:bodyPr/>
        <a:lstStyle/>
        <a:p>
          <a:r>
            <a:rPr lang="en-US" sz="2000" b="1">
              <a:solidFill>
                <a:schemeClr val="bg1"/>
              </a:solidFill>
            </a:rPr>
            <a:t>Increasing the level of standardisation</a:t>
          </a:r>
          <a:r>
            <a:rPr lang="en-US" sz="2000">
              <a:solidFill>
                <a:schemeClr val="bg1"/>
              </a:solidFill>
            </a:rPr>
            <a:t> - developing national standards that meet European norms to improve the quality and competitiveness of logistics services.</a:t>
          </a:r>
          <a:br>
            <a:rPr lang="en-US" sz="2000">
              <a:solidFill>
                <a:schemeClr val="bg1"/>
              </a:solidFill>
            </a:rPr>
          </a:br>
          <a:endParaRPr lang="en-US" sz="2000">
            <a:solidFill>
              <a:schemeClr val="bg1"/>
            </a:solidFill>
          </a:endParaRPr>
        </a:p>
      </dgm:t>
    </dgm:pt>
    <dgm:pt modelId="{1BAF8328-D6BF-4628-B194-44E0D63C46AE}" type="parTrans" cxnId="{D4A8DA0B-F100-40BA-933E-10D0B62D3695}">
      <dgm:prSet/>
      <dgm:spPr/>
      <dgm:t>
        <a:bodyPr/>
        <a:lstStyle/>
        <a:p>
          <a:endParaRPr lang="ru-RU" sz="2000">
            <a:solidFill>
              <a:schemeClr val="bg1"/>
            </a:solidFill>
          </a:endParaRPr>
        </a:p>
      </dgm:t>
    </dgm:pt>
    <dgm:pt modelId="{57036506-F107-4CCD-9A05-2655A587B01F}" type="sibTrans" cxnId="{D4A8DA0B-F100-40BA-933E-10D0B62D3695}">
      <dgm:prSet/>
      <dgm:spPr/>
      <dgm:t>
        <a:bodyPr/>
        <a:lstStyle/>
        <a:p>
          <a:endParaRPr lang="ru-RU" sz="2000">
            <a:solidFill>
              <a:schemeClr val="bg1"/>
            </a:solidFill>
          </a:endParaRPr>
        </a:p>
      </dgm:t>
    </dgm:pt>
    <dgm:pt modelId="{81363195-1754-4927-A388-7F8E87359C97}">
      <dgm:prSet custT="1"/>
      <dgm:spPr/>
      <dgm:t>
        <a:bodyPr/>
        <a:lstStyle/>
        <a:p>
          <a:r>
            <a:rPr lang="en-US" sz="2000" b="1" dirty="0">
              <a:solidFill>
                <a:schemeClr val="bg1"/>
              </a:solidFill>
            </a:rPr>
            <a:t>Development of transport infrastructure</a:t>
          </a:r>
          <a:r>
            <a:rPr lang="en-US" sz="2000" dirty="0">
              <a:solidFill>
                <a:schemeClr val="bg1"/>
              </a:solidFill>
            </a:rPr>
            <a:t> - </a:t>
          </a:r>
          <a:r>
            <a:rPr lang="en-US" sz="2000" dirty="0" err="1">
              <a:solidFill>
                <a:schemeClr val="bg1"/>
              </a:solidFill>
            </a:rPr>
            <a:t>modernisation</a:t>
          </a:r>
          <a:r>
            <a:rPr lang="en-US" sz="2000" dirty="0">
              <a:solidFill>
                <a:schemeClr val="bg1"/>
              </a:solidFill>
            </a:rPr>
            <a:t> and construction of new transport routes and warehouses, as well as integration between modes of transport to ensure fast and reliable transportation.</a:t>
          </a:r>
          <a:br>
            <a:rPr lang="en-US" sz="2000" dirty="0">
              <a:solidFill>
                <a:schemeClr val="bg1"/>
              </a:solidFill>
            </a:rPr>
          </a:br>
          <a:endParaRPr lang="en-US" sz="2000" dirty="0">
            <a:solidFill>
              <a:schemeClr val="bg1"/>
            </a:solidFill>
          </a:endParaRPr>
        </a:p>
      </dgm:t>
    </dgm:pt>
    <dgm:pt modelId="{39BA2BCC-9E79-457B-9763-0FABA8F3AE3F}" type="parTrans" cxnId="{03B1E247-2E6A-4992-89A7-5E494E0D5102}">
      <dgm:prSet/>
      <dgm:spPr/>
      <dgm:t>
        <a:bodyPr/>
        <a:lstStyle/>
        <a:p>
          <a:endParaRPr lang="ru-RU" sz="2000">
            <a:solidFill>
              <a:schemeClr val="bg1"/>
            </a:solidFill>
          </a:endParaRPr>
        </a:p>
      </dgm:t>
    </dgm:pt>
    <dgm:pt modelId="{75361627-BFEC-47CE-A7D5-B19D09736944}" type="sibTrans" cxnId="{03B1E247-2E6A-4992-89A7-5E494E0D5102}">
      <dgm:prSet/>
      <dgm:spPr/>
      <dgm:t>
        <a:bodyPr/>
        <a:lstStyle/>
        <a:p>
          <a:endParaRPr lang="ru-RU" sz="2000">
            <a:solidFill>
              <a:schemeClr val="bg1"/>
            </a:solidFill>
          </a:endParaRPr>
        </a:p>
      </dgm:t>
    </dgm:pt>
    <dgm:pt modelId="{BCE541EB-8BF9-47D7-9F63-C488892CBB98}">
      <dgm:prSet custT="1"/>
      <dgm:spPr/>
      <dgm:t>
        <a:bodyPr/>
        <a:lstStyle/>
        <a:p>
          <a:r>
            <a:rPr lang="en-US" sz="2000" b="1">
              <a:solidFill>
                <a:schemeClr val="bg1"/>
              </a:solidFill>
            </a:rPr>
            <a:t>Modernisation of the fleet</a:t>
          </a:r>
          <a:r>
            <a:rPr lang="en-US" sz="2000">
              <a:solidFill>
                <a:schemeClr val="bg1"/>
              </a:solidFill>
            </a:rPr>
            <a:t> - renewal of ships to improve the efficiency of international transport and strengthen competitive positions.</a:t>
          </a:r>
          <a:br>
            <a:rPr lang="en-US" sz="2000">
              <a:solidFill>
                <a:schemeClr val="bg1"/>
              </a:solidFill>
            </a:rPr>
          </a:br>
          <a:endParaRPr lang="en-US" sz="2000">
            <a:solidFill>
              <a:schemeClr val="bg1"/>
            </a:solidFill>
          </a:endParaRPr>
        </a:p>
      </dgm:t>
    </dgm:pt>
    <dgm:pt modelId="{D9F42BE6-47E1-46CC-BD78-4ADBB671F1A6}" type="parTrans" cxnId="{89C43341-A47B-4772-B984-537F52D78F27}">
      <dgm:prSet/>
      <dgm:spPr/>
      <dgm:t>
        <a:bodyPr/>
        <a:lstStyle/>
        <a:p>
          <a:endParaRPr lang="ru-RU" sz="2000">
            <a:solidFill>
              <a:schemeClr val="bg1"/>
            </a:solidFill>
          </a:endParaRPr>
        </a:p>
      </dgm:t>
    </dgm:pt>
    <dgm:pt modelId="{3FC4C5B1-67E9-4800-8AFA-5E52FCEBDCA8}" type="sibTrans" cxnId="{89C43341-A47B-4772-B984-537F52D78F27}">
      <dgm:prSet/>
      <dgm:spPr/>
      <dgm:t>
        <a:bodyPr/>
        <a:lstStyle/>
        <a:p>
          <a:endParaRPr lang="ru-RU" sz="2000">
            <a:solidFill>
              <a:schemeClr val="bg1"/>
            </a:solidFill>
          </a:endParaRPr>
        </a:p>
      </dgm:t>
    </dgm:pt>
    <dgm:pt modelId="{2C174862-E2C5-44BC-B370-EED80A23D434}">
      <dgm:prSet custT="1"/>
      <dgm:spPr/>
      <dgm:t>
        <a:bodyPr/>
        <a:lstStyle/>
        <a:p>
          <a:r>
            <a:rPr lang="en-US" sz="2000" b="1">
              <a:solidFill>
                <a:schemeClr val="bg1"/>
              </a:solidFill>
            </a:rPr>
            <a:t>Developing electronic communications</a:t>
          </a:r>
          <a:r>
            <a:rPr lang="en-US" sz="2000">
              <a:solidFill>
                <a:schemeClr val="bg1"/>
              </a:solidFill>
            </a:rPr>
            <a:t> - improving communications and electronic infrastructure, in particular for integration with international logistics networks.</a:t>
          </a:r>
          <a:br>
            <a:rPr lang="en-US" sz="2000">
              <a:solidFill>
                <a:schemeClr val="bg1"/>
              </a:solidFill>
            </a:rPr>
          </a:br>
          <a:endParaRPr lang="en-US" sz="2000">
            <a:solidFill>
              <a:schemeClr val="bg1"/>
            </a:solidFill>
          </a:endParaRPr>
        </a:p>
      </dgm:t>
    </dgm:pt>
    <dgm:pt modelId="{453B7887-0498-4483-AA2A-F9DB2A1ACE17}" type="parTrans" cxnId="{87B6583F-D161-42E9-91AE-31DF0A6DF495}">
      <dgm:prSet/>
      <dgm:spPr/>
      <dgm:t>
        <a:bodyPr/>
        <a:lstStyle/>
        <a:p>
          <a:endParaRPr lang="ru-RU" sz="2000">
            <a:solidFill>
              <a:schemeClr val="bg1"/>
            </a:solidFill>
          </a:endParaRPr>
        </a:p>
      </dgm:t>
    </dgm:pt>
    <dgm:pt modelId="{51FD5444-5101-452E-BF00-CDD96A0D6737}" type="sibTrans" cxnId="{87B6583F-D161-42E9-91AE-31DF0A6DF495}">
      <dgm:prSet/>
      <dgm:spPr/>
      <dgm:t>
        <a:bodyPr/>
        <a:lstStyle/>
        <a:p>
          <a:endParaRPr lang="ru-RU" sz="2000">
            <a:solidFill>
              <a:schemeClr val="bg1"/>
            </a:solidFill>
          </a:endParaRPr>
        </a:p>
      </dgm:t>
    </dgm:pt>
    <dgm:pt modelId="{77623F94-BB89-4D0D-8687-F1470EEF7AB5}">
      <dgm:prSet custT="1"/>
      <dgm:spPr/>
      <dgm:t>
        <a:bodyPr/>
        <a:lstStyle/>
        <a:p>
          <a:r>
            <a:rPr lang="en-US" sz="2000" b="1">
              <a:solidFill>
                <a:schemeClr val="bg1"/>
              </a:solidFill>
            </a:rPr>
            <a:t>Improving the image of Ukrainian goods</a:t>
          </a:r>
          <a:r>
            <a:rPr lang="en-US" sz="2000">
              <a:solidFill>
                <a:schemeClr val="bg1"/>
              </a:solidFill>
            </a:rPr>
            <a:t> - improving the quality of goods through certification according to European standards, which will increase consumer confidence.</a:t>
          </a:r>
        </a:p>
      </dgm:t>
    </dgm:pt>
    <dgm:pt modelId="{71081FC5-013C-4B04-91AF-6E3FA60F4271}" type="parTrans" cxnId="{54B10EAA-026F-4DDE-A68E-86037947C804}">
      <dgm:prSet/>
      <dgm:spPr/>
      <dgm:t>
        <a:bodyPr/>
        <a:lstStyle/>
        <a:p>
          <a:endParaRPr lang="ru-RU" sz="2000">
            <a:solidFill>
              <a:schemeClr val="bg1"/>
            </a:solidFill>
          </a:endParaRPr>
        </a:p>
      </dgm:t>
    </dgm:pt>
    <dgm:pt modelId="{00A528F2-17BB-4714-98E0-70C883B63B1A}" type="sibTrans" cxnId="{54B10EAA-026F-4DDE-A68E-86037947C804}">
      <dgm:prSet/>
      <dgm:spPr/>
      <dgm:t>
        <a:bodyPr/>
        <a:lstStyle/>
        <a:p>
          <a:endParaRPr lang="ru-RU" sz="2000">
            <a:solidFill>
              <a:schemeClr val="bg1"/>
            </a:solidFill>
          </a:endParaRPr>
        </a:p>
      </dgm:t>
    </dgm:pt>
    <dgm:pt modelId="{BB81B9DA-B158-402C-951E-A35B721F48CB}" type="pres">
      <dgm:prSet presAssocID="{58A3B4C4-CD5F-48E4-9B18-4B198D94B814}" presName="linear" presStyleCnt="0">
        <dgm:presLayoutVars>
          <dgm:animLvl val="lvl"/>
          <dgm:resizeHandles val="exact"/>
        </dgm:presLayoutVars>
      </dgm:prSet>
      <dgm:spPr/>
    </dgm:pt>
    <dgm:pt modelId="{BE6D6B60-C97B-4089-ABEC-A28A8368111C}" type="pres">
      <dgm:prSet presAssocID="{6B8A9F1F-CC1D-4DAC-89EE-5459E35D92EA}" presName="parentText" presStyleLbl="node1" presStyleIdx="0" presStyleCnt="7">
        <dgm:presLayoutVars>
          <dgm:chMax val="0"/>
          <dgm:bulletEnabled val="1"/>
        </dgm:presLayoutVars>
      </dgm:prSet>
      <dgm:spPr/>
    </dgm:pt>
    <dgm:pt modelId="{5DCCDF7F-C0BF-4F6D-97FE-F4F5AB5194A9}" type="pres">
      <dgm:prSet presAssocID="{932C65F4-5D20-475A-9B15-B71BDCDAB467}" presName="spacer" presStyleCnt="0"/>
      <dgm:spPr/>
    </dgm:pt>
    <dgm:pt modelId="{7F5E17D2-3BB0-40CC-80C3-73C3C46E51A1}" type="pres">
      <dgm:prSet presAssocID="{E03FFAE5-84C4-4519-8859-1D55A58E37F3}" presName="parentText" presStyleLbl="node1" presStyleIdx="1" presStyleCnt="7">
        <dgm:presLayoutVars>
          <dgm:chMax val="0"/>
          <dgm:bulletEnabled val="1"/>
        </dgm:presLayoutVars>
      </dgm:prSet>
      <dgm:spPr/>
    </dgm:pt>
    <dgm:pt modelId="{B4DF91DC-F31A-4311-8622-D0C567592C83}" type="pres">
      <dgm:prSet presAssocID="{858AA0A7-33F4-40EC-B1ED-290642FF5AC8}" presName="spacer" presStyleCnt="0"/>
      <dgm:spPr/>
    </dgm:pt>
    <dgm:pt modelId="{5E2ACE6C-3F92-45BA-A051-26D1FC84B67D}" type="pres">
      <dgm:prSet presAssocID="{0A29361B-72B8-4DD1-AF4F-82E5FF04FF1E}" presName="parentText" presStyleLbl="node1" presStyleIdx="2" presStyleCnt="7">
        <dgm:presLayoutVars>
          <dgm:chMax val="0"/>
          <dgm:bulletEnabled val="1"/>
        </dgm:presLayoutVars>
      </dgm:prSet>
      <dgm:spPr/>
    </dgm:pt>
    <dgm:pt modelId="{7788C83F-4644-4CE4-8F6F-3956B12C6938}" type="pres">
      <dgm:prSet presAssocID="{57036506-F107-4CCD-9A05-2655A587B01F}" presName="spacer" presStyleCnt="0"/>
      <dgm:spPr/>
    </dgm:pt>
    <dgm:pt modelId="{CF3AB6D9-A4C6-4D0F-94A0-368078FBD5C5}" type="pres">
      <dgm:prSet presAssocID="{81363195-1754-4927-A388-7F8E87359C97}" presName="parentText" presStyleLbl="node1" presStyleIdx="3" presStyleCnt="7">
        <dgm:presLayoutVars>
          <dgm:chMax val="0"/>
          <dgm:bulletEnabled val="1"/>
        </dgm:presLayoutVars>
      </dgm:prSet>
      <dgm:spPr/>
    </dgm:pt>
    <dgm:pt modelId="{F5ED818F-567D-450C-A2B6-9F7CACE916B3}" type="pres">
      <dgm:prSet presAssocID="{75361627-BFEC-47CE-A7D5-B19D09736944}" presName="spacer" presStyleCnt="0"/>
      <dgm:spPr/>
    </dgm:pt>
    <dgm:pt modelId="{A915840F-EFFF-43C3-BD91-0EADCF5E984A}" type="pres">
      <dgm:prSet presAssocID="{BCE541EB-8BF9-47D7-9F63-C488892CBB98}" presName="parentText" presStyleLbl="node1" presStyleIdx="4" presStyleCnt="7">
        <dgm:presLayoutVars>
          <dgm:chMax val="0"/>
          <dgm:bulletEnabled val="1"/>
        </dgm:presLayoutVars>
      </dgm:prSet>
      <dgm:spPr/>
    </dgm:pt>
    <dgm:pt modelId="{657070A6-9960-4C3B-84DB-9E1A6F1C7C5C}" type="pres">
      <dgm:prSet presAssocID="{3FC4C5B1-67E9-4800-8AFA-5E52FCEBDCA8}" presName="spacer" presStyleCnt="0"/>
      <dgm:spPr/>
    </dgm:pt>
    <dgm:pt modelId="{4A8584B1-7D18-4BD3-83C1-8C889C7E0B5F}" type="pres">
      <dgm:prSet presAssocID="{2C174862-E2C5-44BC-B370-EED80A23D434}" presName="parentText" presStyleLbl="node1" presStyleIdx="5" presStyleCnt="7">
        <dgm:presLayoutVars>
          <dgm:chMax val="0"/>
          <dgm:bulletEnabled val="1"/>
        </dgm:presLayoutVars>
      </dgm:prSet>
      <dgm:spPr/>
    </dgm:pt>
    <dgm:pt modelId="{795B4E62-229A-4A6E-AEA6-393157AAB38B}" type="pres">
      <dgm:prSet presAssocID="{51FD5444-5101-452E-BF00-CDD96A0D6737}" presName="spacer" presStyleCnt="0"/>
      <dgm:spPr/>
    </dgm:pt>
    <dgm:pt modelId="{E3A0F643-FFE5-4C64-8430-2B892B7B0A82}" type="pres">
      <dgm:prSet presAssocID="{77623F94-BB89-4D0D-8687-F1470EEF7AB5}" presName="parentText" presStyleLbl="node1" presStyleIdx="6" presStyleCnt="7">
        <dgm:presLayoutVars>
          <dgm:chMax val="0"/>
          <dgm:bulletEnabled val="1"/>
        </dgm:presLayoutVars>
      </dgm:prSet>
      <dgm:spPr/>
    </dgm:pt>
  </dgm:ptLst>
  <dgm:cxnLst>
    <dgm:cxn modelId="{83B1F509-8653-49B4-A096-96452900B576}" type="presOf" srcId="{BCE541EB-8BF9-47D7-9F63-C488892CBB98}" destId="{A915840F-EFFF-43C3-BD91-0EADCF5E984A}" srcOrd="0" destOrd="0" presId="urn:microsoft.com/office/officeart/2005/8/layout/vList2"/>
    <dgm:cxn modelId="{D4A8DA0B-F100-40BA-933E-10D0B62D3695}" srcId="{58A3B4C4-CD5F-48E4-9B18-4B198D94B814}" destId="{0A29361B-72B8-4DD1-AF4F-82E5FF04FF1E}" srcOrd="2" destOrd="0" parTransId="{1BAF8328-D6BF-4628-B194-44E0D63C46AE}" sibTransId="{57036506-F107-4CCD-9A05-2655A587B01F}"/>
    <dgm:cxn modelId="{46DB3820-1355-4A9D-B6E6-6C0D51CB65CE}" type="presOf" srcId="{2C174862-E2C5-44BC-B370-EED80A23D434}" destId="{4A8584B1-7D18-4BD3-83C1-8C889C7E0B5F}" srcOrd="0" destOrd="0" presId="urn:microsoft.com/office/officeart/2005/8/layout/vList2"/>
    <dgm:cxn modelId="{43C64431-A9BC-4A74-AC32-C9A2612FC529}" type="presOf" srcId="{81363195-1754-4927-A388-7F8E87359C97}" destId="{CF3AB6D9-A4C6-4D0F-94A0-368078FBD5C5}" srcOrd="0" destOrd="0" presId="urn:microsoft.com/office/officeart/2005/8/layout/vList2"/>
    <dgm:cxn modelId="{D19CBE39-7EDF-4167-A89E-77788822EDAE}" type="presOf" srcId="{0A29361B-72B8-4DD1-AF4F-82E5FF04FF1E}" destId="{5E2ACE6C-3F92-45BA-A051-26D1FC84B67D}" srcOrd="0" destOrd="0" presId="urn:microsoft.com/office/officeart/2005/8/layout/vList2"/>
    <dgm:cxn modelId="{BD45073A-925B-4E11-A184-8FF1DE6D451E}" type="presOf" srcId="{6B8A9F1F-CC1D-4DAC-89EE-5459E35D92EA}" destId="{BE6D6B60-C97B-4089-ABEC-A28A8368111C}" srcOrd="0" destOrd="0" presId="urn:microsoft.com/office/officeart/2005/8/layout/vList2"/>
    <dgm:cxn modelId="{9E78803A-22A4-4766-B5CF-CD3469378317}" type="presOf" srcId="{58A3B4C4-CD5F-48E4-9B18-4B198D94B814}" destId="{BB81B9DA-B158-402C-951E-A35B721F48CB}" srcOrd="0" destOrd="0" presId="urn:microsoft.com/office/officeart/2005/8/layout/vList2"/>
    <dgm:cxn modelId="{87B6583F-D161-42E9-91AE-31DF0A6DF495}" srcId="{58A3B4C4-CD5F-48E4-9B18-4B198D94B814}" destId="{2C174862-E2C5-44BC-B370-EED80A23D434}" srcOrd="5" destOrd="0" parTransId="{453B7887-0498-4483-AA2A-F9DB2A1ACE17}" sibTransId="{51FD5444-5101-452E-BF00-CDD96A0D6737}"/>
    <dgm:cxn modelId="{89C43341-A47B-4772-B984-537F52D78F27}" srcId="{58A3B4C4-CD5F-48E4-9B18-4B198D94B814}" destId="{BCE541EB-8BF9-47D7-9F63-C488892CBB98}" srcOrd="4" destOrd="0" parTransId="{D9F42BE6-47E1-46CC-BD78-4ADBB671F1A6}" sibTransId="{3FC4C5B1-67E9-4800-8AFA-5E52FCEBDCA8}"/>
    <dgm:cxn modelId="{03B1E247-2E6A-4992-89A7-5E494E0D5102}" srcId="{58A3B4C4-CD5F-48E4-9B18-4B198D94B814}" destId="{81363195-1754-4927-A388-7F8E87359C97}" srcOrd="3" destOrd="0" parTransId="{39BA2BCC-9E79-457B-9763-0FABA8F3AE3F}" sibTransId="{75361627-BFEC-47CE-A7D5-B19D09736944}"/>
    <dgm:cxn modelId="{99A9C948-BAC5-4B4B-A6E6-B5323895DE00}" type="presOf" srcId="{E03FFAE5-84C4-4519-8859-1D55A58E37F3}" destId="{7F5E17D2-3BB0-40CC-80C3-73C3C46E51A1}" srcOrd="0" destOrd="0" presId="urn:microsoft.com/office/officeart/2005/8/layout/vList2"/>
    <dgm:cxn modelId="{EAACC159-C68C-4000-90BD-DBFFB2C9C179}" type="presOf" srcId="{77623F94-BB89-4D0D-8687-F1470EEF7AB5}" destId="{E3A0F643-FFE5-4C64-8430-2B892B7B0A82}" srcOrd="0" destOrd="0" presId="urn:microsoft.com/office/officeart/2005/8/layout/vList2"/>
    <dgm:cxn modelId="{D76E209D-C0C4-4EB8-A01A-5C84D9D891DA}" srcId="{58A3B4C4-CD5F-48E4-9B18-4B198D94B814}" destId="{E03FFAE5-84C4-4519-8859-1D55A58E37F3}" srcOrd="1" destOrd="0" parTransId="{0358346B-B49A-43EE-8F9A-39CD6195A3C3}" sibTransId="{858AA0A7-33F4-40EC-B1ED-290642FF5AC8}"/>
    <dgm:cxn modelId="{54B10EAA-026F-4DDE-A68E-86037947C804}" srcId="{58A3B4C4-CD5F-48E4-9B18-4B198D94B814}" destId="{77623F94-BB89-4D0D-8687-F1470EEF7AB5}" srcOrd="6" destOrd="0" parTransId="{71081FC5-013C-4B04-91AF-6E3FA60F4271}" sibTransId="{00A528F2-17BB-4714-98E0-70C883B63B1A}"/>
    <dgm:cxn modelId="{005B2AB5-1B7B-4B32-B62E-D781F68278F8}" srcId="{58A3B4C4-CD5F-48E4-9B18-4B198D94B814}" destId="{6B8A9F1F-CC1D-4DAC-89EE-5459E35D92EA}" srcOrd="0" destOrd="0" parTransId="{FA5892E8-408A-49FE-89AC-91F8E9F86A89}" sibTransId="{932C65F4-5D20-475A-9B15-B71BDCDAB467}"/>
    <dgm:cxn modelId="{51D54458-C4F5-4626-95C4-A95434E711C3}" type="presParOf" srcId="{BB81B9DA-B158-402C-951E-A35B721F48CB}" destId="{BE6D6B60-C97B-4089-ABEC-A28A8368111C}" srcOrd="0" destOrd="0" presId="urn:microsoft.com/office/officeart/2005/8/layout/vList2"/>
    <dgm:cxn modelId="{DBAD3D6D-2372-46B1-B6B4-2F9728C85ED5}" type="presParOf" srcId="{BB81B9DA-B158-402C-951E-A35B721F48CB}" destId="{5DCCDF7F-C0BF-4F6D-97FE-F4F5AB5194A9}" srcOrd="1" destOrd="0" presId="urn:microsoft.com/office/officeart/2005/8/layout/vList2"/>
    <dgm:cxn modelId="{51AF9E4E-D07E-4091-9051-6AB3E105F676}" type="presParOf" srcId="{BB81B9DA-B158-402C-951E-A35B721F48CB}" destId="{7F5E17D2-3BB0-40CC-80C3-73C3C46E51A1}" srcOrd="2" destOrd="0" presId="urn:microsoft.com/office/officeart/2005/8/layout/vList2"/>
    <dgm:cxn modelId="{FB6BE442-921E-439F-8B7E-7EA005FB5412}" type="presParOf" srcId="{BB81B9DA-B158-402C-951E-A35B721F48CB}" destId="{B4DF91DC-F31A-4311-8622-D0C567592C83}" srcOrd="3" destOrd="0" presId="urn:microsoft.com/office/officeart/2005/8/layout/vList2"/>
    <dgm:cxn modelId="{5C0321EF-76AE-406A-859E-E3C7A4164D47}" type="presParOf" srcId="{BB81B9DA-B158-402C-951E-A35B721F48CB}" destId="{5E2ACE6C-3F92-45BA-A051-26D1FC84B67D}" srcOrd="4" destOrd="0" presId="urn:microsoft.com/office/officeart/2005/8/layout/vList2"/>
    <dgm:cxn modelId="{05DE9BB6-3CC5-43DC-8FA1-6FA795EA5C49}" type="presParOf" srcId="{BB81B9DA-B158-402C-951E-A35B721F48CB}" destId="{7788C83F-4644-4CE4-8F6F-3956B12C6938}" srcOrd="5" destOrd="0" presId="urn:microsoft.com/office/officeart/2005/8/layout/vList2"/>
    <dgm:cxn modelId="{CA75EDC1-256A-4CC5-95B9-64A82EE8BB41}" type="presParOf" srcId="{BB81B9DA-B158-402C-951E-A35B721F48CB}" destId="{CF3AB6D9-A4C6-4D0F-94A0-368078FBD5C5}" srcOrd="6" destOrd="0" presId="urn:microsoft.com/office/officeart/2005/8/layout/vList2"/>
    <dgm:cxn modelId="{3B94D434-063A-4878-AB28-2F088D4272EF}" type="presParOf" srcId="{BB81B9DA-B158-402C-951E-A35B721F48CB}" destId="{F5ED818F-567D-450C-A2B6-9F7CACE916B3}" srcOrd="7" destOrd="0" presId="urn:microsoft.com/office/officeart/2005/8/layout/vList2"/>
    <dgm:cxn modelId="{C376FC3B-0BBB-4206-ABAB-446CE027A466}" type="presParOf" srcId="{BB81B9DA-B158-402C-951E-A35B721F48CB}" destId="{A915840F-EFFF-43C3-BD91-0EADCF5E984A}" srcOrd="8" destOrd="0" presId="urn:microsoft.com/office/officeart/2005/8/layout/vList2"/>
    <dgm:cxn modelId="{643504CF-196D-457B-BCB8-5C62DA772D91}" type="presParOf" srcId="{BB81B9DA-B158-402C-951E-A35B721F48CB}" destId="{657070A6-9960-4C3B-84DB-9E1A6F1C7C5C}" srcOrd="9" destOrd="0" presId="urn:microsoft.com/office/officeart/2005/8/layout/vList2"/>
    <dgm:cxn modelId="{C6F28FE7-DB6B-43F6-8E78-7B8362682F13}" type="presParOf" srcId="{BB81B9DA-B158-402C-951E-A35B721F48CB}" destId="{4A8584B1-7D18-4BD3-83C1-8C889C7E0B5F}" srcOrd="10" destOrd="0" presId="urn:microsoft.com/office/officeart/2005/8/layout/vList2"/>
    <dgm:cxn modelId="{FEA92BFD-2BDC-4C33-B13F-121A0A08BAE2}" type="presParOf" srcId="{BB81B9DA-B158-402C-951E-A35B721F48CB}" destId="{795B4E62-229A-4A6E-AEA6-393157AAB38B}" srcOrd="11" destOrd="0" presId="urn:microsoft.com/office/officeart/2005/8/layout/vList2"/>
    <dgm:cxn modelId="{75AC7A37-A73B-4D19-BAF5-2083F4772E31}" type="presParOf" srcId="{BB81B9DA-B158-402C-951E-A35B721F48CB}" destId="{E3A0F643-FFE5-4C64-8430-2B892B7B0A82}"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83B659-B212-475A-9A40-A5A3075E718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ru-RU"/>
        </a:p>
      </dgm:t>
    </dgm:pt>
    <dgm:pt modelId="{7E2A696D-FED5-41E1-81FC-7D1786F514EE}">
      <dgm:prSet phldrT="[Текст]" phldr="1" custT="1"/>
      <dgm:spPr/>
      <dgm:t>
        <a:bodyPr/>
        <a:lstStyle/>
        <a:p>
          <a:endParaRPr lang="ru-RU" sz="1600"/>
        </a:p>
      </dgm:t>
    </dgm:pt>
    <dgm:pt modelId="{BF48F264-1D78-4DB7-8EBC-699E03958661}" type="parTrans" cxnId="{28F7B77B-C80E-40C6-B9FD-41ED98F65858}">
      <dgm:prSet/>
      <dgm:spPr/>
      <dgm:t>
        <a:bodyPr/>
        <a:lstStyle/>
        <a:p>
          <a:endParaRPr lang="ru-RU" sz="1600"/>
        </a:p>
      </dgm:t>
    </dgm:pt>
    <dgm:pt modelId="{63C02329-FC1D-47EC-BDB0-FDE9C59E14D0}" type="sibTrans" cxnId="{28F7B77B-C80E-40C6-B9FD-41ED98F65858}">
      <dgm:prSet/>
      <dgm:spPr/>
      <dgm:t>
        <a:bodyPr/>
        <a:lstStyle/>
        <a:p>
          <a:endParaRPr lang="ru-RU" sz="1600"/>
        </a:p>
      </dgm:t>
    </dgm:pt>
    <dgm:pt modelId="{3BA39799-695A-45F5-834C-4FAE514D14A7}">
      <dgm:prSet custT="1"/>
      <dgm:spPr/>
      <dgm:t>
        <a:bodyPr/>
        <a:lstStyle/>
        <a:p>
          <a:r>
            <a:rPr lang="en-US" sz="1600"/>
            <a:t>Other factors: In addition to GDP, the economic structure, fiscal mechanisms, income levels, and inflation affect the development of the industry.</a:t>
          </a:r>
          <a:endParaRPr lang="ru-RU" sz="1600"/>
        </a:p>
      </dgm:t>
    </dgm:pt>
    <dgm:pt modelId="{F2E2A21C-990B-4112-8EE4-607019A3DE9A}" type="parTrans" cxnId="{FD72FCFD-A2AD-4BBD-A973-CC609B2E2350}">
      <dgm:prSet/>
      <dgm:spPr/>
      <dgm:t>
        <a:bodyPr/>
        <a:lstStyle/>
        <a:p>
          <a:endParaRPr lang="ru-RU" sz="1600"/>
        </a:p>
      </dgm:t>
    </dgm:pt>
    <dgm:pt modelId="{7FE005EA-7C1A-4F5B-ACDD-3509D05DCCB1}" type="sibTrans" cxnId="{FD72FCFD-A2AD-4BBD-A973-CC609B2E2350}">
      <dgm:prSet/>
      <dgm:spPr/>
      <dgm:t>
        <a:bodyPr/>
        <a:lstStyle/>
        <a:p>
          <a:endParaRPr lang="ru-RU" sz="1600"/>
        </a:p>
      </dgm:t>
    </dgm:pt>
    <dgm:pt modelId="{F72E2B50-11D7-4B36-9F4B-39A2F49312FA}">
      <dgm:prSet custT="1"/>
      <dgm:spPr/>
      <dgm:t>
        <a:bodyPr/>
        <a:lstStyle/>
        <a:p>
          <a:r>
            <a:rPr lang="en-US" sz="1600" dirty="0"/>
            <a:t>Infrastructure and resources: Adequate human, financial, and technical support is the basis for development. Digitalization and integration with European logistics platforms will increase efficiency.</a:t>
          </a:r>
          <a:endParaRPr lang="ru-RU" sz="1600" dirty="0"/>
        </a:p>
      </dgm:t>
    </dgm:pt>
    <dgm:pt modelId="{A2872A09-9AF2-4305-BCEA-B6C0B8620BF2}" type="parTrans" cxnId="{A733AA0B-AE95-4CC7-B8AA-9E09704277F1}">
      <dgm:prSet/>
      <dgm:spPr/>
      <dgm:t>
        <a:bodyPr/>
        <a:lstStyle/>
        <a:p>
          <a:endParaRPr lang="ru-RU" sz="1600"/>
        </a:p>
      </dgm:t>
    </dgm:pt>
    <dgm:pt modelId="{0DFFB4A8-166A-4AB4-8DE1-6B886403C4D6}" type="sibTrans" cxnId="{A733AA0B-AE95-4CC7-B8AA-9E09704277F1}">
      <dgm:prSet/>
      <dgm:spPr/>
      <dgm:t>
        <a:bodyPr/>
        <a:lstStyle/>
        <a:p>
          <a:endParaRPr lang="ru-RU" sz="1600"/>
        </a:p>
      </dgm:t>
    </dgm:pt>
    <dgm:pt modelId="{30B5A1A0-C9A0-4527-B9F9-7C0C655606A4}">
      <dgm:prSet custT="1"/>
      <dgm:spPr/>
      <dgm:t>
        <a:bodyPr/>
        <a:lstStyle/>
        <a:p>
          <a:r>
            <a:rPr lang="en-US" sz="1600"/>
            <a:t>Social aspects: Salaries and working conditions should be in line with European standards to attract qualified professionals.</a:t>
          </a:r>
          <a:endParaRPr lang="ru-RU" sz="1600"/>
        </a:p>
      </dgm:t>
    </dgm:pt>
    <dgm:pt modelId="{C69E09E4-7F84-4E9F-B6DD-B6575EDC6263}" type="parTrans" cxnId="{9B1871C7-806E-4387-ADCB-7426F0645FA5}">
      <dgm:prSet/>
      <dgm:spPr/>
      <dgm:t>
        <a:bodyPr/>
        <a:lstStyle/>
        <a:p>
          <a:endParaRPr lang="ru-RU" sz="1600"/>
        </a:p>
      </dgm:t>
    </dgm:pt>
    <dgm:pt modelId="{AEE7902B-F647-40A9-8B0B-E4905FC2B8A7}" type="sibTrans" cxnId="{9B1871C7-806E-4387-ADCB-7426F0645FA5}">
      <dgm:prSet/>
      <dgm:spPr/>
      <dgm:t>
        <a:bodyPr/>
        <a:lstStyle/>
        <a:p>
          <a:endParaRPr lang="ru-RU" sz="1600"/>
        </a:p>
      </dgm:t>
    </dgm:pt>
    <dgm:pt modelId="{66CDFAC7-2268-4AEC-B5A3-9E8D94FC8ADD}">
      <dgm:prSet custT="1"/>
      <dgm:spPr/>
      <dgm:t>
        <a:bodyPr/>
        <a:lstStyle/>
        <a:p>
          <a:r>
            <a:rPr lang="en-US" sz="1600"/>
            <a:t>Infrastructure imbalances: Development of water transport, modernization of roads, and uniform development of regions are in line with European standards of sustainable development.</a:t>
          </a:r>
          <a:endParaRPr lang="ru-RU" sz="1600"/>
        </a:p>
      </dgm:t>
    </dgm:pt>
    <dgm:pt modelId="{FA5AEBF3-C65A-486D-8BEB-8853968ADD46}" type="parTrans" cxnId="{32A52C1B-10AB-4F82-BF1A-327C1E2C1D31}">
      <dgm:prSet/>
      <dgm:spPr/>
      <dgm:t>
        <a:bodyPr/>
        <a:lstStyle/>
        <a:p>
          <a:endParaRPr lang="ru-RU" sz="1600"/>
        </a:p>
      </dgm:t>
    </dgm:pt>
    <dgm:pt modelId="{18CEA003-FF1A-4375-ADE6-797E7479F155}" type="sibTrans" cxnId="{32A52C1B-10AB-4F82-BF1A-327C1E2C1D31}">
      <dgm:prSet/>
      <dgm:spPr/>
      <dgm:t>
        <a:bodyPr/>
        <a:lstStyle/>
        <a:p>
          <a:endParaRPr lang="ru-RU" sz="1600"/>
        </a:p>
      </dgm:t>
    </dgm:pt>
    <dgm:pt modelId="{7AF08111-A1A7-4DF6-BCA6-C81496B0E0C6}">
      <dgm:prSet custT="1"/>
      <dgm:spPr/>
      <dgm:t>
        <a:bodyPr/>
        <a:lstStyle/>
        <a:p>
          <a:r>
            <a:rPr lang="en-US" sz="1600"/>
            <a:t>Logistics platforms: The EU-Ukraine Western Platform (cooperation with the EU) and other regional platforms (central, eastern, southern) will strengthen international ties.</a:t>
          </a:r>
          <a:endParaRPr lang="ru-RU" sz="1600"/>
        </a:p>
      </dgm:t>
    </dgm:pt>
    <dgm:pt modelId="{98AFC072-0FB7-4C97-8D02-9F7A290D7F60}" type="parTrans" cxnId="{B1EFA14D-9187-41BB-BFB7-C5E036DC05B1}">
      <dgm:prSet/>
      <dgm:spPr/>
      <dgm:t>
        <a:bodyPr/>
        <a:lstStyle/>
        <a:p>
          <a:endParaRPr lang="ru-RU" sz="1600"/>
        </a:p>
      </dgm:t>
    </dgm:pt>
    <dgm:pt modelId="{D7F14A50-2685-4FAF-BCA3-35BA4D294426}" type="sibTrans" cxnId="{B1EFA14D-9187-41BB-BFB7-C5E036DC05B1}">
      <dgm:prSet/>
      <dgm:spPr/>
      <dgm:t>
        <a:bodyPr/>
        <a:lstStyle/>
        <a:p>
          <a:endParaRPr lang="ru-RU" sz="1600"/>
        </a:p>
      </dgm:t>
    </dgm:pt>
    <dgm:pt modelId="{DE05AB75-FA31-43B1-BF1A-83ED90C0A3A6}">
      <dgm:prSet custT="1"/>
      <dgm:spPr/>
      <dgm:t>
        <a:bodyPr/>
        <a:lstStyle/>
        <a:p>
          <a:r>
            <a:rPr lang="en-US" sz="1600" dirty="0"/>
            <a:t>Innovations: It is necessary to introduce modern technologies (Big Data, ecological logistics) and increase the level of innovation activity in the industry.</a:t>
          </a:r>
          <a:endParaRPr lang="ru-RU" sz="1600" dirty="0"/>
        </a:p>
      </dgm:t>
    </dgm:pt>
    <dgm:pt modelId="{E4DE55AC-DD85-4E35-9F6E-7E6B50F5D806}" type="parTrans" cxnId="{1D58FDA6-BD95-4BA0-A51F-8864705E1AC4}">
      <dgm:prSet/>
      <dgm:spPr/>
      <dgm:t>
        <a:bodyPr/>
        <a:lstStyle/>
        <a:p>
          <a:endParaRPr lang="ru-RU" sz="1600"/>
        </a:p>
      </dgm:t>
    </dgm:pt>
    <dgm:pt modelId="{0B8EEB38-A4ED-426F-9849-1017BA399A51}" type="sibTrans" cxnId="{1D58FDA6-BD95-4BA0-A51F-8864705E1AC4}">
      <dgm:prSet/>
      <dgm:spPr/>
      <dgm:t>
        <a:bodyPr/>
        <a:lstStyle/>
        <a:p>
          <a:endParaRPr lang="ru-RU" sz="1600"/>
        </a:p>
      </dgm:t>
    </dgm:pt>
    <dgm:pt modelId="{BF7C26E9-E387-4E8B-AEA9-10CAA158F3A8}">
      <dgm:prSet custT="1"/>
      <dgm:spPr/>
      <dgm:t>
        <a:bodyPr/>
        <a:lstStyle/>
        <a:p>
          <a:r>
            <a:rPr lang="en-US" sz="1600" dirty="0"/>
            <a:t>Financial mechanisms: Attracting investments, developing public-private partnerships, and credit privileges will contribute to the modernization of the industry.
European integration: Adaptation to EU standards (TEN-T), creation of a single logistics system with the EU, and development of transport corridors will strengthen Ukraine's competitiveness.
Integration with European logistics will allow Ukraine to become a key transport hub between Europe and Asia, which will contribute to economic growth.</a:t>
          </a:r>
          <a:endParaRPr lang="ru-RU" sz="1600" dirty="0"/>
        </a:p>
      </dgm:t>
    </dgm:pt>
    <dgm:pt modelId="{ED48DBE7-8132-4DD4-A492-7BEDA6966F33}" type="parTrans" cxnId="{F07EECCC-2C4D-42AD-A642-49D425FFD6A5}">
      <dgm:prSet/>
      <dgm:spPr/>
      <dgm:t>
        <a:bodyPr/>
        <a:lstStyle/>
        <a:p>
          <a:endParaRPr lang="ru-RU" sz="1600"/>
        </a:p>
      </dgm:t>
    </dgm:pt>
    <dgm:pt modelId="{3CDF3E91-6CC1-44F2-A6B3-7EFE2BA78B0D}" type="sibTrans" cxnId="{F07EECCC-2C4D-42AD-A642-49D425FFD6A5}">
      <dgm:prSet/>
      <dgm:spPr/>
      <dgm:t>
        <a:bodyPr/>
        <a:lstStyle/>
        <a:p>
          <a:endParaRPr lang="ru-RU" sz="1600"/>
        </a:p>
      </dgm:t>
    </dgm:pt>
    <dgm:pt modelId="{F84E732A-F768-4666-A191-B93B7B505903}">
      <dgm:prSet phldrT="[Текст]" phldr="1" custT="1"/>
      <dgm:spPr/>
      <dgm:t>
        <a:bodyPr/>
        <a:lstStyle/>
        <a:p>
          <a:endParaRPr lang="ru-RU" sz="1600"/>
        </a:p>
      </dgm:t>
    </dgm:pt>
    <dgm:pt modelId="{81306BF3-98D2-4C10-A3DE-269A61A12262}" type="sibTrans" cxnId="{5E37074D-3612-45A8-BF8A-8CF0C632E940}">
      <dgm:prSet/>
      <dgm:spPr/>
      <dgm:t>
        <a:bodyPr/>
        <a:lstStyle/>
        <a:p>
          <a:endParaRPr lang="ru-RU" sz="1600"/>
        </a:p>
      </dgm:t>
    </dgm:pt>
    <dgm:pt modelId="{D0B2F4F7-A793-4404-8BD2-253A45EC225B}" type="parTrans" cxnId="{5E37074D-3612-45A8-BF8A-8CF0C632E940}">
      <dgm:prSet/>
      <dgm:spPr/>
      <dgm:t>
        <a:bodyPr/>
        <a:lstStyle/>
        <a:p>
          <a:endParaRPr lang="ru-RU" sz="1600"/>
        </a:p>
      </dgm:t>
    </dgm:pt>
    <dgm:pt modelId="{F555A021-96BA-4C0B-9584-AF3C8D6D5666}">
      <dgm:prSet phldrT="[Текст]" custT="1"/>
      <dgm:spPr/>
      <dgm:t>
        <a:bodyPr/>
        <a:lstStyle/>
        <a:p>
          <a:r>
            <a:rPr lang="en-US" sz="1600" dirty="0"/>
            <a:t>Forecast estimates: The calculations show high potential of the industry, provided GDP growth, which will help in planning strategic development for integration with the EU.</a:t>
          </a:r>
          <a:endParaRPr lang="ru-RU" sz="1600" dirty="0"/>
        </a:p>
      </dgm:t>
    </dgm:pt>
    <dgm:pt modelId="{0685CB45-90BB-4A57-A426-4749C2E7C51C}" type="sibTrans" cxnId="{FA037A93-DB71-48A3-8814-BE6E74FF7481}">
      <dgm:prSet/>
      <dgm:spPr/>
      <dgm:t>
        <a:bodyPr/>
        <a:lstStyle/>
        <a:p>
          <a:endParaRPr lang="ru-RU" sz="1600"/>
        </a:p>
      </dgm:t>
    </dgm:pt>
    <dgm:pt modelId="{1117DA7D-2E25-4E38-A7F5-E6C06B43D718}" type="parTrans" cxnId="{FA037A93-DB71-48A3-8814-BE6E74FF7481}">
      <dgm:prSet/>
      <dgm:spPr/>
      <dgm:t>
        <a:bodyPr/>
        <a:lstStyle/>
        <a:p>
          <a:endParaRPr lang="ru-RU" sz="1600"/>
        </a:p>
      </dgm:t>
    </dgm:pt>
    <dgm:pt modelId="{C8BF9F2B-6B89-4481-9683-651866829943}">
      <dgm:prSet phldrT="[Текст]" phldr="1" custT="1"/>
      <dgm:spPr/>
      <dgm:t>
        <a:bodyPr/>
        <a:lstStyle/>
        <a:p>
          <a:endParaRPr lang="ru-RU" sz="1600" dirty="0"/>
        </a:p>
      </dgm:t>
    </dgm:pt>
    <dgm:pt modelId="{598D7B7A-D750-48E2-973A-41676A7CECA9}" type="sibTrans" cxnId="{50EC3FFD-F4C2-46DA-A142-6647D64C90C3}">
      <dgm:prSet/>
      <dgm:spPr/>
      <dgm:t>
        <a:bodyPr/>
        <a:lstStyle/>
        <a:p>
          <a:endParaRPr lang="ru-RU" sz="1600"/>
        </a:p>
      </dgm:t>
    </dgm:pt>
    <dgm:pt modelId="{762A950E-B0BB-42FE-A327-801E406BC25D}" type="parTrans" cxnId="{50EC3FFD-F4C2-46DA-A142-6647D64C90C3}">
      <dgm:prSet/>
      <dgm:spPr/>
      <dgm:t>
        <a:bodyPr/>
        <a:lstStyle/>
        <a:p>
          <a:endParaRPr lang="ru-RU" sz="1600"/>
        </a:p>
      </dgm:t>
    </dgm:pt>
    <dgm:pt modelId="{465110B3-3783-48E8-808C-55CC3E283E80}" type="pres">
      <dgm:prSet presAssocID="{1583B659-B212-475A-9A40-A5A3075E7187}" presName="linear" presStyleCnt="0">
        <dgm:presLayoutVars>
          <dgm:animLvl val="lvl"/>
          <dgm:resizeHandles val="exact"/>
        </dgm:presLayoutVars>
      </dgm:prSet>
      <dgm:spPr/>
    </dgm:pt>
    <dgm:pt modelId="{971C12E3-1B10-4860-8222-A31D907E2012}" type="pres">
      <dgm:prSet presAssocID="{F555A021-96BA-4C0B-9584-AF3C8D6D5666}" presName="parentText" presStyleLbl="node1" presStyleIdx="0" presStyleCnt="9" custLinFactNeighborY="1618">
        <dgm:presLayoutVars>
          <dgm:chMax val="0"/>
          <dgm:bulletEnabled val="1"/>
        </dgm:presLayoutVars>
      </dgm:prSet>
      <dgm:spPr/>
    </dgm:pt>
    <dgm:pt modelId="{074934F4-EB20-4541-A292-1575EA9BCFCF}" type="pres">
      <dgm:prSet presAssocID="{F555A021-96BA-4C0B-9584-AF3C8D6D5666}" presName="childText" presStyleLbl="revTx" presStyleIdx="0" presStyleCnt="2">
        <dgm:presLayoutVars>
          <dgm:bulletEnabled val="1"/>
        </dgm:presLayoutVars>
      </dgm:prSet>
      <dgm:spPr/>
    </dgm:pt>
    <dgm:pt modelId="{C4E1B615-D623-4496-90ED-CA4D5309ED90}" type="pres">
      <dgm:prSet presAssocID="{C8BF9F2B-6B89-4481-9683-651866829943}" presName="parentText" presStyleLbl="node1" presStyleIdx="1" presStyleCnt="9">
        <dgm:presLayoutVars>
          <dgm:chMax val="0"/>
          <dgm:bulletEnabled val="1"/>
        </dgm:presLayoutVars>
      </dgm:prSet>
      <dgm:spPr/>
    </dgm:pt>
    <dgm:pt modelId="{92306434-E848-4877-B1D6-D3AE5578AEDD}" type="pres">
      <dgm:prSet presAssocID="{C8BF9F2B-6B89-4481-9683-651866829943}" presName="childText" presStyleLbl="revTx" presStyleIdx="1" presStyleCnt="2">
        <dgm:presLayoutVars>
          <dgm:bulletEnabled val="1"/>
        </dgm:presLayoutVars>
      </dgm:prSet>
      <dgm:spPr/>
    </dgm:pt>
    <dgm:pt modelId="{2DA63B9E-BCD8-4BEA-BBEB-CE6B77F5988D}" type="pres">
      <dgm:prSet presAssocID="{BF7C26E9-E387-4E8B-AEA9-10CAA158F3A8}" presName="parentText" presStyleLbl="node1" presStyleIdx="2" presStyleCnt="9">
        <dgm:presLayoutVars>
          <dgm:chMax val="0"/>
          <dgm:bulletEnabled val="1"/>
        </dgm:presLayoutVars>
      </dgm:prSet>
      <dgm:spPr/>
    </dgm:pt>
    <dgm:pt modelId="{B17F6D5E-902F-47C9-B4B8-CC2FB48E70C0}" type="pres">
      <dgm:prSet presAssocID="{3CDF3E91-6CC1-44F2-A6B3-7EFE2BA78B0D}" presName="spacer" presStyleCnt="0"/>
      <dgm:spPr/>
    </dgm:pt>
    <dgm:pt modelId="{4006E62A-BB1C-4F05-B89E-5EDBB6B45BB6}" type="pres">
      <dgm:prSet presAssocID="{DE05AB75-FA31-43B1-BF1A-83ED90C0A3A6}" presName="parentText" presStyleLbl="node1" presStyleIdx="3" presStyleCnt="9">
        <dgm:presLayoutVars>
          <dgm:chMax val="0"/>
          <dgm:bulletEnabled val="1"/>
        </dgm:presLayoutVars>
      </dgm:prSet>
      <dgm:spPr/>
    </dgm:pt>
    <dgm:pt modelId="{492821B2-ABF6-4B7C-A2B5-E78164C62D5E}" type="pres">
      <dgm:prSet presAssocID="{0B8EEB38-A4ED-426F-9849-1017BA399A51}" presName="spacer" presStyleCnt="0"/>
      <dgm:spPr/>
    </dgm:pt>
    <dgm:pt modelId="{ABBCE073-E63F-49EF-9FEE-228423D8516F}" type="pres">
      <dgm:prSet presAssocID="{7AF08111-A1A7-4DF6-BCA6-C81496B0E0C6}" presName="parentText" presStyleLbl="node1" presStyleIdx="4" presStyleCnt="9">
        <dgm:presLayoutVars>
          <dgm:chMax val="0"/>
          <dgm:bulletEnabled val="1"/>
        </dgm:presLayoutVars>
      </dgm:prSet>
      <dgm:spPr/>
    </dgm:pt>
    <dgm:pt modelId="{02DD1118-A76E-4836-88AA-C41460264357}" type="pres">
      <dgm:prSet presAssocID="{D7F14A50-2685-4FAF-BCA3-35BA4D294426}" presName="spacer" presStyleCnt="0"/>
      <dgm:spPr/>
    </dgm:pt>
    <dgm:pt modelId="{4D44BE11-134A-4EF6-BFC6-9962A82FB595}" type="pres">
      <dgm:prSet presAssocID="{66CDFAC7-2268-4AEC-B5A3-9E8D94FC8ADD}" presName="parentText" presStyleLbl="node1" presStyleIdx="5" presStyleCnt="9">
        <dgm:presLayoutVars>
          <dgm:chMax val="0"/>
          <dgm:bulletEnabled val="1"/>
        </dgm:presLayoutVars>
      </dgm:prSet>
      <dgm:spPr/>
    </dgm:pt>
    <dgm:pt modelId="{CA83A9B3-56CB-4B72-B349-8E904D7A5F6F}" type="pres">
      <dgm:prSet presAssocID="{18CEA003-FF1A-4375-ADE6-797E7479F155}" presName="spacer" presStyleCnt="0"/>
      <dgm:spPr/>
    </dgm:pt>
    <dgm:pt modelId="{CC479957-4D66-4656-A3A1-351386183D85}" type="pres">
      <dgm:prSet presAssocID="{30B5A1A0-C9A0-4527-B9F9-7C0C655606A4}" presName="parentText" presStyleLbl="node1" presStyleIdx="6" presStyleCnt="9">
        <dgm:presLayoutVars>
          <dgm:chMax val="0"/>
          <dgm:bulletEnabled val="1"/>
        </dgm:presLayoutVars>
      </dgm:prSet>
      <dgm:spPr/>
    </dgm:pt>
    <dgm:pt modelId="{C4E5C1FA-4410-4BC9-B098-F511E4937020}" type="pres">
      <dgm:prSet presAssocID="{AEE7902B-F647-40A9-8B0B-E4905FC2B8A7}" presName="spacer" presStyleCnt="0"/>
      <dgm:spPr/>
    </dgm:pt>
    <dgm:pt modelId="{36370662-AC80-4EF8-BC6C-7B1180ABEDFF}" type="pres">
      <dgm:prSet presAssocID="{F72E2B50-11D7-4B36-9F4B-39A2F49312FA}" presName="parentText" presStyleLbl="node1" presStyleIdx="7" presStyleCnt="9">
        <dgm:presLayoutVars>
          <dgm:chMax val="0"/>
          <dgm:bulletEnabled val="1"/>
        </dgm:presLayoutVars>
      </dgm:prSet>
      <dgm:spPr/>
    </dgm:pt>
    <dgm:pt modelId="{468D2AEE-34A1-4F01-B447-4F69F9AE301A}" type="pres">
      <dgm:prSet presAssocID="{0DFFB4A8-166A-4AB4-8DE1-6B886403C4D6}" presName="spacer" presStyleCnt="0"/>
      <dgm:spPr/>
    </dgm:pt>
    <dgm:pt modelId="{DD2F7E9D-5C39-46AE-A18B-F4B0EE01FB43}" type="pres">
      <dgm:prSet presAssocID="{3BA39799-695A-45F5-834C-4FAE514D14A7}" presName="parentText" presStyleLbl="node1" presStyleIdx="8" presStyleCnt="9">
        <dgm:presLayoutVars>
          <dgm:chMax val="0"/>
          <dgm:bulletEnabled val="1"/>
        </dgm:presLayoutVars>
      </dgm:prSet>
      <dgm:spPr/>
    </dgm:pt>
  </dgm:ptLst>
  <dgm:cxnLst>
    <dgm:cxn modelId="{F80D7903-E2B2-4BE4-99CF-C9C888FEF74E}" type="presOf" srcId="{7AF08111-A1A7-4DF6-BCA6-C81496B0E0C6}" destId="{ABBCE073-E63F-49EF-9FEE-228423D8516F}" srcOrd="0" destOrd="0" presId="urn:microsoft.com/office/officeart/2005/8/layout/vList2"/>
    <dgm:cxn modelId="{A733AA0B-AE95-4CC7-B8AA-9E09704277F1}" srcId="{1583B659-B212-475A-9A40-A5A3075E7187}" destId="{F72E2B50-11D7-4B36-9F4B-39A2F49312FA}" srcOrd="7" destOrd="0" parTransId="{A2872A09-9AF2-4305-BCEA-B6C0B8620BF2}" sibTransId="{0DFFB4A8-166A-4AB4-8DE1-6B886403C4D6}"/>
    <dgm:cxn modelId="{32A52C1B-10AB-4F82-BF1A-327C1E2C1D31}" srcId="{1583B659-B212-475A-9A40-A5A3075E7187}" destId="{66CDFAC7-2268-4AEC-B5A3-9E8D94FC8ADD}" srcOrd="5" destOrd="0" parTransId="{FA5AEBF3-C65A-486D-8BEB-8853968ADD46}" sibTransId="{18CEA003-FF1A-4375-ADE6-797E7479F155}"/>
    <dgm:cxn modelId="{52837B63-C214-476C-B77E-49DCDD43F9B7}" type="presOf" srcId="{F72E2B50-11D7-4B36-9F4B-39A2F49312FA}" destId="{36370662-AC80-4EF8-BC6C-7B1180ABEDFF}" srcOrd="0" destOrd="0" presId="urn:microsoft.com/office/officeart/2005/8/layout/vList2"/>
    <dgm:cxn modelId="{ECA88263-1DB6-4EA9-AAC4-BA4E89FCE6C8}" type="presOf" srcId="{3BA39799-695A-45F5-834C-4FAE514D14A7}" destId="{DD2F7E9D-5C39-46AE-A18B-F4B0EE01FB43}" srcOrd="0" destOrd="0" presId="urn:microsoft.com/office/officeart/2005/8/layout/vList2"/>
    <dgm:cxn modelId="{E079876B-B385-4495-B207-0AB27047E18F}" type="presOf" srcId="{F84E732A-F768-4666-A191-B93B7B505903}" destId="{92306434-E848-4877-B1D6-D3AE5578AEDD}" srcOrd="0" destOrd="0" presId="urn:microsoft.com/office/officeart/2005/8/layout/vList2"/>
    <dgm:cxn modelId="{5E37074D-3612-45A8-BF8A-8CF0C632E940}" srcId="{C8BF9F2B-6B89-4481-9683-651866829943}" destId="{F84E732A-F768-4666-A191-B93B7B505903}" srcOrd="0" destOrd="0" parTransId="{D0B2F4F7-A793-4404-8BD2-253A45EC225B}" sibTransId="{81306BF3-98D2-4C10-A3DE-269A61A12262}"/>
    <dgm:cxn modelId="{B1EFA14D-9187-41BB-BFB7-C5E036DC05B1}" srcId="{1583B659-B212-475A-9A40-A5A3075E7187}" destId="{7AF08111-A1A7-4DF6-BCA6-C81496B0E0C6}" srcOrd="4" destOrd="0" parTransId="{98AFC072-0FB7-4C97-8D02-9F7A290D7F60}" sibTransId="{D7F14A50-2685-4FAF-BCA3-35BA4D294426}"/>
    <dgm:cxn modelId="{7EC6A657-4B1E-46C2-A518-FCB087389300}" type="presOf" srcId="{1583B659-B212-475A-9A40-A5A3075E7187}" destId="{465110B3-3783-48E8-808C-55CC3E283E80}" srcOrd="0" destOrd="0" presId="urn:microsoft.com/office/officeart/2005/8/layout/vList2"/>
    <dgm:cxn modelId="{28F7B77B-C80E-40C6-B9FD-41ED98F65858}" srcId="{F555A021-96BA-4C0B-9584-AF3C8D6D5666}" destId="{7E2A696D-FED5-41E1-81FC-7D1786F514EE}" srcOrd="0" destOrd="0" parTransId="{BF48F264-1D78-4DB7-8EBC-699E03958661}" sibTransId="{63C02329-FC1D-47EC-BDB0-FDE9C59E14D0}"/>
    <dgm:cxn modelId="{F4AFAB8E-4878-43DB-B4E3-60F949020B78}" type="presOf" srcId="{DE05AB75-FA31-43B1-BF1A-83ED90C0A3A6}" destId="{4006E62A-BB1C-4F05-B89E-5EDBB6B45BB6}" srcOrd="0" destOrd="0" presId="urn:microsoft.com/office/officeart/2005/8/layout/vList2"/>
    <dgm:cxn modelId="{FA037A93-DB71-48A3-8814-BE6E74FF7481}" srcId="{1583B659-B212-475A-9A40-A5A3075E7187}" destId="{F555A021-96BA-4C0B-9584-AF3C8D6D5666}" srcOrd="0" destOrd="0" parTransId="{1117DA7D-2E25-4E38-A7F5-E6C06B43D718}" sibTransId="{0685CB45-90BB-4A57-A426-4749C2E7C51C}"/>
    <dgm:cxn modelId="{A2E61BA4-017D-4DB5-B688-9D41184CFC99}" type="presOf" srcId="{30B5A1A0-C9A0-4527-B9F9-7C0C655606A4}" destId="{CC479957-4D66-4656-A3A1-351386183D85}" srcOrd="0" destOrd="0" presId="urn:microsoft.com/office/officeart/2005/8/layout/vList2"/>
    <dgm:cxn modelId="{1D58FDA6-BD95-4BA0-A51F-8864705E1AC4}" srcId="{1583B659-B212-475A-9A40-A5A3075E7187}" destId="{DE05AB75-FA31-43B1-BF1A-83ED90C0A3A6}" srcOrd="3" destOrd="0" parTransId="{E4DE55AC-DD85-4E35-9F6E-7E6B50F5D806}" sibTransId="{0B8EEB38-A4ED-426F-9849-1017BA399A51}"/>
    <dgm:cxn modelId="{A0DC1EA7-59AB-4F92-BF52-E4D90BF514A7}" type="presOf" srcId="{BF7C26E9-E387-4E8B-AEA9-10CAA158F3A8}" destId="{2DA63B9E-BCD8-4BEA-BBEB-CE6B77F5988D}" srcOrd="0" destOrd="0" presId="urn:microsoft.com/office/officeart/2005/8/layout/vList2"/>
    <dgm:cxn modelId="{B1C749AD-19C7-4042-89B8-18C1D83F358E}" type="presOf" srcId="{7E2A696D-FED5-41E1-81FC-7D1786F514EE}" destId="{074934F4-EB20-4541-A292-1575EA9BCFCF}" srcOrd="0" destOrd="0" presId="urn:microsoft.com/office/officeart/2005/8/layout/vList2"/>
    <dgm:cxn modelId="{CC3CEAB2-2962-4045-AEC4-80069BB9ED8D}" type="presOf" srcId="{66CDFAC7-2268-4AEC-B5A3-9E8D94FC8ADD}" destId="{4D44BE11-134A-4EF6-BFC6-9962A82FB595}" srcOrd="0" destOrd="0" presId="urn:microsoft.com/office/officeart/2005/8/layout/vList2"/>
    <dgm:cxn modelId="{9B1871C7-806E-4387-ADCB-7426F0645FA5}" srcId="{1583B659-B212-475A-9A40-A5A3075E7187}" destId="{30B5A1A0-C9A0-4527-B9F9-7C0C655606A4}" srcOrd="6" destOrd="0" parTransId="{C69E09E4-7F84-4E9F-B6DD-B6575EDC6263}" sibTransId="{AEE7902B-F647-40A9-8B0B-E4905FC2B8A7}"/>
    <dgm:cxn modelId="{F07EECCC-2C4D-42AD-A642-49D425FFD6A5}" srcId="{1583B659-B212-475A-9A40-A5A3075E7187}" destId="{BF7C26E9-E387-4E8B-AEA9-10CAA158F3A8}" srcOrd="2" destOrd="0" parTransId="{ED48DBE7-8132-4DD4-A492-7BEDA6966F33}" sibTransId="{3CDF3E91-6CC1-44F2-A6B3-7EFE2BA78B0D}"/>
    <dgm:cxn modelId="{78E8A4D1-ED38-46D4-8237-E73340193941}" type="presOf" srcId="{F555A021-96BA-4C0B-9584-AF3C8D6D5666}" destId="{971C12E3-1B10-4860-8222-A31D907E2012}" srcOrd="0" destOrd="0" presId="urn:microsoft.com/office/officeart/2005/8/layout/vList2"/>
    <dgm:cxn modelId="{A277E1F5-B063-4BBE-B526-62C787ADBB7B}" type="presOf" srcId="{C8BF9F2B-6B89-4481-9683-651866829943}" destId="{C4E1B615-D623-4496-90ED-CA4D5309ED90}" srcOrd="0" destOrd="0" presId="urn:microsoft.com/office/officeart/2005/8/layout/vList2"/>
    <dgm:cxn modelId="{50EC3FFD-F4C2-46DA-A142-6647D64C90C3}" srcId="{1583B659-B212-475A-9A40-A5A3075E7187}" destId="{C8BF9F2B-6B89-4481-9683-651866829943}" srcOrd="1" destOrd="0" parTransId="{762A950E-B0BB-42FE-A327-801E406BC25D}" sibTransId="{598D7B7A-D750-48E2-973A-41676A7CECA9}"/>
    <dgm:cxn modelId="{FD72FCFD-A2AD-4BBD-A973-CC609B2E2350}" srcId="{1583B659-B212-475A-9A40-A5A3075E7187}" destId="{3BA39799-695A-45F5-834C-4FAE514D14A7}" srcOrd="8" destOrd="0" parTransId="{F2E2A21C-990B-4112-8EE4-607019A3DE9A}" sibTransId="{7FE005EA-7C1A-4F5B-ACDD-3509D05DCCB1}"/>
    <dgm:cxn modelId="{A6B73BBD-5E62-416F-9058-99C1B8E37DF5}" type="presParOf" srcId="{465110B3-3783-48E8-808C-55CC3E283E80}" destId="{971C12E3-1B10-4860-8222-A31D907E2012}" srcOrd="0" destOrd="0" presId="urn:microsoft.com/office/officeart/2005/8/layout/vList2"/>
    <dgm:cxn modelId="{F2266268-2536-4213-9D6A-0E939B7B0545}" type="presParOf" srcId="{465110B3-3783-48E8-808C-55CC3E283E80}" destId="{074934F4-EB20-4541-A292-1575EA9BCFCF}" srcOrd="1" destOrd="0" presId="urn:microsoft.com/office/officeart/2005/8/layout/vList2"/>
    <dgm:cxn modelId="{271B7F30-6AFD-4784-9854-460691C0D41D}" type="presParOf" srcId="{465110B3-3783-48E8-808C-55CC3E283E80}" destId="{C4E1B615-D623-4496-90ED-CA4D5309ED90}" srcOrd="2" destOrd="0" presId="urn:microsoft.com/office/officeart/2005/8/layout/vList2"/>
    <dgm:cxn modelId="{5DF5A728-7A45-4329-8403-59BC50121FA1}" type="presParOf" srcId="{465110B3-3783-48E8-808C-55CC3E283E80}" destId="{92306434-E848-4877-B1D6-D3AE5578AEDD}" srcOrd="3" destOrd="0" presId="urn:microsoft.com/office/officeart/2005/8/layout/vList2"/>
    <dgm:cxn modelId="{814E6C56-149D-4190-AEBA-98F9243E4FD7}" type="presParOf" srcId="{465110B3-3783-48E8-808C-55CC3E283E80}" destId="{2DA63B9E-BCD8-4BEA-BBEB-CE6B77F5988D}" srcOrd="4" destOrd="0" presId="urn:microsoft.com/office/officeart/2005/8/layout/vList2"/>
    <dgm:cxn modelId="{BC30EB05-ED3C-471D-9E8B-1523017894A0}" type="presParOf" srcId="{465110B3-3783-48E8-808C-55CC3E283E80}" destId="{B17F6D5E-902F-47C9-B4B8-CC2FB48E70C0}" srcOrd="5" destOrd="0" presId="urn:microsoft.com/office/officeart/2005/8/layout/vList2"/>
    <dgm:cxn modelId="{F04C04C7-6E08-4FA8-9D85-0F2E0D7AF1C6}" type="presParOf" srcId="{465110B3-3783-48E8-808C-55CC3E283E80}" destId="{4006E62A-BB1C-4F05-B89E-5EDBB6B45BB6}" srcOrd="6" destOrd="0" presId="urn:microsoft.com/office/officeart/2005/8/layout/vList2"/>
    <dgm:cxn modelId="{7A8A1A6A-B43A-4951-BA25-CC252FBDA085}" type="presParOf" srcId="{465110B3-3783-48E8-808C-55CC3E283E80}" destId="{492821B2-ABF6-4B7C-A2B5-E78164C62D5E}" srcOrd="7" destOrd="0" presId="urn:microsoft.com/office/officeart/2005/8/layout/vList2"/>
    <dgm:cxn modelId="{2699949A-D60A-451A-BC14-CDB14959BE26}" type="presParOf" srcId="{465110B3-3783-48E8-808C-55CC3E283E80}" destId="{ABBCE073-E63F-49EF-9FEE-228423D8516F}" srcOrd="8" destOrd="0" presId="urn:microsoft.com/office/officeart/2005/8/layout/vList2"/>
    <dgm:cxn modelId="{1BC39C8B-F206-4AA5-BABF-BA3604CDE286}" type="presParOf" srcId="{465110B3-3783-48E8-808C-55CC3E283E80}" destId="{02DD1118-A76E-4836-88AA-C41460264357}" srcOrd="9" destOrd="0" presId="urn:microsoft.com/office/officeart/2005/8/layout/vList2"/>
    <dgm:cxn modelId="{B47F2AA4-A37C-4D00-A9AC-1E7ABD519AF0}" type="presParOf" srcId="{465110B3-3783-48E8-808C-55CC3E283E80}" destId="{4D44BE11-134A-4EF6-BFC6-9962A82FB595}" srcOrd="10" destOrd="0" presId="urn:microsoft.com/office/officeart/2005/8/layout/vList2"/>
    <dgm:cxn modelId="{F3F4C89B-F9FD-447F-9898-451061D9D57D}" type="presParOf" srcId="{465110B3-3783-48E8-808C-55CC3E283E80}" destId="{CA83A9B3-56CB-4B72-B349-8E904D7A5F6F}" srcOrd="11" destOrd="0" presId="urn:microsoft.com/office/officeart/2005/8/layout/vList2"/>
    <dgm:cxn modelId="{87A62C3E-E22C-4C8E-AB93-081D094868D7}" type="presParOf" srcId="{465110B3-3783-48E8-808C-55CC3E283E80}" destId="{CC479957-4D66-4656-A3A1-351386183D85}" srcOrd="12" destOrd="0" presId="urn:microsoft.com/office/officeart/2005/8/layout/vList2"/>
    <dgm:cxn modelId="{71372483-3660-4BD4-B22E-A21BE208466B}" type="presParOf" srcId="{465110B3-3783-48E8-808C-55CC3E283E80}" destId="{C4E5C1FA-4410-4BC9-B098-F511E4937020}" srcOrd="13" destOrd="0" presId="urn:microsoft.com/office/officeart/2005/8/layout/vList2"/>
    <dgm:cxn modelId="{350BDAEE-B453-4172-8973-E1CB0972ED8A}" type="presParOf" srcId="{465110B3-3783-48E8-808C-55CC3E283E80}" destId="{36370662-AC80-4EF8-BC6C-7B1180ABEDFF}" srcOrd="14" destOrd="0" presId="urn:microsoft.com/office/officeart/2005/8/layout/vList2"/>
    <dgm:cxn modelId="{05C7F4A7-F410-4E48-B658-1990DD92DDF9}" type="presParOf" srcId="{465110B3-3783-48E8-808C-55CC3E283E80}" destId="{468D2AEE-34A1-4F01-B447-4F69F9AE301A}" srcOrd="15" destOrd="0" presId="urn:microsoft.com/office/officeart/2005/8/layout/vList2"/>
    <dgm:cxn modelId="{51A44CFA-43D6-4B3C-A412-8D756DE7E2D7}" type="presParOf" srcId="{465110B3-3783-48E8-808C-55CC3E283E80}" destId="{DD2F7E9D-5C39-46AE-A18B-F4B0EE01FB43}"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50E309-4BF4-42D6-82A9-5EA19ECC51FF}">
      <dsp:nvSpPr>
        <dsp:cNvPr id="0" name=""/>
        <dsp:cNvSpPr/>
      </dsp:nvSpPr>
      <dsp:spPr>
        <a:xfrm>
          <a:off x="2379569" y="1958647"/>
          <a:ext cx="1284743" cy="128474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a:solidFill>
                <a:schemeClr val="tx1"/>
              </a:solidFill>
            </a:rPr>
            <a:t>Main areas of logistics management</a:t>
          </a:r>
          <a:r>
            <a:rPr lang="en-US" sz="1800" kern="1200">
              <a:solidFill>
                <a:schemeClr val="tx1"/>
              </a:solidFill>
            </a:rPr>
            <a:t>:</a:t>
          </a:r>
          <a:endParaRPr lang="ru-RU" sz="1800" kern="1200" dirty="0">
            <a:solidFill>
              <a:schemeClr val="tx1"/>
            </a:solidFill>
          </a:endParaRPr>
        </a:p>
      </dsp:txBody>
      <dsp:txXfrm>
        <a:off x="2567715" y="2146793"/>
        <a:ext cx="908451" cy="908451"/>
      </dsp:txXfrm>
    </dsp:sp>
    <dsp:sp modelId="{289FAFAC-F814-45F7-BF51-413BCA854082}">
      <dsp:nvSpPr>
        <dsp:cNvPr id="0" name=""/>
        <dsp:cNvSpPr/>
      </dsp:nvSpPr>
      <dsp:spPr>
        <a:xfrm rot="16200000">
          <a:off x="2711502" y="1628740"/>
          <a:ext cx="620876" cy="38936"/>
        </a:xfrm>
        <a:custGeom>
          <a:avLst/>
          <a:gdLst/>
          <a:ahLst/>
          <a:cxnLst/>
          <a:rect l="0" t="0" r="0" b="0"/>
          <a:pathLst>
            <a:path>
              <a:moveTo>
                <a:pt x="0" y="19468"/>
              </a:moveTo>
              <a:lnTo>
                <a:pt x="620876"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a:off x="3006419" y="1632686"/>
        <a:ext cx="31043" cy="31043"/>
      </dsp:txXfrm>
    </dsp:sp>
    <dsp:sp modelId="{5FE175A2-D38D-4D0D-97E7-0427012742C7}">
      <dsp:nvSpPr>
        <dsp:cNvPr id="0" name=""/>
        <dsp:cNvSpPr/>
      </dsp:nvSpPr>
      <dsp:spPr>
        <a:xfrm>
          <a:off x="2284369" y="10604"/>
          <a:ext cx="1475142" cy="13271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Innovative</a:t>
          </a:r>
          <a:endParaRPr lang="ru-RU" sz="1800" kern="1200" dirty="0">
            <a:solidFill>
              <a:schemeClr val="tx1"/>
            </a:solidFill>
          </a:endParaRPr>
        </a:p>
      </dsp:txBody>
      <dsp:txXfrm>
        <a:off x="2500399" y="204963"/>
        <a:ext cx="1043082" cy="938448"/>
      </dsp:txXfrm>
    </dsp:sp>
    <dsp:sp modelId="{8F999AF4-A322-4815-B5DC-4E246376860A}">
      <dsp:nvSpPr>
        <dsp:cNvPr id="0" name=""/>
        <dsp:cNvSpPr/>
      </dsp:nvSpPr>
      <dsp:spPr>
        <a:xfrm rot="19285714">
          <a:off x="3471861" y="2031556"/>
          <a:ext cx="479500" cy="38936"/>
        </a:xfrm>
        <a:custGeom>
          <a:avLst/>
          <a:gdLst/>
          <a:ahLst/>
          <a:cxnLst/>
          <a:rect l="0" t="0" r="0" b="0"/>
          <a:pathLst>
            <a:path>
              <a:moveTo>
                <a:pt x="0" y="19468"/>
              </a:moveTo>
              <a:lnTo>
                <a:pt x="479500"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a:off x="3699624" y="2039037"/>
        <a:ext cx="23975" cy="23975"/>
      </dsp:txXfrm>
    </dsp:sp>
    <dsp:sp modelId="{DE6AEC48-0511-469D-91DE-90507C58A0A9}">
      <dsp:nvSpPr>
        <dsp:cNvPr id="0" name=""/>
        <dsp:cNvSpPr/>
      </dsp:nvSpPr>
      <dsp:spPr>
        <a:xfrm>
          <a:off x="3743780" y="559250"/>
          <a:ext cx="1569237" cy="168081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adaptation to modern market requirements.</a:t>
          </a:r>
        </a:p>
      </dsp:txBody>
      <dsp:txXfrm>
        <a:off x="3973589" y="805400"/>
        <a:ext cx="1109619" cy="1188517"/>
      </dsp:txXfrm>
    </dsp:sp>
    <dsp:sp modelId="{1E9395F7-706F-4343-8554-387F6C4DB547}">
      <dsp:nvSpPr>
        <dsp:cNvPr id="0" name=""/>
        <dsp:cNvSpPr/>
      </dsp:nvSpPr>
      <dsp:spPr>
        <a:xfrm rot="771429">
          <a:off x="3643073" y="2770057"/>
          <a:ext cx="409539" cy="38936"/>
        </a:xfrm>
        <a:custGeom>
          <a:avLst/>
          <a:gdLst/>
          <a:ahLst/>
          <a:cxnLst/>
          <a:rect l="0" t="0" r="0" b="0"/>
          <a:pathLst>
            <a:path>
              <a:moveTo>
                <a:pt x="0" y="19468"/>
              </a:moveTo>
              <a:lnTo>
                <a:pt x="409539"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a:off x="3837604" y="2779287"/>
        <a:ext cx="20476" cy="20476"/>
      </dsp:txXfrm>
    </dsp:sp>
    <dsp:sp modelId="{6A0FE6D3-46B3-4C03-AD28-28A2F795C169}">
      <dsp:nvSpPr>
        <dsp:cNvPr id="0" name=""/>
        <dsp:cNvSpPr/>
      </dsp:nvSpPr>
      <dsp:spPr>
        <a:xfrm>
          <a:off x="4026355" y="2138803"/>
          <a:ext cx="1748215" cy="1781952"/>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information areas that ensure efficiency improvement</a:t>
          </a:r>
        </a:p>
      </dsp:txBody>
      <dsp:txXfrm>
        <a:off x="4282375" y="2399764"/>
        <a:ext cx="1236175" cy="1260030"/>
      </dsp:txXfrm>
    </dsp:sp>
    <dsp:sp modelId="{4971B95E-732F-4C41-B36D-D445E8C73CF1}">
      <dsp:nvSpPr>
        <dsp:cNvPr id="0" name=""/>
        <dsp:cNvSpPr/>
      </dsp:nvSpPr>
      <dsp:spPr>
        <a:xfrm rot="3857143">
          <a:off x="3118907" y="3449558"/>
          <a:ext cx="642088" cy="38936"/>
        </a:xfrm>
        <a:custGeom>
          <a:avLst/>
          <a:gdLst/>
          <a:ahLst/>
          <a:cxnLst/>
          <a:rect l="0" t="0" r="0" b="0"/>
          <a:pathLst>
            <a:path>
              <a:moveTo>
                <a:pt x="0" y="19468"/>
              </a:moveTo>
              <a:lnTo>
                <a:pt x="642088"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a:off x="3423899" y="3452974"/>
        <a:ext cx="32104" cy="32104"/>
      </dsp:txXfrm>
    </dsp:sp>
    <dsp:sp modelId="{FB8E5622-448F-427E-97C5-305D30663185}">
      <dsp:nvSpPr>
        <dsp:cNvPr id="0" name=""/>
        <dsp:cNvSpPr/>
      </dsp:nvSpPr>
      <dsp:spPr>
        <a:xfrm>
          <a:off x="3215590" y="3694662"/>
          <a:ext cx="1284743" cy="1284743"/>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financial</a:t>
          </a:r>
        </a:p>
      </dsp:txBody>
      <dsp:txXfrm>
        <a:off x="3403736" y="3882808"/>
        <a:ext cx="908451" cy="908451"/>
      </dsp:txXfrm>
    </dsp:sp>
    <dsp:sp modelId="{3B2EE3E6-6E97-4DC1-9123-45F3FB1BE598}">
      <dsp:nvSpPr>
        <dsp:cNvPr id="0" name=""/>
        <dsp:cNvSpPr/>
      </dsp:nvSpPr>
      <dsp:spPr>
        <a:xfrm rot="6942857">
          <a:off x="2282886" y="3449558"/>
          <a:ext cx="642088" cy="38936"/>
        </a:xfrm>
        <a:custGeom>
          <a:avLst/>
          <a:gdLst/>
          <a:ahLst/>
          <a:cxnLst/>
          <a:rect l="0" t="0" r="0" b="0"/>
          <a:pathLst>
            <a:path>
              <a:moveTo>
                <a:pt x="0" y="19468"/>
              </a:moveTo>
              <a:lnTo>
                <a:pt x="642088"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rot="10800000">
        <a:off x="2587878" y="3452974"/>
        <a:ext cx="32104" cy="32104"/>
      </dsp:txXfrm>
    </dsp:sp>
    <dsp:sp modelId="{AA375220-F700-4517-A809-2E9FA939996C}">
      <dsp:nvSpPr>
        <dsp:cNvPr id="0" name=""/>
        <dsp:cNvSpPr/>
      </dsp:nvSpPr>
      <dsp:spPr>
        <a:xfrm>
          <a:off x="1543547" y="3694662"/>
          <a:ext cx="1284743" cy="1284743"/>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strategic</a:t>
          </a:r>
          <a:endParaRPr lang="ru-RU" sz="1800" kern="1200" dirty="0">
            <a:solidFill>
              <a:schemeClr val="tx1"/>
            </a:solidFill>
          </a:endParaRPr>
        </a:p>
      </dsp:txBody>
      <dsp:txXfrm>
        <a:off x="1731693" y="3882808"/>
        <a:ext cx="908451" cy="908451"/>
      </dsp:txXfrm>
    </dsp:sp>
    <dsp:sp modelId="{209CC2A9-C2CA-42EE-A715-D149F238D68C}">
      <dsp:nvSpPr>
        <dsp:cNvPr id="0" name=""/>
        <dsp:cNvSpPr/>
      </dsp:nvSpPr>
      <dsp:spPr>
        <a:xfrm rot="10028571">
          <a:off x="2064090" y="2761852"/>
          <a:ext cx="335793" cy="38936"/>
        </a:xfrm>
        <a:custGeom>
          <a:avLst/>
          <a:gdLst/>
          <a:ahLst/>
          <a:cxnLst/>
          <a:rect l="0" t="0" r="0" b="0"/>
          <a:pathLst>
            <a:path>
              <a:moveTo>
                <a:pt x="0" y="19468"/>
              </a:moveTo>
              <a:lnTo>
                <a:pt x="335793"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rot="10800000">
        <a:off x="2223592" y="2772926"/>
        <a:ext cx="16789" cy="16789"/>
      </dsp:txXfrm>
    </dsp:sp>
    <dsp:sp modelId="{A461F716-175E-419C-AFCB-88BBA041533A}">
      <dsp:nvSpPr>
        <dsp:cNvPr id="0" name=""/>
        <dsp:cNvSpPr/>
      </dsp:nvSpPr>
      <dsp:spPr>
        <a:xfrm>
          <a:off x="164675" y="2384542"/>
          <a:ext cx="1957487" cy="1290473"/>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environmental</a:t>
          </a:r>
          <a:endParaRPr lang="ru-RU" sz="1800" kern="1200" dirty="0">
            <a:solidFill>
              <a:schemeClr val="tx1"/>
            </a:solidFill>
          </a:endParaRPr>
        </a:p>
      </dsp:txBody>
      <dsp:txXfrm>
        <a:off x="451342" y="2573527"/>
        <a:ext cx="1384153" cy="912503"/>
      </dsp:txXfrm>
    </dsp:sp>
    <dsp:sp modelId="{E1D15995-1DFA-4E30-BD14-F11C78B4A9B3}">
      <dsp:nvSpPr>
        <dsp:cNvPr id="0" name=""/>
        <dsp:cNvSpPr/>
      </dsp:nvSpPr>
      <dsp:spPr>
        <a:xfrm rot="13114286">
          <a:off x="2072769" y="2024645"/>
          <a:ext cx="501669" cy="38936"/>
        </a:xfrm>
        <a:custGeom>
          <a:avLst/>
          <a:gdLst/>
          <a:ahLst/>
          <a:cxnLst/>
          <a:rect l="0" t="0" r="0" b="0"/>
          <a:pathLst>
            <a:path>
              <a:moveTo>
                <a:pt x="0" y="19468"/>
              </a:moveTo>
              <a:lnTo>
                <a:pt x="501669" y="1946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ru-RU" sz="1800" kern="1200">
            <a:solidFill>
              <a:schemeClr val="tx1"/>
            </a:solidFill>
          </a:endParaRPr>
        </a:p>
      </dsp:txBody>
      <dsp:txXfrm rot="10800000">
        <a:off x="2311062" y="2031572"/>
        <a:ext cx="25083" cy="25083"/>
      </dsp:txXfrm>
    </dsp:sp>
    <dsp:sp modelId="{50CDCF35-1787-4A37-9413-D9FCB3BDB112}">
      <dsp:nvSpPr>
        <dsp:cNvPr id="0" name=""/>
        <dsp:cNvSpPr/>
      </dsp:nvSpPr>
      <dsp:spPr>
        <a:xfrm>
          <a:off x="699407" y="661849"/>
          <a:ext cx="1632151" cy="1475618"/>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production</a:t>
          </a:r>
          <a:endParaRPr lang="ru-RU" sz="1800" kern="1200" dirty="0">
            <a:solidFill>
              <a:schemeClr val="tx1"/>
            </a:solidFill>
          </a:endParaRPr>
        </a:p>
      </dsp:txBody>
      <dsp:txXfrm>
        <a:off x="938430" y="877948"/>
        <a:ext cx="1154105" cy="1043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1ECB4-36ED-427A-A115-BCA38D99641C}">
      <dsp:nvSpPr>
        <dsp:cNvPr id="0" name=""/>
        <dsp:cNvSpPr/>
      </dsp:nvSpPr>
      <dsp:spPr>
        <a:xfrm>
          <a:off x="2530199" y="1952079"/>
          <a:ext cx="1581549" cy="158154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The main functions include</a:t>
          </a:r>
          <a:endParaRPr lang="ru-RU" sz="1800" b="1" kern="1200" dirty="0">
            <a:solidFill>
              <a:schemeClr val="tx1"/>
            </a:solidFill>
          </a:endParaRPr>
        </a:p>
      </dsp:txBody>
      <dsp:txXfrm>
        <a:off x="2607404" y="2029284"/>
        <a:ext cx="1427139" cy="1427139"/>
      </dsp:txXfrm>
    </dsp:sp>
    <dsp:sp modelId="{E30B578F-24FF-48DD-9029-59E62A57C549}">
      <dsp:nvSpPr>
        <dsp:cNvPr id="0" name=""/>
        <dsp:cNvSpPr/>
      </dsp:nvSpPr>
      <dsp:spPr>
        <a:xfrm rot="16200000">
          <a:off x="2901420" y="1532526"/>
          <a:ext cx="839106" cy="0"/>
        </a:xfrm>
        <a:custGeom>
          <a:avLst/>
          <a:gdLst/>
          <a:ahLst/>
          <a:cxnLst/>
          <a:rect l="0" t="0" r="0" b="0"/>
          <a:pathLst>
            <a:path>
              <a:moveTo>
                <a:pt x="0" y="0"/>
              </a:moveTo>
              <a:lnTo>
                <a:pt x="839106"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E9D8A1-FC02-4B69-AA3B-414AA63847D2}">
      <dsp:nvSpPr>
        <dsp:cNvPr id="0" name=""/>
        <dsp:cNvSpPr/>
      </dsp:nvSpPr>
      <dsp:spPr>
        <a:xfrm>
          <a:off x="2791154" y="53334"/>
          <a:ext cx="1059637" cy="1059637"/>
        </a:xfrm>
        <a:prstGeom prst="roundRect">
          <a:avLst/>
        </a:prstGeom>
        <a:solidFill>
          <a:schemeClr val="accent2">
            <a:hueOff val="-207909"/>
            <a:satOff val="-11990"/>
            <a:lumOff val="123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planning</a:t>
          </a:r>
          <a:endParaRPr lang="ru-RU" sz="1800" kern="1200" dirty="0">
            <a:solidFill>
              <a:schemeClr val="tx1"/>
            </a:solidFill>
          </a:endParaRPr>
        </a:p>
      </dsp:txBody>
      <dsp:txXfrm>
        <a:off x="2842881" y="105061"/>
        <a:ext cx="956183" cy="956183"/>
      </dsp:txXfrm>
    </dsp:sp>
    <dsp:sp modelId="{27222D53-3273-45BF-BAB1-B5B7F6151EDF}">
      <dsp:nvSpPr>
        <dsp:cNvPr id="0" name=""/>
        <dsp:cNvSpPr/>
      </dsp:nvSpPr>
      <dsp:spPr>
        <a:xfrm rot="19285714">
          <a:off x="4087052" y="2041656"/>
          <a:ext cx="226387" cy="0"/>
        </a:xfrm>
        <a:custGeom>
          <a:avLst/>
          <a:gdLst/>
          <a:ahLst/>
          <a:cxnLst/>
          <a:rect l="0" t="0" r="0" b="0"/>
          <a:pathLst>
            <a:path>
              <a:moveTo>
                <a:pt x="0" y="0"/>
              </a:moveTo>
              <a:lnTo>
                <a:pt x="226387"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A9066F-1F29-449B-9945-ABCC9EF80482}">
      <dsp:nvSpPr>
        <dsp:cNvPr id="0" name=""/>
        <dsp:cNvSpPr/>
      </dsp:nvSpPr>
      <dsp:spPr>
        <a:xfrm>
          <a:off x="4288745" y="725954"/>
          <a:ext cx="1441499" cy="1340696"/>
        </a:xfrm>
        <a:prstGeom prst="roundRect">
          <a:avLst/>
        </a:prstGeom>
        <a:solidFill>
          <a:schemeClr val="accent2">
            <a:hueOff val="-415818"/>
            <a:satOff val="-23979"/>
            <a:lumOff val="24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organising</a:t>
          </a:r>
          <a:endParaRPr lang="ru-RU" sz="1800" kern="1200" dirty="0">
            <a:solidFill>
              <a:schemeClr val="tx1"/>
            </a:solidFill>
          </a:endParaRPr>
        </a:p>
      </dsp:txBody>
      <dsp:txXfrm>
        <a:off x="4354192" y="791401"/>
        <a:ext cx="1310605" cy="1209802"/>
      </dsp:txXfrm>
    </dsp:sp>
    <dsp:sp modelId="{B62D7BB7-FBD2-47E6-B469-8B5973A5C682}">
      <dsp:nvSpPr>
        <dsp:cNvPr id="0" name=""/>
        <dsp:cNvSpPr/>
      </dsp:nvSpPr>
      <dsp:spPr>
        <a:xfrm rot="771429">
          <a:off x="4103523" y="2996335"/>
          <a:ext cx="656051" cy="0"/>
        </a:xfrm>
        <a:custGeom>
          <a:avLst/>
          <a:gdLst/>
          <a:ahLst/>
          <a:cxnLst/>
          <a:rect l="0" t="0" r="0" b="0"/>
          <a:pathLst>
            <a:path>
              <a:moveTo>
                <a:pt x="0" y="0"/>
              </a:moveTo>
              <a:lnTo>
                <a:pt x="656051"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CD4997D-28C8-4F6A-9FB0-EBBC62D71FE1}">
      <dsp:nvSpPr>
        <dsp:cNvPr id="0" name=""/>
        <dsp:cNvSpPr/>
      </dsp:nvSpPr>
      <dsp:spPr>
        <a:xfrm>
          <a:off x="4751350" y="2485087"/>
          <a:ext cx="1350349" cy="1476690"/>
        </a:xfrm>
        <a:prstGeom prst="roundRect">
          <a:avLst/>
        </a:prstGeom>
        <a:solidFill>
          <a:schemeClr val="accent2">
            <a:hueOff val="-623727"/>
            <a:satOff val="-35969"/>
            <a:lumOff val="36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distribution</a:t>
          </a:r>
        </a:p>
      </dsp:txBody>
      <dsp:txXfrm>
        <a:off x="4817269" y="2551006"/>
        <a:ext cx="1218511" cy="1344852"/>
      </dsp:txXfrm>
    </dsp:sp>
    <dsp:sp modelId="{E38713CB-3426-42AA-B469-075DC6F4525A}">
      <dsp:nvSpPr>
        <dsp:cNvPr id="0" name=""/>
        <dsp:cNvSpPr/>
      </dsp:nvSpPr>
      <dsp:spPr>
        <a:xfrm rot="3857143">
          <a:off x="3505361" y="3846242"/>
          <a:ext cx="693951" cy="0"/>
        </a:xfrm>
        <a:custGeom>
          <a:avLst/>
          <a:gdLst/>
          <a:ahLst/>
          <a:cxnLst/>
          <a:rect l="0" t="0" r="0" b="0"/>
          <a:pathLst>
            <a:path>
              <a:moveTo>
                <a:pt x="0" y="0"/>
              </a:moveTo>
              <a:lnTo>
                <a:pt x="693951"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743D9C-E9CD-4E1B-8071-E5378D066953}">
      <dsp:nvSpPr>
        <dsp:cNvPr id="0" name=""/>
        <dsp:cNvSpPr/>
      </dsp:nvSpPr>
      <dsp:spPr>
        <a:xfrm>
          <a:off x="3728213" y="4158857"/>
          <a:ext cx="1059637" cy="1059637"/>
        </a:xfrm>
        <a:prstGeom prst="roundRect">
          <a:avLst/>
        </a:prstGeom>
        <a:solidFill>
          <a:schemeClr val="accent2">
            <a:hueOff val="-831636"/>
            <a:satOff val="-47959"/>
            <a:lumOff val="49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warehousing </a:t>
          </a:r>
        </a:p>
      </dsp:txBody>
      <dsp:txXfrm>
        <a:off x="3779940" y="4210584"/>
        <a:ext cx="956183" cy="956183"/>
      </dsp:txXfrm>
    </dsp:sp>
    <dsp:sp modelId="{DACCBFF3-C793-4C52-B24B-4B45C53A9598}">
      <dsp:nvSpPr>
        <dsp:cNvPr id="0" name=""/>
        <dsp:cNvSpPr/>
      </dsp:nvSpPr>
      <dsp:spPr>
        <a:xfrm rot="6942857">
          <a:off x="2442633" y="3846242"/>
          <a:ext cx="693951" cy="0"/>
        </a:xfrm>
        <a:custGeom>
          <a:avLst/>
          <a:gdLst/>
          <a:ahLst/>
          <a:cxnLst/>
          <a:rect l="0" t="0" r="0" b="0"/>
          <a:pathLst>
            <a:path>
              <a:moveTo>
                <a:pt x="0" y="0"/>
              </a:moveTo>
              <a:lnTo>
                <a:pt x="693951"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D5381A-EFE0-4EAB-B371-4596A81E3757}">
      <dsp:nvSpPr>
        <dsp:cNvPr id="0" name=""/>
        <dsp:cNvSpPr/>
      </dsp:nvSpPr>
      <dsp:spPr>
        <a:xfrm>
          <a:off x="1854096" y="4158857"/>
          <a:ext cx="1059637" cy="1059637"/>
        </a:xfrm>
        <a:prstGeom prst="roundRect">
          <a:avLst/>
        </a:prstGeom>
        <a:solidFill>
          <a:schemeClr val="accent2">
            <a:hueOff val="-1039545"/>
            <a:satOff val="-59949"/>
            <a:lumOff val="61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production</a:t>
          </a:r>
        </a:p>
      </dsp:txBody>
      <dsp:txXfrm>
        <a:off x="1905823" y="4210584"/>
        <a:ext cx="956183" cy="956183"/>
      </dsp:txXfrm>
    </dsp:sp>
    <dsp:sp modelId="{A362AEEB-B06C-4CA1-99F7-F9F5E838A49E}">
      <dsp:nvSpPr>
        <dsp:cNvPr id="0" name=""/>
        <dsp:cNvSpPr/>
      </dsp:nvSpPr>
      <dsp:spPr>
        <a:xfrm rot="10028571">
          <a:off x="1847303" y="3000286"/>
          <a:ext cx="691565" cy="0"/>
        </a:xfrm>
        <a:custGeom>
          <a:avLst/>
          <a:gdLst/>
          <a:ahLst/>
          <a:cxnLst/>
          <a:rect l="0" t="0" r="0" b="0"/>
          <a:pathLst>
            <a:path>
              <a:moveTo>
                <a:pt x="0" y="0"/>
              </a:moveTo>
              <a:lnTo>
                <a:pt x="691565"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03DEE8-A92B-493D-9507-126016B833C3}">
      <dsp:nvSpPr>
        <dsp:cNvPr id="0" name=""/>
        <dsp:cNvSpPr/>
      </dsp:nvSpPr>
      <dsp:spPr>
        <a:xfrm>
          <a:off x="574870" y="2502502"/>
          <a:ext cx="1281102" cy="1441859"/>
        </a:xfrm>
        <a:prstGeom prst="roundRect">
          <a:avLst/>
        </a:prstGeom>
        <a:solidFill>
          <a:schemeClr val="accent2">
            <a:hueOff val="-1247454"/>
            <a:satOff val="-71938"/>
            <a:lumOff val="739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managing logistics processes such as procurement</a:t>
          </a:r>
        </a:p>
      </dsp:txBody>
      <dsp:txXfrm>
        <a:off x="637408" y="2565040"/>
        <a:ext cx="1156026" cy="1316783"/>
      </dsp:txXfrm>
    </dsp:sp>
    <dsp:sp modelId="{27794CBC-19A4-44B1-B49D-2ED30E082761}">
      <dsp:nvSpPr>
        <dsp:cNvPr id="0" name=""/>
        <dsp:cNvSpPr/>
      </dsp:nvSpPr>
      <dsp:spPr>
        <a:xfrm rot="13114286">
          <a:off x="2110936" y="1965525"/>
          <a:ext cx="470597" cy="0"/>
        </a:xfrm>
        <a:custGeom>
          <a:avLst/>
          <a:gdLst/>
          <a:ahLst/>
          <a:cxnLst/>
          <a:rect l="0" t="0" r="0" b="0"/>
          <a:pathLst>
            <a:path>
              <a:moveTo>
                <a:pt x="0" y="0"/>
              </a:moveTo>
              <a:lnTo>
                <a:pt x="470597"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32391A-0E17-446C-9C27-F05760B45778}">
      <dsp:nvSpPr>
        <dsp:cNvPr id="0" name=""/>
        <dsp:cNvSpPr/>
      </dsp:nvSpPr>
      <dsp:spPr>
        <a:xfrm>
          <a:off x="1102633" y="866483"/>
          <a:ext cx="1059637" cy="1059637"/>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controlling</a:t>
          </a:r>
          <a:endParaRPr lang="ru-RU" sz="1800" kern="1200" dirty="0">
            <a:solidFill>
              <a:schemeClr val="tx1"/>
            </a:solidFill>
          </a:endParaRPr>
        </a:p>
      </dsp:txBody>
      <dsp:txXfrm>
        <a:off x="1154360" y="918210"/>
        <a:ext cx="956183" cy="9561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44E145-5ECD-46AA-BD14-53BBE9FD91D2}">
      <dsp:nvSpPr>
        <dsp:cNvPr id="0" name=""/>
        <dsp:cNvSpPr/>
      </dsp:nvSpPr>
      <dsp:spPr>
        <a:xfrm>
          <a:off x="0" y="3785"/>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Poor training of qualified personnel</a:t>
          </a:r>
          <a:r>
            <a:rPr lang="en-US" sz="2000" kern="1200" dirty="0"/>
            <a:t> - insufficient number of logistics professionals.</a:t>
          </a:r>
          <a:br>
            <a:rPr lang="en-US" sz="2000" kern="1200" dirty="0"/>
          </a:br>
          <a:endParaRPr lang="en-US" sz="2000" kern="1200" dirty="0"/>
        </a:p>
      </dsp:txBody>
      <dsp:txXfrm>
        <a:off x="37122" y="40907"/>
        <a:ext cx="11133687" cy="686198"/>
      </dsp:txXfrm>
    </dsp:sp>
    <dsp:sp modelId="{FEA0075B-A0FF-406B-A48E-DAA02E2433C0}">
      <dsp:nvSpPr>
        <dsp:cNvPr id="0" name=""/>
        <dsp:cNvSpPr/>
      </dsp:nvSpPr>
      <dsp:spPr>
        <a:xfrm>
          <a:off x="0" y="774015"/>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Outdated technologies</a:t>
          </a:r>
          <a:r>
            <a:rPr lang="en-US" sz="2000" kern="1200"/>
            <a:t> - limited use of modern technologies, such as bar coding, automated warehouse management systems and cargo tracking.</a:t>
          </a:r>
          <a:br>
            <a:rPr lang="en-US" sz="2000" kern="1200"/>
          </a:br>
          <a:endParaRPr lang="en-US" sz="2000" kern="1200"/>
        </a:p>
      </dsp:txBody>
      <dsp:txXfrm>
        <a:off x="37122" y="811137"/>
        <a:ext cx="11133687" cy="686198"/>
      </dsp:txXfrm>
    </dsp:sp>
    <dsp:sp modelId="{6118FFA5-503D-4473-A475-B10D0E81A969}">
      <dsp:nvSpPr>
        <dsp:cNvPr id="0" name=""/>
        <dsp:cNvSpPr/>
      </dsp:nvSpPr>
      <dsp:spPr>
        <a:xfrm>
          <a:off x="0" y="1544246"/>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Low level of standardisation</a:t>
          </a:r>
          <a:r>
            <a:rPr lang="en-US" sz="2000" kern="1200"/>
            <a:t> - lack of uniform standards in the logistics sector, which complicates integration with European markets.</a:t>
          </a:r>
          <a:br>
            <a:rPr lang="en-US" sz="2000" kern="1200"/>
          </a:br>
          <a:endParaRPr lang="en-US" sz="2000" kern="1200"/>
        </a:p>
      </dsp:txBody>
      <dsp:txXfrm>
        <a:off x="37122" y="1581368"/>
        <a:ext cx="11133687" cy="686198"/>
      </dsp:txXfrm>
    </dsp:sp>
    <dsp:sp modelId="{9B264730-D66A-404B-B82D-FCF0FD1B19E5}">
      <dsp:nvSpPr>
        <dsp:cNvPr id="0" name=""/>
        <dsp:cNvSpPr/>
      </dsp:nvSpPr>
      <dsp:spPr>
        <a:xfrm>
          <a:off x="0" y="2314476"/>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Insufficient development of transport infrastructure</a:t>
          </a:r>
          <a:r>
            <a:rPr lang="en-US" sz="2000" kern="1200"/>
            <a:t> - poor quality of roads, lack of warehouse space, insufficient integration between modes of transport (rail, sea, road).</a:t>
          </a:r>
          <a:br>
            <a:rPr lang="en-US" sz="2000" kern="1200"/>
          </a:br>
          <a:endParaRPr lang="en-US" sz="2000" kern="1200"/>
        </a:p>
      </dsp:txBody>
      <dsp:txXfrm>
        <a:off x="37122" y="2351598"/>
        <a:ext cx="11133687" cy="686198"/>
      </dsp:txXfrm>
    </dsp:sp>
    <dsp:sp modelId="{9B0BEE56-0BDC-437C-9A9E-6460A2647A7E}">
      <dsp:nvSpPr>
        <dsp:cNvPr id="0" name=""/>
        <dsp:cNvSpPr/>
      </dsp:nvSpPr>
      <dsp:spPr>
        <a:xfrm>
          <a:off x="0" y="3084706"/>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Problems with cargo transportation</a:t>
          </a:r>
          <a:r>
            <a:rPr lang="en-US" sz="2000" kern="1200"/>
            <a:t> - low efficiency of transportation due to poor coordination between modes of transport and an ageing fleet.</a:t>
          </a:r>
          <a:br>
            <a:rPr lang="en-US" sz="2000" kern="1200"/>
          </a:br>
          <a:endParaRPr lang="en-US" sz="2000" kern="1200"/>
        </a:p>
      </dsp:txBody>
      <dsp:txXfrm>
        <a:off x="37122" y="3121828"/>
        <a:ext cx="11133687" cy="686198"/>
      </dsp:txXfrm>
    </dsp:sp>
    <dsp:sp modelId="{D9135548-3E59-45C6-B1C4-77FAD95BD64B}">
      <dsp:nvSpPr>
        <dsp:cNvPr id="0" name=""/>
        <dsp:cNvSpPr/>
      </dsp:nvSpPr>
      <dsp:spPr>
        <a:xfrm>
          <a:off x="0" y="3854937"/>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Limited electronic communications</a:t>
          </a:r>
          <a:r>
            <a:rPr lang="en-US" sz="2000" kern="1200"/>
            <a:t> - poor development of communication systems and electronic networks.</a:t>
          </a:r>
          <a:br>
            <a:rPr lang="en-US" sz="2000" kern="1200"/>
          </a:br>
          <a:endParaRPr lang="en-US" sz="2000" kern="1200"/>
        </a:p>
      </dsp:txBody>
      <dsp:txXfrm>
        <a:off x="37122" y="3892059"/>
        <a:ext cx="11133687" cy="686198"/>
      </dsp:txXfrm>
    </dsp:sp>
    <dsp:sp modelId="{44F7B5C8-E1B9-4F8A-8DF1-C72DCE967566}">
      <dsp:nvSpPr>
        <dsp:cNvPr id="0" name=""/>
        <dsp:cNvSpPr/>
      </dsp:nvSpPr>
      <dsp:spPr>
        <a:xfrm>
          <a:off x="0" y="4625167"/>
          <a:ext cx="11207931" cy="760442"/>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Consumer distrust in the quality of Ukrainian goods</a:t>
          </a:r>
          <a:r>
            <a:rPr lang="en-US" sz="2000" kern="1200"/>
            <a:t> - negative image of products due to low quality standards.</a:t>
          </a:r>
        </a:p>
      </dsp:txBody>
      <dsp:txXfrm>
        <a:off x="37122" y="4662289"/>
        <a:ext cx="11133687" cy="6861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D6B60-C97B-4089-ABEC-A28A8368111C}">
      <dsp:nvSpPr>
        <dsp:cNvPr id="0" name=""/>
        <dsp:cNvSpPr/>
      </dsp:nvSpPr>
      <dsp:spPr>
        <a:xfrm>
          <a:off x="0" y="2625"/>
          <a:ext cx="11120845" cy="72795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Improving education</a:t>
          </a:r>
          <a:r>
            <a:rPr lang="en-US" sz="2000" kern="1200" dirty="0">
              <a:solidFill>
                <a:schemeClr val="bg1"/>
              </a:solidFill>
            </a:rPr>
            <a:t> - introducing a dual education system that combines theory and practice to produce more qualified logistics professionals.</a:t>
          </a:r>
          <a:br>
            <a:rPr lang="en-US" sz="2000" kern="1200" dirty="0">
              <a:solidFill>
                <a:schemeClr val="bg1"/>
              </a:solidFill>
            </a:rPr>
          </a:br>
          <a:endParaRPr lang="en-US" sz="2000" kern="1200" dirty="0">
            <a:solidFill>
              <a:schemeClr val="bg1"/>
            </a:solidFill>
          </a:endParaRPr>
        </a:p>
      </dsp:txBody>
      <dsp:txXfrm>
        <a:off x="35536" y="38161"/>
        <a:ext cx="11049773" cy="656880"/>
      </dsp:txXfrm>
    </dsp:sp>
    <dsp:sp modelId="{7F5E17D2-3BB0-40CC-80C3-73C3C46E51A1}">
      <dsp:nvSpPr>
        <dsp:cNvPr id="0" name=""/>
        <dsp:cNvSpPr/>
      </dsp:nvSpPr>
      <dsp:spPr>
        <a:xfrm>
          <a:off x="0" y="738017"/>
          <a:ext cx="11120845" cy="727952"/>
        </a:xfrm>
        <a:prstGeom prst="roundRect">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Implementation of new technologies</a:t>
          </a:r>
          <a:r>
            <a:rPr lang="en-US" sz="2000" kern="1200" dirty="0">
              <a:solidFill>
                <a:schemeClr val="bg1"/>
              </a:solidFill>
            </a:rPr>
            <a:t> - active use of modern IT solutions, such as automated warehouse systems, bar coding and real-time cargo tracking.</a:t>
          </a:r>
          <a:br>
            <a:rPr lang="en-US" sz="2000" kern="1200" dirty="0">
              <a:solidFill>
                <a:schemeClr val="bg1"/>
              </a:solidFill>
            </a:rPr>
          </a:br>
          <a:endParaRPr lang="en-US" sz="2000" kern="1200" dirty="0">
            <a:solidFill>
              <a:schemeClr val="bg1"/>
            </a:solidFill>
          </a:endParaRPr>
        </a:p>
      </dsp:txBody>
      <dsp:txXfrm>
        <a:off x="35536" y="773553"/>
        <a:ext cx="11049773" cy="656880"/>
      </dsp:txXfrm>
    </dsp:sp>
    <dsp:sp modelId="{5E2ACE6C-3F92-45BA-A051-26D1FC84B67D}">
      <dsp:nvSpPr>
        <dsp:cNvPr id="0" name=""/>
        <dsp:cNvSpPr/>
      </dsp:nvSpPr>
      <dsp:spPr>
        <a:xfrm>
          <a:off x="0" y="1473409"/>
          <a:ext cx="11120845" cy="727952"/>
        </a:xfrm>
        <a:prstGeom prst="round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rPr>
            <a:t>Increasing the level of standardisation</a:t>
          </a:r>
          <a:r>
            <a:rPr lang="en-US" sz="2000" kern="1200">
              <a:solidFill>
                <a:schemeClr val="bg1"/>
              </a:solidFill>
            </a:rPr>
            <a:t> - developing national standards that meet European norms to improve the quality and competitiveness of logistics services.</a:t>
          </a:r>
          <a:br>
            <a:rPr lang="en-US" sz="2000" kern="1200">
              <a:solidFill>
                <a:schemeClr val="bg1"/>
              </a:solidFill>
            </a:rPr>
          </a:br>
          <a:endParaRPr lang="en-US" sz="2000" kern="1200">
            <a:solidFill>
              <a:schemeClr val="bg1"/>
            </a:solidFill>
          </a:endParaRPr>
        </a:p>
      </dsp:txBody>
      <dsp:txXfrm>
        <a:off x="35536" y="1508945"/>
        <a:ext cx="11049773" cy="656880"/>
      </dsp:txXfrm>
    </dsp:sp>
    <dsp:sp modelId="{CF3AB6D9-A4C6-4D0F-94A0-368078FBD5C5}">
      <dsp:nvSpPr>
        <dsp:cNvPr id="0" name=""/>
        <dsp:cNvSpPr/>
      </dsp:nvSpPr>
      <dsp:spPr>
        <a:xfrm>
          <a:off x="0" y="2208801"/>
          <a:ext cx="11120845" cy="727952"/>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Development of transport infrastructure</a:t>
          </a:r>
          <a:r>
            <a:rPr lang="en-US" sz="2000" kern="1200" dirty="0">
              <a:solidFill>
                <a:schemeClr val="bg1"/>
              </a:solidFill>
            </a:rPr>
            <a:t> - </a:t>
          </a:r>
          <a:r>
            <a:rPr lang="en-US" sz="2000" kern="1200" dirty="0" err="1">
              <a:solidFill>
                <a:schemeClr val="bg1"/>
              </a:solidFill>
            </a:rPr>
            <a:t>modernisation</a:t>
          </a:r>
          <a:r>
            <a:rPr lang="en-US" sz="2000" kern="1200" dirty="0">
              <a:solidFill>
                <a:schemeClr val="bg1"/>
              </a:solidFill>
            </a:rPr>
            <a:t> and construction of new transport routes and warehouses, as well as integration between modes of transport to ensure fast and reliable transportation.</a:t>
          </a:r>
          <a:br>
            <a:rPr lang="en-US" sz="2000" kern="1200" dirty="0">
              <a:solidFill>
                <a:schemeClr val="bg1"/>
              </a:solidFill>
            </a:rPr>
          </a:br>
          <a:endParaRPr lang="en-US" sz="2000" kern="1200" dirty="0">
            <a:solidFill>
              <a:schemeClr val="bg1"/>
            </a:solidFill>
          </a:endParaRPr>
        </a:p>
      </dsp:txBody>
      <dsp:txXfrm>
        <a:off x="35536" y="2244337"/>
        <a:ext cx="11049773" cy="656880"/>
      </dsp:txXfrm>
    </dsp:sp>
    <dsp:sp modelId="{A915840F-EFFF-43C3-BD91-0EADCF5E984A}">
      <dsp:nvSpPr>
        <dsp:cNvPr id="0" name=""/>
        <dsp:cNvSpPr/>
      </dsp:nvSpPr>
      <dsp:spPr>
        <a:xfrm>
          <a:off x="0" y="2944193"/>
          <a:ext cx="11120845" cy="727952"/>
        </a:xfrm>
        <a:prstGeom prst="round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rPr>
            <a:t>Modernisation of the fleet</a:t>
          </a:r>
          <a:r>
            <a:rPr lang="en-US" sz="2000" kern="1200">
              <a:solidFill>
                <a:schemeClr val="bg1"/>
              </a:solidFill>
            </a:rPr>
            <a:t> - renewal of ships to improve the efficiency of international transport and strengthen competitive positions.</a:t>
          </a:r>
          <a:br>
            <a:rPr lang="en-US" sz="2000" kern="1200">
              <a:solidFill>
                <a:schemeClr val="bg1"/>
              </a:solidFill>
            </a:rPr>
          </a:br>
          <a:endParaRPr lang="en-US" sz="2000" kern="1200">
            <a:solidFill>
              <a:schemeClr val="bg1"/>
            </a:solidFill>
          </a:endParaRPr>
        </a:p>
      </dsp:txBody>
      <dsp:txXfrm>
        <a:off x="35536" y="2979729"/>
        <a:ext cx="11049773" cy="656880"/>
      </dsp:txXfrm>
    </dsp:sp>
    <dsp:sp modelId="{4A8584B1-7D18-4BD3-83C1-8C889C7E0B5F}">
      <dsp:nvSpPr>
        <dsp:cNvPr id="0" name=""/>
        <dsp:cNvSpPr/>
      </dsp:nvSpPr>
      <dsp:spPr>
        <a:xfrm>
          <a:off x="0" y="3679585"/>
          <a:ext cx="11120845" cy="727952"/>
        </a:xfrm>
        <a:prstGeom prst="roundRect">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rPr>
            <a:t>Developing electronic communications</a:t>
          </a:r>
          <a:r>
            <a:rPr lang="en-US" sz="2000" kern="1200">
              <a:solidFill>
                <a:schemeClr val="bg1"/>
              </a:solidFill>
            </a:rPr>
            <a:t> - improving communications and electronic infrastructure, in particular for integration with international logistics networks.</a:t>
          </a:r>
          <a:br>
            <a:rPr lang="en-US" sz="2000" kern="1200">
              <a:solidFill>
                <a:schemeClr val="bg1"/>
              </a:solidFill>
            </a:rPr>
          </a:br>
          <a:endParaRPr lang="en-US" sz="2000" kern="1200">
            <a:solidFill>
              <a:schemeClr val="bg1"/>
            </a:solidFill>
          </a:endParaRPr>
        </a:p>
      </dsp:txBody>
      <dsp:txXfrm>
        <a:off x="35536" y="3715121"/>
        <a:ext cx="11049773" cy="656880"/>
      </dsp:txXfrm>
    </dsp:sp>
    <dsp:sp modelId="{E3A0F643-FFE5-4C64-8430-2B892B7B0A82}">
      <dsp:nvSpPr>
        <dsp:cNvPr id="0" name=""/>
        <dsp:cNvSpPr/>
      </dsp:nvSpPr>
      <dsp:spPr>
        <a:xfrm>
          <a:off x="0" y="4414977"/>
          <a:ext cx="11120845" cy="727952"/>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solidFill>
                <a:schemeClr val="bg1"/>
              </a:solidFill>
            </a:rPr>
            <a:t>Improving the image of Ukrainian goods</a:t>
          </a:r>
          <a:r>
            <a:rPr lang="en-US" sz="2000" kern="1200">
              <a:solidFill>
                <a:schemeClr val="bg1"/>
              </a:solidFill>
            </a:rPr>
            <a:t> - improving the quality of goods through certification according to European standards, which will increase consumer confidence.</a:t>
          </a:r>
        </a:p>
      </dsp:txBody>
      <dsp:txXfrm>
        <a:off x="35536" y="4450513"/>
        <a:ext cx="11049773" cy="656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1C12E3-1B10-4860-8222-A31D907E2012}">
      <dsp:nvSpPr>
        <dsp:cNvPr id="0" name=""/>
        <dsp:cNvSpPr/>
      </dsp:nvSpPr>
      <dsp:spPr>
        <a:xfrm>
          <a:off x="0" y="7530"/>
          <a:ext cx="11669485" cy="60598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Forecast estimates: The calculations show high potential of the industry, provided GDP growth, which will help in planning strategic development for integration with the EU.</a:t>
          </a:r>
          <a:endParaRPr lang="ru-RU" sz="1600" kern="1200" dirty="0"/>
        </a:p>
      </dsp:txBody>
      <dsp:txXfrm>
        <a:off x="29582" y="37112"/>
        <a:ext cx="11610321" cy="546824"/>
      </dsp:txXfrm>
    </dsp:sp>
    <dsp:sp modelId="{074934F4-EB20-4541-A292-1575EA9BCFCF}">
      <dsp:nvSpPr>
        <dsp:cNvPr id="0" name=""/>
        <dsp:cNvSpPr/>
      </dsp:nvSpPr>
      <dsp:spPr>
        <a:xfrm>
          <a:off x="0" y="613144"/>
          <a:ext cx="11669485" cy="23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0506" tIns="20320" rIns="113792" bIns="20320" numCol="1" spcCol="1270" anchor="t" anchorCtr="0">
          <a:noAutofit/>
        </a:bodyPr>
        <a:lstStyle/>
        <a:p>
          <a:pPr marL="171450" lvl="1" indent="-171450" algn="l" defTabSz="711200">
            <a:lnSpc>
              <a:spcPct val="90000"/>
            </a:lnSpc>
            <a:spcBef>
              <a:spcPct val="0"/>
            </a:spcBef>
            <a:spcAft>
              <a:spcPct val="20000"/>
            </a:spcAft>
            <a:buChar char="•"/>
          </a:pPr>
          <a:endParaRPr lang="ru-RU" sz="1600" kern="1200"/>
        </a:p>
      </dsp:txBody>
      <dsp:txXfrm>
        <a:off x="0" y="613144"/>
        <a:ext cx="11669485" cy="23103"/>
      </dsp:txXfrm>
    </dsp:sp>
    <dsp:sp modelId="{C4E1B615-D623-4496-90ED-CA4D5309ED90}">
      <dsp:nvSpPr>
        <dsp:cNvPr id="0" name=""/>
        <dsp:cNvSpPr/>
      </dsp:nvSpPr>
      <dsp:spPr>
        <a:xfrm>
          <a:off x="0" y="636247"/>
          <a:ext cx="11669485" cy="605988"/>
        </a:xfrm>
        <a:prstGeom prst="roundRect">
          <a:avLst/>
        </a:prstGeom>
        <a:solidFill>
          <a:schemeClr val="accent5">
            <a:hueOff val="-919168"/>
            <a:satOff val="-1278"/>
            <a:lumOff val="-4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endParaRPr lang="ru-RU" sz="1600" kern="1200" dirty="0"/>
        </a:p>
      </dsp:txBody>
      <dsp:txXfrm>
        <a:off x="29582" y="665829"/>
        <a:ext cx="11610321" cy="546824"/>
      </dsp:txXfrm>
    </dsp:sp>
    <dsp:sp modelId="{92306434-E848-4877-B1D6-D3AE5578AEDD}">
      <dsp:nvSpPr>
        <dsp:cNvPr id="0" name=""/>
        <dsp:cNvSpPr/>
      </dsp:nvSpPr>
      <dsp:spPr>
        <a:xfrm>
          <a:off x="0" y="1242235"/>
          <a:ext cx="11669485" cy="23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0506" tIns="20320" rIns="113792" bIns="20320" numCol="1" spcCol="1270" anchor="t" anchorCtr="0">
          <a:noAutofit/>
        </a:bodyPr>
        <a:lstStyle/>
        <a:p>
          <a:pPr marL="171450" lvl="1" indent="-171450" algn="l" defTabSz="711200">
            <a:lnSpc>
              <a:spcPct val="90000"/>
            </a:lnSpc>
            <a:spcBef>
              <a:spcPct val="0"/>
            </a:spcBef>
            <a:spcAft>
              <a:spcPct val="20000"/>
            </a:spcAft>
            <a:buChar char="•"/>
          </a:pPr>
          <a:endParaRPr lang="ru-RU" sz="1600" kern="1200"/>
        </a:p>
      </dsp:txBody>
      <dsp:txXfrm>
        <a:off x="0" y="1242235"/>
        <a:ext cx="11669485" cy="23103"/>
      </dsp:txXfrm>
    </dsp:sp>
    <dsp:sp modelId="{2DA63B9E-BCD8-4BEA-BBEB-CE6B77F5988D}">
      <dsp:nvSpPr>
        <dsp:cNvPr id="0" name=""/>
        <dsp:cNvSpPr/>
      </dsp:nvSpPr>
      <dsp:spPr>
        <a:xfrm>
          <a:off x="0" y="1265339"/>
          <a:ext cx="11669485" cy="605988"/>
        </a:xfrm>
        <a:prstGeom prst="round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Financial mechanisms: Attracting investments, developing public-private partnerships, and credit privileges will contribute to the modernization of the industry.
European integration: Adaptation to EU standards (TEN-T), creation of a single logistics system with the EU, and development of transport corridors will strengthen Ukraine's competitiveness.
Integration with European logistics will allow Ukraine to become a key transport hub between Europe and Asia, which will contribute to economic growth.</a:t>
          </a:r>
          <a:endParaRPr lang="ru-RU" sz="1600" kern="1200" dirty="0"/>
        </a:p>
      </dsp:txBody>
      <dsp:txXfrm>
        <a:off x="29582" y="1294921"/>
        <a:ext cx="11610321" cy="546824"/>
      </dsp:txXfrm>
    </dsp:sp>
    <dsp:sp modelId="{4006E62A-BB1C-4F05-B89E-5EDBB6B45BB6}">
      <dsp:nvSpPr>
        <dsp:cNvPr id="0" name=""/>
        <dsp:cNvSpPr/>
      </dsp:nvSpPr>
      <dsp:spPr>
        <a:xfrm>
          <a:off x="0" y="1875345"/>
          <a:ext cx="11669485" cy="605988"/>
        </a:xfrm>
        <a:prstGeom prst="roundRect">
          <a:avLst/>
        </a:prstGeom>
        <a:solidFill>
          <a:schemeClr val="accent5">
            <a:hueOff val="-2757504"/>
            <a:satOff val="-3835"/>
            <a:lumOff val="-1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Innovations: It is necessary to introduce modern technologies (Big Data, ecological logistics) and increase the level of innovation activity in the industry.</a:t>
          </a:r>
          <a:endParaRPr lang="ru-RU" sz="1600" kern="1200" dirty="0"/>
        </a:p>
      </dsp:txBody>
      <dsp:txXfrm>
        <a:off x="29582" y="1904927"/>
        <a:ext cx="11610321" cy="546824"/>
      </dsp:txXfrm>
    </dsp:sp>
    <dsp:sp modelId="{ABBCE073-E63F-49EF-9FEE-228423D8516F}">
      <dsp:nvSpPr>
        <dsp:cNvPr id="0" name=""/>
        <dsp:cNvSpPr/>
      </dsp:nvSpPr>
      <dsp:spPr>
        <a:xfrm>
          <a:off x="0" y="2485351"/>
          <a:ext cx="11669485" cy="605988"/>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Logistics platforms: The EU-Ukraine Western Platform (cooperation with the EU) and other regional platforms (central, eastern, southern) will strengthen international ties.</a:t>
          </a:r>
          <a:endParaRPr lang="ru-RU" sz="1600" kern="1200"/>
        </a:p>
      </dsp:txBody>
      <dsp:txXfrm>
        <a:off x="29582" y="2514933"/>
        <a:ext cx="11610321" cy="546824"/>
      </dsp:txXfrm>
    </dsp:sp>
    <dsp:sp modelId="{4D44BE11-134A-4EF6-BFC6-9962A82FB595}">
      <dsp:nvSpPr>
        <dsp:cNvPr id="0" name=""/>
        <dsp:cNvSpPr/>
      </dsp:nvSpPr>
      <dsp:spPr>
        <a:xfrm>
          <a:off x="0" y="3095357"/>
          <a:ext cx="11669485" cy="605988"/>
        </a:xfrm>
        <a:prstGeom prst="roundRect">
          <a:avLst/>
        </a:prstGeom>
        <a:solidFill>
          <a:schemeClr val="accent5">
            <a:hueOff val="-4595840"/>
            <a:satOff val="-6392"/>
            <a:lumOff val="-2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Infrastructure imbalances: Development of water transport, modernization of roads, and uniform development of regions are in line with European standards of sustainable development.</a:t>
          </a:r>
          <a:endParaRPr lang="ru-RU" sz="1600" kern="1200"/>
        </a:p>
      </dsp:txBody>
      <dsp:txXfrm>
        <a:off x="29582" y="3124939"/>
        <a:ext cx="11610321" cy="546824"/>
      </dsp:txXfrm>
    </dsp:sp>
    <dsp:sp modelId="{CC479957-4D66-4656-A3A1-351386183D85}">
      <dsp:nvSpPr>
        <dsp:cNvPr id="0" name=""/>
        <dsp:cNvSpPr/>
      </dsp:nvSpPr>
      <dsp:spPr>
        <a:xfrm>
          <a:off x="0" y="3705363"/>
          <a:ext cx="11669485" cy="605988"/>
        </a:xfrm>
        <a:prstGeom prst="round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Social aspects: Salaries and working conditions should be in line with European standards to attract qualified professionals.</a:t>
          </a:r>
          <a:endParaRPr lang="ru-RU" sz="1600" kern="1200"/>
        </a:p>
      </dsp:txBody>
      <dsp:txXfrm>
        <a:off x="29582" y="3734945"/>
        <a:ext cx="11610321" cy="546824"/>
      </dsp:txXfrm>
    </dsp:sp>
    <dsp:sp modelId="{36370662-AC80-4EF8-BC6C-7B1180ABEDFF}">
      <dsp:nvSpPr>
        <dsp:cNvPr id="0" name=""/>
        <dsp:cNvSpPr/>
      </dsp:nvSpPr>
      <dsp:spPr>
        <a:xfrm>
          <a:off x="0" y="4315369"/>
          <a:ext cx="11669485" cy="605988"/>
        </a:xfrm>
        <a:prstGeom prst="roundRect">
          <a:avLst/>
        </a:prstGeom>
        <a:solidFill>
          <a:schemeClr val="accent5">
            <a:hueOff val="-6434176"/>
            <a:satOff val="-8949"/>
            <a:lumOff val="-34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Infrastructure and resources: Adequate human, financial, and technical support is the basis for development. Digitalization and integration with European logistics platforms will increase efficiency.</a:t>
          </a:r>
          <a:endParaRPr lang="ru-RU" sz="1600" kern="1200" dirty="0"/>
        </a:p>
      </dsp:txBody>
      <dsp:txXfrm>
        <a:off x="29582" y="4344951"/>
        <a:ext cx="11610321" cy="546824"/>
      </dsp:txXfrm>
    </dsp:sp>
    <dsp:sp modelId="{DD2F7E9D-5C39-46AE-A18B-F4B0EE01FB43}">
      <dsp:nvSpPr>
        <dsp:cNvPr id="0" name=""/>
        <dsp:cNvSpPr/>
      </dsp:nvSpPr>
      <dsp:spPr>
        <a:xfrm>
          <a:off x="0" y="4925375"/>
          <a:ext cx="11669485" cy="605988"/>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Other factors: In addition to GDP, the economic structure, fiscal mechanisms, income levels, and inflation affect the development of the industry.</a:t>
          </a:r>
          <a:endParaRPr lang="ru-RU" sz="1600" kern="1200"/>
        </a:p>
      </dsp:txBody>
      <dsp:txXfrm>
        <a:off x="29582" y="4954957"/>
        <a:ext cx="11610321" cy="54682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5934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9530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19893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9335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30133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298344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71B39F9A-2D07-4EAB-808C-9C2A5EAFA13D}" type="datetimeFigureOut">
              <a:rPr lang="en-US" smtClean="0"/>
              <a:t>12/10/2024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72570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71B39F9A-2D07-4EAB-808C-9C2A5EAFA13D}" type="datetimeFigureOut">
              <a:rPr lang="en-US" smtClean="0"/>
              <a:t>12/10/2024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685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B39F9A-2D07-4EAB-808C-9C2A5EAFA13D}" type="datetimeFigureOut">
              <a:rPr lang="en-US" smtClean="0"/>
              <a:t>12/10/2024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02855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220649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74563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3000"/>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D1833-FAAC-4656-B6A6-E46ADFBFF535}" type="slidenum">
              <a:rPr lang="en-US" smtClean="0"/>
              <a:t>‹#›</a:t>
            </a:fld>
            <a:endParaRPr lang="en-US"/>
          </a:p>
        </p:txBody>
      </p:sp>
    </p:spTree>
    <p:extLst>
      <p:ext uri="{BB962C8B-B14F-4D97-AF65-F5344CB8AC3E}">
        <p14:creationId xmlns:p14="http://schemas.microsoft.com/office/powerpoint/2010/main" val="183219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55035" y="288235"/>
            <a:ext cx="9144000" cy="1214024"/>
          </a:xfrm>
        </p:spPr>
        <p:txBody>
          <a:bodyPr>
            <a:normAutofit fontScale="90000"/>
          </a:bodyPr>
          <a:lstStyle/>
          <a:p>
            <a:r>
              <a:rPr lang="en-US" sz="2400" dirty="0">
                <a:solidFill>
                  <a:prstClr val="black"/>
                </a:solidFill>
                <a:latin typeface="Times New Roman" panose="02020603050405020304" pitchFamily="18" charset="0"/>
                <a:cs typeface="Times New Roman" panose="02020603050405020304" pitchFamily="18" charset="0"/>
              </a:rPr>
              <a:t>Ministry of Education and Science of Ukraine</a:t>
            </a:r>
            <a:br>
              <a:rPr lang="en-US" sz="2400" dirty="0">
                <a:solidFill>
                  <a:prstClr val="black"/>
                </a:solidFill>
                <a:latin typeface="Times New Roman" panose="02020603050405020304" pitchFamily="18" charset="0"/>
                <a:cs typeface="Times New Roman" panose="02020603050405020304" pitchFamily="18" charset="0"/>
              </a:rPr>
            </a:br>
            <a:r>
              <a:rPr lang="en-US" sz="2400" dirty="0">
                <a:solidFill>
                  <a:prstClr val="black"/>
                </a:solidFill>
                <a:latin typeface="Times New Roman" panose="02020603050405020304" pitchFamily="18" charset="0"/>
                <a:cs typeface="Times New Roman" panose="02020603050405020304" pitchFamily="18" charset="0"/>
              </a:rPr>
              <a:t>Kyiv National University of Construction and Architecture</a:t>
            </a:r>
            <a:br>
              <a:rPr lang="en-US" sz="2400" dirty="0">
                <a:solidFill>
                  <a:prstClr val="black"/>
                </a:solidFill>
                <a:latin typeface="Times New Roman" panose="02020603050405020304" pitchFamily="18" charset="0"/>
                <a:cs typeface="Times New Roman" panose="02020603050405020304" pitchFamily="18" charset="0"/>
              </a:rPr>
            </a:br>
            <a:br>
              <a:rPr lang="en-US" sz="2400" dirty="0">
                <a:solidFill>
                  <a:prstClr val="black"/>
                </a:solidFill>
                <a:latin typeface="Times New Roman" panose="02020603050405020304" pitchFamily="18" charset="0"/>
                <a:cs typeface="Times New Roman" panose="02020603050405020304" pitchFamily="18" charset="0"/>
              </a:rPr>
            </a:br>
            <a:r>
              <a:rPr lang="en-US" sz="4000" b="1" dirty="0">
                <a:solidFill>
                  <a:prstClr val="black"/>
                </a:solidFill>
                <a:latin typeface="Times New Roman" panose="02020603050405020304" pitchFamily="18" charset="0"/>
                <a:cs typeface="Times New Roman" panose="02020603050405020304" pitchFamily="18" charset="0"/>
              </a:rPr>
              <a:t>Wang </a:t>
            </a:r>
            <a:r>
              <a:rPr lang="en-US" sz="4000" b="1" dirty="0" err="1">
                <a:solidFill>
                  <a:prstClr val="black"/>
                </a:solidFill>
                <a:latin typeface="Times New Roman" panose="02020603050405020304" pitchFamily="18" charset="0"/>
                <a:cs typeface="Times New Roman" panose="02020603050405020304" pitchFamily="18" charset="0"/>
              </a:rPr>
              <a:t>Zhihao</a:t>
            </a:r>
            <a:endParaRPr lang="en-US" sz="4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63815" y="1812324"/>
            <a:ext cx="10828420" cy="4611757"/>
          </a:xfrm>
        </p:spPr>
        <p:txBody>
          <a:bodyPr>
            <a:normAutofit/>
          </a:bodyPr>
          <a:lstStyle/>
          <a:p>
            <a:r>
              <a:rPr lang="en-US" b="1" dirty="0"/>
              <a:t>to the attestation graduation work</a:t>
            </a:r>
            <a:endParaRPr lang="en-US" dirty="0"/>
          </a:p>
          <a:p>
            <a:r>
              <a:rPr lang="en-US" b="1" dirty="0"/>
              <a:t>to obtain a master's degree</a:t>
            </a:r>
            <a:endParaRPr lang="en-US" dirty="0"/>
          </a:p>
          <a:p>
            <a:r>
              <a:rPr lang="en-US" dirty="0"/>
              <a:t>on the subject:</a:t>
            </a:r>
          </a:p>
          <a:p>
            <a:pPr lvl="0"/>
            <a:r>
              <a:rPr lang="en-US" u="sng" dirty="0">
                <a:solidFill>
                  <a:prstClr val="black"/>
                </a:solidFill>
                <a:latin typeface="Times New Roman" panose="02020603050405020304" pitchFamily="18" charset="0"/>
                <a:cs typeface="Times New Roman" panose="02020603050405020304" pitchFamily="18" charset="0"/>
              </a:rPr>
              <a:t>Ways to improve the economic security of the construction enterprise </a:t>
            </a:r>
          </a:p>
          <a:p>
            <a:pPr lvl="0" algn="r"/>
            <a:r>
              <a:rPr lang="en-US" dirty="0">
                <a:solidFill>
                  <a:prstClr val="black"/>
                </a:solidFill>
                <a:latin typeface="Times New Roman" panose="02020603050405020304" pitchFamily="18" charset="0"/>
                <a:cs typeface="Times New Roman" panose="02020603050405020304" pitchFamily="18" charset="0"/>
              </a:rPr>
              <a:t>Head:</a:t>
            </a:r>
          </a:p>
          <a:p>
            <a:pPr lvl="0" algn="r"/>
            <a:r>
              <a:rPr lang="nn-NO" dirty="0">
                <a:solidFill>
                  <a:prstClr val="black"/>
                </a:solidFill>
                <a:latin typeface="Times New Roman" panose="02020603050405020304" pitchFamily="18" charset="0"/>
                <a:cs typeface="Times New Roman" panose="02020603050405020304" pitchFamily="18" charset="0"/>
              </a:rPr>
              <a:t>Stetsenko S.P</a:t>
            </a:r>
            <a:r>
              <a:rPr lang="nn-NO">
                <a:solidFill>
                  <a:prstClr val="black"/>
                </a:solidFill>
                <a:latin typeface="Times New Roman" panose="02020603050405020304" pitchFamily="18" charset="0"/>
                <a:cs typeface="Times New Roman" panose="02020603050405020304" pitchFamily="18" charset="0"/>
              </a:rPr>
              <a:t>. </a:t>
            </a:r>
          </a:p>
          <a:p>
            <a:pPr lvl="0" algn="r"/>
            <a:r>
              <a:rPr lang="nn-NO">
                <a:solidFill>
                  <a:prstClr val="black"/>
                </a:solidFill>
                <a:latin typeface="Times New Roman" panose="02020603050405020304" pitchFamily="18" charset="0"/>
                <a:cs typeface="Times New Roman" panose="02020603050405020304" pitchFamily="18" charset="0"/>
              </a:rPr>
              <a:t>Tsyfra </a:t>
            </a:r>
            <a:r>
              <a:rPr lang="nn-NO" dirty="0">
                <a:solidFill>
                  <a:prstClr val="black"/>
                </a:solidFill>
                <a:latin typeface="Times New Roman" panose="02020603050405020304" pitchFamily="18" charset="0"/>
                <a:cs typeface="Times New Roman" panose="02020603050405020304" pitchFamily="18" charset="0"/>
              </a:rPr>
              <a:t>T.</a:t>
            </a:r>
            <a:r>
              <a:rPr lang="nn-NO">
                <a:solidFill>
                  <a:prstClr val="black"/>
                </a:solidFill>
                <a:latin typeface="Times New Roman" panose="02020603050405020304" pitchFamily="18" charset="0"/>
                <a:cs typeface="Times New Roman" panose="02020603050405020304" pitchFamily="18" charset="0"/>
              </a:rPr>
              <a:t>Yu.</a:t>
            </a:r>
            <a:endParaRPr lang="en-US" dirty="0">
              <a:solidFill>
                <a:prstClr val="black"/>
              </a:solidFill>
              <a:latin typeface="Times New Roman" panose="02020603050405020304" pitchFamily="18" charset="0"/>
              <a:cs typeface="Times New Roman" panose="02020603050405020304" pitchFamily="18" charset="0"/>
            </a:endParaRPr>
          </a:p>
          <a:p>
            <a:pPr lvl="0"/>
            <a:endParaRPr lang="en-US" dirty="0">
              <a:solidFill>
                <a:prstClr val="black"/>
              </a:solidFill>
              <a:latin typeface="Times New Roman" panose="02020603050405020304" pitchFamily="18" charset="0"/>
              <a:cs typeface="Times New Roman" panose="02020603050405020304" pitchFamily="18" charset="0"/>
            </a:endParaRPr>
          </a:p>
          <a:p>
            <a:pPr lvl="0"/>
            <a:r>
              <a:rPr lang="en-US" dirty="0">
                <a:solidFill>
                  <a:prstClr val="black"/>
                </a:solidFill>
                <a:latin typeface="Times New Roman" panose="02020603050405020304" pitchFamily="18" charset="0"/>
                <a:cs typeface="Times New Roman" panose="02020603050405020304" pitchFamily="18" charset="0"/>
              </a:rPr>
              <a:t>Kyiv 2024</a:t>
            </a:r>
          </a:p>
        </p:txBody>
      </p:sp>
    </p:spTree>
    <p:extLst>
      <p:ext uri="{BB962C8B-B14F-4D97-AF65-F5344CB8AC3E}">
        <p14:creationId xmlns:p14="http://schemas.microsoft.com/office/powerpoint/2010/main" val="218519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14994" y="1270175"/>
            <a:ext cx="9788434" cy="4801314"/>
          </a:xfrm>
          <a:prstGeom prst="rect">
            <a:avLst/>
          </a:prstGeom>
        </p:spPr>
        <p:txBody>
          <a:bodyPr wrap="square">
            <a:spAutoFit/>
          </a:bodyPr>
          <a:lstStyle/>
          <a:p>
            <a:r>
              <a:rPr lang="en-US" dirty="0"/>
              <a:t>The financial results of Ukraine's transport industry over the period from 2010 to 2018 show a gradual improvement, albeit with large fluctuations.</a:t>
            </a:r>
            <a:br>
              <a:rPr lang="en-US" dirty="0"/>
            </a:br>
            <a:endParaRPr lang="en-US" dirty="0"/>
          </a:p>
          <a:p>
            <a:pPr>
              <a:buFont typeface="+mj-lt"/>
              <a:buAutoNum type="arabicPeriod"/>
            </a:pPr>
            <a:r>
              <a:rPr lang="en-US" b="1" dirty="0"/>
              <a:t>Overall financial result</a:t>
            </a:r>
            <a:r>
              <a:rPr lang="en-US" dirty="0"/>
              <a:t>: In 2010, a positive balance was recorded (UAH 5058.9 million), but subsequent years, including 2014, were difficult, with large losses (over UAH 19.7 billion). By 2018, the profitability of enterprises increased to 74.1%, indicating an improvement in market conditions.</a:t>
            </a:r>
            <a:br>
              <a:rPr lang="en-US" dirty="0"/>
            </a:br>
            <a:endParaRPr lang="en-US" dirty="0"/>
          </a:p>
          <a:p>
            <a:pPr>
              <a:buFont typeface="+mj-lt"/>
              <a:buAutoNum type="arabicPeriod"/>
            </a:pPr>
            <a:r>
              <a:rPr lang="en-US" b="1" dirty="0"/>
              <a:t>Unprofitable enterprises</a:t>
            </a:r>
            <a:r>
              <a:rPr lang="en-US" dirty="0"/>
              <a:t>: Despite an increase in the share of profitable enterprises, 25.9% of enterprises remained unprofitable in 2018, with total losses of over UAH 52 billion.</a:t>
            </a:r>
            <a:br>
              <a:rPr lang="en-US" dirty="0"/>
            </a:br>
            <a:endParaRPr lang="en-US" dirty="0"/>
          </a:p>
          <a:p>
            <a:pPr>
              <a:buFont typeface="+mj-lt"/>
              <a:buAutoNum type="arabicPeriod"/>
            </a:pPr>
            <a:r>
              <a:rPr lang="en-US" b="1" dirty="0"/>
              <a:t>Regional performance</a:t>
            </a:r>
            <a:r>
              <a:rPr lang="en-US" dirty="0"/>
              <a:t>: Kyiv, Mykolaiv, Odesa, and other regions had a positive financial result due to their powerful enterprises. At the same time, </a:t>
            </a:r>
            <a:r>
              <a:rPr lang="en-US" dirty="0" err="1"/>
              <a:t>Dnipropetrovska</a:t>
            </a:r>
            <a:r>
              <a:rPr lang="en-US" dirty="0"/>
              <a:t>, </a:t>
            </a:r>
            <a:r>
              <a:rPr lang="en-US" dirty="0" err="1"/>
              <a:t>Donetska</a:t>
            </a:r>
            <a:r>
              <a:rPr lang="en-US" dirty="0"/>
              <a:t>, </a:t>
            </a:r>
            <a:r>
              <a:rPr lang="en-US" dirty="0" err="1"/>
              <a:t>Zhytomyrska</a:t>
            </a:r>
            <a:r>
              <a:rPr lang="en-US" dirty="0"/>
              <a:t>, and other regions experienced financial adversity. A higher percentage of profitable enterprises was recorded in small and medium-sized businesses in regions such as Ivano-Frankivsk, Cherkasy and </a:t>
            </a:r>
            <a:r>
              <a:rPr lang="en-US" dirty="0" err="1"/>
              <a:t>Zakarpattia</a:t>
            </a:r>
            <a:r>
              <a:rPr lang="en-US" dirty="0"/>
              <a:t>.</a:t>
            </a:r>
            <a:br>
              <a:rPr lang="en-US" dirty="0"/>
            </a:br>
            <a:endParaRPr lang="en-US" dirty="0"/>
          </a:p>
          <a:p>
            <a:r>
              <a:rPr lang="en-US" dirty="0"/>
              <a:t>These results indicate a gradual improvement in the financial condition of the industry, although the asymmetry in efficiency and profitability between regions remains significant.</a:t>
            </a:r>
          </a:p>
        </p:txBody>
      </p:sp>
    </p:spTree>
    <p:extLst>
      <p:ext uri="{BB962C8B-B14F-4D97-AF65-F5344CB8AC3E}">
        <p14:creationId xmlns:p14="http://schemas.microsoft.com/office/powerpoint/2010/main" val="3488953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35198" t="50136" r="31964" b="20336"/>
          <a:stretch/>
        </p:blipFill>
        <p:spPr>
          <a:xfrm>
            <a:off x="487679" y="2542901"/>
            <a:ext cx="7454538" cy="3770509"/>
          </a:xfrm>
          <a:prstGeom prst="rect">
            <a:avLst/>
          </a:prstGeom>
        </p:spPr>
      </p:pic>
      <p:sp>
        <p:nvSpPr>
          <p:cNvPr id="3" name="Прямоугольник 2"/>
          <p:cNvSpPr/>
          <p:nvPr/>
        </p:nvSpPr>
        <p:spPr>
          <a:xfrm>
            <a:off x="5033554" y="635951"/>
            <a:ext cx="6096000" cy="1754326"/>
          </a:xfrm>
          <a:prstGeom prst="rect">
            <a:avLst/>
          </a:prstGeom>
        </p:spPr>
        <p:txBody>
          <a:bodyPr>
            <a:spAutoFit/>
          </a:bodyPr>
          <a:lstStyle/>
          <a:p>
            <a:pPr algn="just"/>
            <a:r>
              <a:rPr lang="en-US" dirty="0"/>
              <a:t>The analytical state of logistics at the European level for Ukraine includes an assessment of the effectiveness of integration with European transport networks, implementation of EU standards, introduction of innovative technologies, development of infrastructure for multimodal transport, and adaptation to modern environmental and digital requirements.</a:t>
            </a:r>
          </a:p>
        </p:txBody>
      </p:sp>
      <p:sp>
        <p:nvSpPr>
          <p:cNvPr id="4" name="Прямоугольник 3"/>
          <p:cNvSpPr/>
          <p:nvPr/>
        </p:nvSpPr>
        <p:spPr>
          <a:xfrm>
            <a:off x="1062176" y="6281368"/>
            <a:ext cx="6096541"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Ukraine's place in the "Logistics Performance Index LPI" rating</a:t>
            </a:r>
            <a:endParaRPr lang="en-US" dirty="0"/>
          </a:p>
        </p:txBody>
      </p:sp>
    </p:spTree>
    <p:extLst>
      <p:ext uri="{BB962C8B-B14F-4D97-AF65-F5344CB8AC3E}">
        <p14:creationId xmlns:p14="http://schemas.microsoft.com/office/powerpoint/2010/main" val="4018324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924647657"/>
              </p:ext>
            </p:extLst>
          </p:nvPr>
        </p:nvGraphicFramePr>
        <p:xfrm>
          <a:off x="217714" y="914400"/>
          <a:ext cx="11669485" cy="5538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496388" y="189301"/>
            <a:ext cx="11303726" cy="646331"/>
          </a:xfrm>
          <a:prstGeom prst="rect">
            <a:avLst/>
          </a:prstGeom>
        </p:spPr>
        <p:txBody>
          <a:bodyPr wrap="square">
            <a:spAutoFit/>
          </a:bodyPr>
          <a:lstStyle/>
          <a:p>
            <a:pPr algn="ctr"/>
            <a:r>
              <a:rPr lang="en-US" b="1" dirty="0"/>
              <a:t>The main aspects of the transformation of Ukraine's transport and logistics system in view of European integration can be summarized as follows:</a:t>
            </a:r>
          </a:p>
        </p:txBody>
      </p:sp>
    </p:spTree>
    <p:extLst>
      <p:ext uri="{BB962C8B-B14F-4D97-AF65-F5344CB8AC3E}">
        <p14:creationId xmlns:p14="http://schemas.microsoft.com/office/powerpoint/2010/main" val="3096489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4137" y="616021"/>
            <a:ext cx="5172892" cy="6247864"/>
          </a:xfrm>
          <a:prstGeom prst="rect">
            <a:avLst/>
          </a:prstGeom>
        </p:spPr>
        <p:txBody>
          <a:bodyPr wrap="square">
            <a:spAutoFit/>
          </a:bodyPr>
          <a:lstStyle/>
          <a:p>
            <a:pPr algn="just"/>
            <a:r>
              <a:rPr lang="en-US" sz="2000" dirty="0"/>
              <a:t>Integration with European logistics will allow Ukraine to become a key transport hub between Europe and Asia, which will contribute to economic growth.</a:t>
            </a:r>
            <a:endParaRPr lang="uk-UA" sz="2000" dirty="0"/>
          </a:p>
          <a:p>
            <a:pPr algn="just"/>
            <a:endParaRPr lang="uk-UA" sz="2000" dirty="0"/>
          </a:p>
          <a:p>
            <a:pPr algn="just"/>
            <a:r>
              <a:rPr lang="en-US" sz="2000" dirty="0"/>
              <a:t>In order to organize the work on the implementation of the Association Agreement, the Ministry of Infrastructure established a Coordination Council and eight working groups in the relevant areas (transport policy and infrastructure, security and transportation of dangerous goods, aviation, rail, sea, river and road transport, road transport, postal services and tourism). The working groups developed and approved 15 resolutions of the</a:t>
            </a:r>
          </a:p>
          <a:p>
            <a:pPr algn="just"/>
            <a:r>
              <a:rPr lang="en-US" sz="2000" dirty="0"/>
              <a:t> </a:t>
            </a:r>
          </a:p>
          <a:p>
            <a:pPr algn="just"/>
            <a:r>
              <a:rPr lang="en-US" sz="2000" dirty="0"/>
              <a:t>of the Cabinet of Ministers of Ukraine and approved 45 plans for the implementation of EU legislation</a:t>
            </a:r>
            <a:r>
              <a:rPr lang="uk-UA" sz="2000" dirty="0"/>
              <a:t>.</a:t>
            </a:r>
          </a:p>
          <a:p>
            <a:pPr algn="just"/>
            <a:endParaRPr lang="en-US" sz="2000" dirty="0"/>
          </a:p>
        </p:txBody>
      </p:sp>
      <p:sp>
        <p:nvSpPr>
          <p:cNvPr id="3" name="Прямоугольник 2"/>
          <p:cNvSpPr/>
          <p:nvPr/>
        </p:nvSpPr>
        <p:spPr>
          <a:xfrm>
            <a:off x="6400800" y="1431782"/>
            <a:ext cx="5538651" cy="3785652"/>
          </a:xfrm>
          <a:prstGeom prst="rect">
            <a:avLst/>
          </a:prstGeom>
        </p:spPr>
        <p:txBody>
          <a:bodyPr wrap="square">
            <a:spAutoFit/>
          </a:bodyPr>
          <a:lstStyle/>
          <a:p>
            <a:pPr algn="just"/>
            <a:r>
              <a:rPr lang="en-US" sz="2000" dirty="0"/>
              <a:t>One of the key areas of cooperation between Ukraine and the EU is transport, in which, according to Article 367 of the Association Agreement, the parties</a:t>
            </a:r>
          </a:p>
          <a:p>
            <a:pPr marL="285750" indent="-285750" algn="just">
              <a:buFont typeface="Wingdings" panose="05000000000000000000" pitchFamily="2" charset="2"/>
              <a:buChar char="ü"/>
            </a:pPr>
            <a:r>
              <a:rPr lang="en-US" sz="2000" dirty="0"/>
              <a:t>- deepen and strengthen cooperation in the field of transport in order to promote the development of sustainable transport systems;</a:t>
            </a:r>
          </a:p>
          <a:p>
            <a:pPr marL="285750" indent="-285750" algn="just">
              <a:buFont typeface="Wingdings" panose="05000000000000000000" pitchFamily="2" charset="2"/>
              <a:buChar char="ü"/>
            </a:pPr>
            <a:r>
              <a:rPr lang="en-US" sz="2000" dirty="0"/>
              <a:t>- support the implementation of efficient and safe transport, as well as </a:t>
            </a:r>
            <a:r>
              <a:rPr lang="en-US" sz="2000" dirty="0" err="1"/>
              <a:t>intermodality</a:t>
            </a:r>
            <a:r>
              <a:rPr lang="en-US" sz="2000" dirty="0"/>
              <a:t> and interoperability of transport systems;</a:t>
            </a:r>
          </a:p>
          <a:p>
            <a:pPr marL="285750" indent="-285750" algn="just">
              <a:buFont typeface="Wingdings" panose="05000000000000000000" pitchFamily="2" charset="2"/>
              <a:buChar char="ü"/>
            </a:pPr>
            <a:r>
              <a:rPr lang="en-US" sz="2000" dirty="0"/>
              <a:t>- strengthen the main transport links between the territories of the Parties</a:t>
            </a:r>
          </a:p>
        </p:txBody>
      </p:sp>
    </p:spTree>
    <p:extLst>
      <p:ext uri="{BB962C8B-B14F-4D97-AF65-F5344CB8AC3E}">
        <p14:creationId xmlns:p14="http://schemas.microsoft.com/office/powerpoint/2010/main" val="2641654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10789" y="579180"/>
            <a:ext cx="8943702" cy="5201424"/>
          </a:xfrm>
          <a:prstGeom prst="rect">
            <a:avLst/>
          </a:prstGeom>
        </p:spPr>
        <p:txBody>
          <a:bodyPr wrap="square">
            <a:spAutoFit/>
          </a:bodyPr>
          <a:lstStyle/>
          <a:p>
            <a:pPr algn="ctr"/>
            <a:r>
              <a:rPr lang="en-US" sz="2000" b="1" u="sng" dirty="0"/>
              <a:t>Justification of the concept of the strategic program of the transformation of logistics management in the context of the implementation of the European integration direction of the development of the economy:</a:t>
            </a:r>
            <a:endParaRPr lang="uk-UA" sz="2000" b="1" u="sng" dirty="0"/>
          </a:p>
          <a:p>
            <a:endParaRPr lang="uk-UA" sz="2000" b="1" u="sng" dirty="0"/>
          </a:p>
          <a:p>
            <a:r>
              <a:rPr lang="en-US" dirty="0"/>
              <a:t>Integration into the European Economic Area:</a:t>
            </a:r>
            <a:endParaRPr lang="uk-UA" dirty="0"/>
          </a:p>
          <a:p>
            <a:pPr marL="285750" indent="-285750">
              <a:buFont typeface="Wingdings" panose="05000000000000000000" pitchFamily="2" charset="2"/>
              <a:buChar char="ü"/>
            </a:pPr>
            <a:r>
              <a:rPr lang="en-US" dirty="0"/>
              <a:t>The strategic program for the transformation of logistics management should provide for the modernization of logistics processes and infrastructure with the aim of integrating Ukraine into the European economic community.</a:t>
            </a:r>
            <a:endParaRPr lang="uk-UA" dirty="0"/>
          </a:p>
          <a:p>
            <a:pPr marL="285750" indent="-285750">
              <a:buFont typeface="Wingdings" panose="05000000000000000000" pitchFamily="2" charset="2"/>
              <a:buChar char="ü"/>
            </a:pPr>
            <a:r>
              <a:rPr lang="en-US" dirty="0"/>
              <a:t>For this, it is necessary to improve transport and logistics systems, transportation management and optimization of cargo overloading.</a:t>
            </a:r>
            <a:r>
              <a:rPr lang="uk-UA" dirty="0"/>
              <a:t> </a:t>
            </a:r>
          </a:p>
          <a:p>
            <a:r>
              <a:rPr lang="en-US" dirty="0"/>
              <a:t>Creation of nodal point moorings:</a:t>
            </a:r>
            <a:endParaRPr lang="uk-UA" dirty="0"/>
          </a:p>
          <a:p>
            <a:pPr marL="285750" indent="-285750">
              <a:buFont typeface="Wingdings" panose="05000000000000000000" pitchFamily="2" charset="2"/>
              <a:buChar char="ü"/>
            </a:pPr>
            <a:r>
              <a:rPr lang="en-US" dirty="0"/>
              <a:t>One of the key components of the program is the creation of nodal point berths for warehousing, storage and transshipment of containers.</a:t>
            </a:r>
            <a:endParaRPr lang="uk-UA" dirty="0"/>
          </a:p>
          <a:p>
            <a:pPr marL="285750" indent="-285750">
              <a:buFont typeface="Wingdings" panose="05000000000000000000" pitchFamily="2" charset="2"/>
              <a:buChar char="ü"/>
            </a:pPr>
            <a:r>
              <a:rPr lang="en-US" dirty="0"/>
              <a:t>The nodal berths should allow to reduce transportation costs, optimize the use of infrastructure and reduce the time of ships parking in ports, which will positively affect the efficiency of international transportation.</a:t>
            </a:r>
            <a:endParaRPr lang="uk-UA" dirty="0"/>
          </a:p>
          <a:p>
            <a:pPr marL="285750" indent="-285750">
              <a:buFont typeface="Wingdings" panose="05000000000000000000" pitchFamily="2" charset="2"/>
              <a:buChar char="ü"/>
            </a:pPr>
            <a:r>
              <a:rPr lang="en-US" dirty="0"/>
              <a:t>These berths can be located in neutral waters, which reduces administrative costs and simplifies customs procedures.</a:t>
            </a:r>
          </a:p>
        </p:txBody>
      </p:sp>
    </p:spTree>
    <p:extLst>
      <p:ext uri="{BB962C8B-B14F-4D97-AF65-F5344CB8AC3E}">
        <p14:creationId xmlns:p14="http://schemas.microsoft.com/office/powerpoint/2010/main" val="3641522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44388" y="760890"/>
            <a:ext cx="8482149" cy="5355312"/>
          </a:xfrm>
          <a:prstGeom prst="rect">
            <a:avLst/>
          </a:prstGeom>
        </p:spPr>
        <p:txBody>
          <a:bodyPr wrap="square">
            <a:spAutoFit/>
          </a:bodyPr>
          <a:lstStyle/>
          <a:p>
            <a:r>
              <a:rPr lang="en-US" b="1" u="sng" dirty="0"/>
              <a:t>Optimization of transport and logistics routes:</a:t>
            </a:r>
            <a:endParaRPr lang="uk-UA" b="1" u="sng" dirty="0"/>
          </a:p>
          <a:p>
            <a:pPr marL="285750" indent="-285750">
              <a:buFont typeface="Wingdings" panose="05000000000000000000" pitchFamily="2" charset="2"/>
              <a:buChar char="ü"/>
            </a:pPr>
            <a:r>
              <a:rPr lang="en-US" dirty="0"/>
              <a:t>For effective integration into the European economy, it is necessary to improve transport and logistics routes, develop coordination between different types of transport and create logistics centers at the intersection of important routes.</a:t>
            </a:r>
            <a:endParaRPr lang="uk-UA" dirty="0"/>
          </a:p>
          <a:p>
            <a:pPr marL="285750" indent="-285750">
              <a:buFont typeface="Wingdings" panose="05000000000000000000" pitchFamily="2" charset="2"/>
              <a:buChar char="ü"/>
            </a:pPr>
            <a:r>
              <a:rPr lang="en-US" dirty="0"/>
              <a:t>Such integration will reduce transportation costs and increase the efficiency of goods delivery.</a:t>
            </a:r>
            <a:endParaRPr lang="uk-UA" dirty="0"/>
          </a:p>
          <a:p>
            <a:endParaRPr lang="uk-UA" dirty="0"/>
          </a:p>
          <a:p>
            <a:r>
              <a:rPr lang="en-US" b="1" u="sng" dirty="0"/>
              <a:t>Use of advanced technologies:</a:t>
            </a:r>
            <a:endParaRPr lang="uk-UA" b="1" u="sng" dirty="0"/>
          </a:p>
          <a:p>
            <a:pPr marL="285750" indent="-285750">
              <a:buFont typeface="Wingdings" panose="05000000000000000000" pitchFamily="2" charset="2"/>
              <a:buChar char="ü"/>
            </a:pPr>
            <a:r>
              <a:rPr lang="en-US" dirty="0"/>
              <a:t>An important element of the transformation is the application of the latest technologies for the automation of logistics management processes.</a:t>
            </a:r>
            <a:endParaRPr lang="uk-UA" dirty="0"/>
          </a:p>
          <a:p>
            <a:pPr marL="285750" indent="-285750">
              <a:buFont typeface="Wingdings" panose="05000000000000000000" pitchFamily="2" charset="2"/>
              <a:buChar char="ü"/>
            </a:pPr>
            <a:r>
              <a:rPr lang="en-US" dirty="0"/>
              <a:t>The use of digital platforms for the exchange of information between participants in logistics chains will ensure transparency and efficiency, which will contribute to more successful integration into European economic structures.</a:t>
            </a:r>
            <a:endParaRPr lang="uk-UA" dirty="0"/>
          </a:p>
          <a:p>
            <a:endParaRPr lang="uk-UA" b="1" u="sng" dirty="0"/>
          </a:p>
          <a:p>
            <a:r>
              <a:rPr lang="en-US" b="1" u="sng" dirty="0"/>
              <a:t>Analysis of the experience of European countries:</a:t>
            </a:r>
            <a:endParaRPr lang="uk-UA" b="1" u="sng" dirty="0"/>
          </a:p>
          <a:p>
            <a:pPr marL="285750" indent="-285750">
              <a:buFont typeface="Wingdings" panose="05000000000000000000" pitchFamily="2" charset="2"/>
              <a:buChar char="ü"/>
            </a:pPr>
            <a:r>
              <a:rPr lang="en-US" dirty="0"/>
              <a:t>Studying the practices and experience of EU countries, such as Germany, where transport and logistics centers are actively used, will provide an opportunity to optimize the infrastructure and integration of various types of transport to reduce costs and increase the efficiency of logistics processes in Ukraine.</a:t>
            </a:r>
          </a:p>
        </p:txBody>
      </p:sp>
    </p:spTree>
    <p:extLst>
      <p:ext uri="{BB962C8B-B14F-4D97-AF65-F5344CB8AC3E}">
        <p14:creationId xmlns:p14="http://schemas.microsoft.com/office/powerpoint/2010/main" val="2755409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75315" y="1686843"/>
            <a:ext cx="7768046" cy="3477875"/>
          </a:xfrm>
          <a:prstGeom prst="rect">
            <a:avLst/>
          </a:prstGeom>
        </p:spPr>
        <p:txBody>
          <a:bodyPr wrap="square">
            <a:spAutoFit/>
          </a:bodyPr>
          <a:lstStyle/>
          <a:p>
            <a:pPr algn="ctr"/>
            <a:r>
              <a:rPr lang="en-US" sz="2000" b="1" u="sng" dirty="0"/>
              <a:t>So, the basic directions of the European transport strategy, which must be taken into account when developing a comprehensive program for the development of transport in Ukraine, are:</a:t>
            </a:r>
          </a:p>
          <a:p>
            <a:pPr algn="just"/>
            <a:r>
              <a:rPr lang="en-US" sz="2000" dirty="0"/>
              <a:t>1) Formation of effective mechanisms for attracting investments and procedures for financing basic infrastructure projects;</a:t>
            </a:r>
          </a:p>
          <a:p>
            <a:pPr algn="just"/>
            <a:r>
              <a:rPr lang="en-US" sz="2000" dirty="0"/>
              <a:t>2) Organizational regulation of the implementation of projects to eliminate bottlenecks and disparities in transport provision between different types of transport, regions, as well as between basic and complex networks;</a:t>
            </a:r>
          </a:p>
          <a:p>
            <a:pPr algn="just"/>
            <a:r>
              <a:rPr lang="en-US" sz="2000" dirty="0"/>
              <a:t>3) Achieving cross-border, technical and organizational compatibility with the networks of neighboring countries.</a:t>
            </a:r>
          </a:p>
        </p:txBody>
      </p:sp>
    </p:spTree>
    <p:extLst>
      <p:ext uri="{BB962C8B-B14F-4D97-AF65-F5344CB8AC3E}">
        <p14:creationId xmlns:p14="http://schemas.microsoft.com/office/powerpoint/2010/main" val="2356647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88274" y="779545"/>
            <a:ext cx="10868295" cy="5632311"/>
          </a:xfrm>
          <a:prstGeom prst="rect">
            <a:avLst/>
          </a:prstGeom>
        </p:spPr>
        <p:txBody>
          <a:bodyPr wrap="square">
            <a:spAutoFit/>
          </a:bodyPr>
          <a:lstStyle/>
          <a:p>
            <a:r>
              <a:rPr lang="en-US" dirty="0"/>
              <a:t>The Cabinet of Ministers of Ukraine approved the National Transport Strategy until 2030, which outlines the main priorities for the development of the transport and logistics system and generally corresponds to the general priorities adopted in the EU:</a:t>
            </a:r>
          </a:p>
          <a:p>
            <a:r>
              <a:rPr lang="en-US" dirty="0"/>
              <a:t>"-efficiency of state management of the transport sector;</a:t>
            </a:r>
          </a:p>
          <a:p>
            <a:r>
              <a:rPr lang="en-US" dirty="0"/>
              <a:t>- provision of quality transportation services;</a:t>
            </a:r>
          </a:p>
          <a:p>
            <a:r>
              <a:rPr lang="en-US" dirty="0"/>
              <a:t>- ensuring stable financing of the transport industry;</a:t>
            </a:r>
          </a:p>
          <a:p>
            <a:r>
              <a:rPr lang="en-US" dirty="0"/>
              <a:t>- increasing safety and reliability of transportation;</a:t>
            </a:r>
          </a:p>
          <a:p>
            <a:r>
              <a:rPr lang="en-US" dirty="0"/>
              <a:t>- improvement of urban mobility and regional integration of Ukraine.</a:t>
            </a:r>
          </a:p>
          <a:p>
            <a:r>
              <a:rPr lang="en-US" dirty="0"/>
              <a:t>At the same time, there are no clear and consistent plans in the Strategy, and there are no mechanisms for its implementation. The strategy is not supported by reasonable calculations, does not contain defined sources of funding. In our opinion, the effectiveness of the implementation of the transport development strategy requires the development of a comprehensive model of strategic management of the national transport</a:t>
            </a:r>
          </a:p>
          <a:p>
            <a:endParaRPr lang="en-US" dirty="0"/>
          </a:p>
          <a:p>
            <a:r>
              <a:rPr lang="en-US" dirty="0"/>
              <a:t>a logistics system in which the distribution of functions, tasks and responsibilities is carried out organically both vertically (state-region (community)  enterprise) and horizontally between branches.</a:t>
            </a:r>
          </a:p>
          <a:p>
            <a:r>
              <a:rPr lang="en-US" dirty="0"/>
              <a:t>The strategic vision of the development of the national transport and logistics system is a project of its future structure, spatial location of objects and relevant communications, the level of development of which corresponds to the strategic goals of the country's development, taking into account the prospects of inclusion in the European and world transport and logistics systems and is based on the results of a comprehensive assessment of the existing geographical, resource and economic potential.</a:t>
            </a:r>
          </a:p>
        </p:txBody>
      </p:sp>
    </p:spTree>
    <p:extLst>
      <p:ext uri="{BB962C8B-B14F-4D97-AF65-F5344CB8AC3E}">
        <p14:creationId xmlns:p14="http://schemas.microsoft.com/office/powerpoint/2010/main" val="981511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47680" y="2657926"/>
            <a:ext cx="5673348" cy="646331"/>
          </a:xfrm>
          <a:prstGeom prst="rect">
            <a:avLst/>
          </a:prstGeom>
        </p:spPr>
        <p:txBody>
          <a:bodyPr wrap="none">
            <a:spAutoFit/>
          </a:bodyPr>
          <a:lstStyle/>
          <a:p>
            <a:r>
              <a:rPr lang="en-US" sz="3600" dirty="0">
                <a:latin typeface="Times New Roman" panose="02020603050405020304" pitchFamily="18" charset="0"/>
                <a:cs typeface="Times New Roman" panose="02020603050405020304" pitchFamily="18" charset="0"/>
              </a:rPr>
              <a:t>Thank you for your attention</a:t>
            </a:r>
            <a:r>
              <a:rPr lang="uk-UA" sz="360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978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37347" y="2050528"/>
            <a:ext cx="7982551" cy="2554545"/>
          </a:xfrm>
          <a:prstGeom prst="rect">
            <a:avLst/>
          </a:prstGeom>
          <a:solidFill>
            <a:schemeClr val="accent6">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en-US" sz="2000" b="1" u="sng" dirty="0"/>
              <a:t>Relevance of the topic</a:t>
            </a:r>
            <a:endParaRPr lang="uk-UA" sz="2000" b="1" u="sng" dirty="0"/>
          </a:p>
          <a:p>
            <a:pPr algn="just"/>
            <a:r>
              <a:rPr lang="en-US" sz="2000" dirty="0"/>
              <a:t>In the context of increasing competition and integration with the European market, Ukrainian construction companies need efficient operational approaches. The use of reengineering allows to </a:t>
            </a:r>
            <a:r>
              <a:rPr lang="en-US" sz="2000" dirty="0" err="1"/>
              <a:t>optimise</a:t>
            </a:r>
            <a:r>
              <a:rPr lang="en-US" sz="2000" dirty="0"/>
              <a:t> processes, improve quality and productivity, which contributes to competitiveness and meets modern standards. The topic is relevant due to the need to update management to adapt to new market requirements and improve the overall efficiency of enterprises.</a:t>
            </a:r>
            <a:r>
              <a:rPr lang="uk-UA" sz="2000" dirty="0"/>
              <a:t> </a:t>
            </a:r>
            <a:endParaRPr lang="ru-RU" sz="2000" dirty="0"/>
          </a:p>
        </p:txBody>
      </p:sp>
    </p:spTree>
    <p:extLst>
      <p:ext uri="{BB962C8B-B14F-4D97-AF65-F5344CB8AC3E}">
        <p14:creationId xmlns:p14="http://schemas.microsoft.com/office/powerpoint/2010/main" val="2570762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6550" y="809897"/>
            <a:ext cx="9980020" cy="5632311"/>
          </a:xfrm>
          <a:prstGeom prst="rect">
            <a:avLst/>
          </a:prstGeom>
        </p:spPr>
        <p:txBody>
          <a:bodyPr wrap="square">
            <a:spAutoFit/>
          </a:bodyPr>
          <a:lstStyle/>
          <a:p>
            <a:pPr algn="just"/>
            <a:r>
              <a:rPr lang="en-US" b="1" u="sng" dirty="0"/>
              <a:t>Logistics management</a:t>
            </a:r>
            <a:r>
              <a:rPr lang="en-US" dirty="0"/>
              <a:t> is defined as a complex activity aimed at </a:t>
            </a:r>
            <a:r>
              <a:rPr lang="en-US" dirty="0" err="1"/>
              <a:t>organising</a:t>
            </a:r>
            <a:r>
              <a:rPr lang="en-US" dirty="0"/>
              <a:t>, planning, controlling and coordinating the flow of material, information and financial resources.</a:t>
            </a:r>
            <a:r>
              <a:rPr lang="uk-UA" dirty="0"/>
              <a:t> </a:t>
            </a:r>
          </a:p>
          <a:p>
            <a:pPr algn="just"/>
            <a:endParaRPr lang="uk-UA" dirty="0"/>
          </a:p>
          <a:p>
            <a:pPr algn="just"/>
            <a:r>
              <a:rPr lang="en-US" dirty="0"/>
              <a:t>The leading logistics </a:t>
            </a:r>
            <a:r>
              <a:rPr lang="en-US" dirty="0" err="1"/>
              <a:t>organisation</a:t>
            </a:r>
            <a:r>
              <a:rPr lang="en-US" dirty="0"/>
              <a:t>, the Logistics Management Council, gives the following definition: </a:t>
            </a:r>
            <a:r>
              <a:rPr lang="en-US" b="1" u="sng" dirty="0"/>
              <a:t>Logistics management </a:t>
            </a:r>
            <a:r>
              <a:rPr lang="en-US" dirty="0"/>
              <a:t>is the part of the supply chain process that plans, implements and controls the efficient and effective flow of goods, their inventory, service and related information from the point of origin to the point of consumption to meet customer requirements.</a:t>
            </a:r>
            <a:endParaRPr lang="uk-UA" dirty="0"/>
          </a:p>
          <a:p>
            <a:pPr algn="just"/>
            <a:r>
              <a:rPr lang="en-US" dirty="0"/>
              <a:t>The main goal is to ensure the efficiency of supply chain management, meeting customer requirements at minimum cost.</a:t>
            </a:r>
            <a:endParaRPr lang="uk-UA" dirty="0"/>
          </a:p>
          <a:p>
            <a:pPr algn="just"/>
            <a:endParaRPr lang="uk-UA" dirty="0"/>
          </a:p>
          <a:p>
            <a:r>
              <a:rPr lang="en-US" b="1" dirty="0"/>
              <a:t>The importance of logistics management</a:t>
            </a:r>
            <a:r>
              <a:rPr lang="en-US" dirty="0"/>
              <a:t>:</a:t>
            </a:r>
            <a:br>
              <a:rPr lang="en-US" dirty="0"/>
            </a:br>
            <a:endParaRPr lang="en-US" dirty="0"/>
          </a:p>
          <a:p>
            <a:pPr marL="285750" indent="-285750" algn="just">
              <a:buFont typeface="Wingdings" panose="05000000000000000000" pitchFamily="2" charset="2"/>
              <a:buChar char="q"/>
            </a:pPr>
            <a:r>
              <a:rPr lang="en-US" dirty="0"/>
              <a:t>Increases the efficiency and competitiveness of enterprises by </a:t>
            </a:r>
            <a:r>
              <a:rPr lang="en-US" dirty="0" err="1"/>
              <a:t>optimising</a:t>
            </a:r>
            <a:r>
              <a:rPr lang="en-US" dirty="0"/>
              <a:t> logistics processes.</a:t>
            </a:r>
            <a:br>
              <a:rPr lang="en-US" dirty="0"/>
            </a:br>
            <a:endParaRPr lang="en-US" dirty="0"/>
          </a:p>
          <a:p>
            <a:pPr marL="285750" indent="-285750" algn="just">
              <a:buFont typeface="Wingdings" panose="05000000000000000000" pitchFamily="2" charset="2"/>
              <a:buChar char="q"/>
            </a:pPr>
            <a:r>
              <a:rPr lang="en-US" dirty="0"/>
              <a:t>It facilitates the integration of the enterprise into global supply chains and develops cooperation between partners.</a:t>
            </a:r>
            <a:br>
              <a:rPr lang="en-US" dirty="0"/>
            </a:br>
            <a:endParaRPr lang="en-US" dirty="0"/>
          </a:p>
          <a:p>
            <a:pPr algn="just"/>
            <a:r>
              <a:rPr lang="en-US" dirty="0"/>
              <a:t>Logistics management performs the functions of integrating management processes to ensure system-wide goals in logistics.</a:t>
            </a:r>
          </a:p>
          <a:p>
            <a:pPr algn="just"/>
            <a:endParaRPr lang="en-US" dirty="0"/>
          </a:p>
        </p:txBody>
      </p:sp>
    </p:spTree>
    <p:extLst>
      <p:ext uri="{BB962C8B-B14F-4D97-AF65-F5344CB8AC3E}">
        <p14:creationId xmlns:p14="http://schemas.microsoft.com/office/powerpoint/2010/main" val="3702622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816805188"/>
              </p:ext>
            </p:extLst>
          </p:nvPr>
        </p:nvGraphicFramePr>
        <p:xfrm>
          <a:off x="0" y="1436914"/>
          <a:ext cx="5939246" cy="4990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Схема 3"/>
          <p:cNvGraphicFramePr/>
          <p:nvPr>
            <p:extLst>
              <p:ext uri="{D42A27DB-BD31-4B8C-83A1-F6EECF244321}">
                <p14:modId xmlns:p14="http://schemas.microsoft.com/office/powerpoint/2010/main" val="1545568099"/>
              </p:ext>
            </p:extLst>
          </p:nvPr>
        </p:nvGraphicFramePr>
        <p:xfrm>
          <a:off x="5695405" y="388743"/>
          <a:ext cx="6676571" cy="52718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88495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4434" y="167316"/>
            <a:ext cx="11001028" cy="1754326"/>
          </a:xfrm>
          <a:prstGeom prst="rect">
            <a:avLst/>
          </a:prstGeom>
        </p:spPr>
        <p:txBody>
          <a:bodyPr wrap="square">
            <a:spAutoFit/>
          </a:bodyPr>
          <a:lstStyle/>
          <a:p>
            <a:r>
              <a:rPr lang="en-US" dirty="0"/>
              <a:t>One of the main tasks of logistics management is to coordinate activities at the enterprise, which guarantees the achievement of the integrity of the interests of all employees.</a:t>
            </a:r>
            <a:br>
              <a:rPr lang="en-US" dirty="0"/>
            </a:br>
            <a:endParaRPr lang="en-US" dirty="0"/>
          </a:p>
          <a:p>
            <a:pPr algn="just"/>
            <a:r>
              <a:rPr lang="en-US" dirty="0"/>
              <a:t>Currently, there is a lack of regulatory support for logistics processes in Ukraine. For effective logistics management, legislative acts regulating the rights and obligations of management entities and creating a legal framework for the formation and transformation of logistics flows are used. </a:t>
            </a:r>
          </a:p>
        </p:txBody>
      </p:sp>
      <p:sp>
        <p:nvSpPr>
          <p:cNvPr id="3" name="Прямоугольник 2"/>
          <p:cNvSpPr/>
          <p:nvPr/>
        </p:nvSpPr>
        <p:spPr>
          <a:xfrm>
            <a:off x="644434" y="2321668"/>
            <a:ext cx="5434148" cy="4247317"/>
          </a:xfrm>
          <a:prstGeom prst="rect">
            <a:avLst/>
          </a:prstGeom>
        </p:spPr>
        <p:txBody>
          <a:bodyPr wrap="square">
            <a:spAutoFit/>
          </a:bodyPr>
          <a:lstStyle/>
          <a:p>
            <a:r>
              <a:rPr lang="en-US" b="1" u="sng" dirty="0"/>
              <a:t>The legal framework for logistics management consists of:</a:t>
            </a:r>
            <a:br>
              <a:rPr lang="en-US" b="1" u="sng" dirty="0"/>
            </a:br>
            <a:endParaRPr lang="en-US" b="1" u="sng" dirty="0"/>
          </a:p>
          <a:p>
            <a:pPr marL="285750" indent="-285750">
              <a:buFont typeface="Wingdings" panose="05000000000000000000" pitchFamily="2" charset="2"/>
              <a:buChar char="v"/>
            </a:pPr>
            <a:r>
              <a:rPr lang="en-US" dirty="0"/>
              <a:t>Legislative acts of Ukraine;</a:t>
            </a:r>
            <a:br>
              <a:rPr lang="en-US" dirty="0"/>
            </a:br>
            <a:endParaRPr lang="en-US" dirty="0"/>
          </a:p>
          <a:p>
            <a:pPr marL="285750" indent="-285750">
              <a:buFont typeface="Wingdings" panose="05000000000000000000" pitchFamily="2" charset="2"/>
              <a:buChar char="v"/>
            </a:pPr>
            <a:r>
              <a:rPr lang="en-US" dirty="0"/>
              <a:t>Resolutions of the </a:t>
            </a:r>
            <a:r>
              <a:rPr lang="en-US" dirty="0" err="1"/>
              <a:t>Verkhovna</a:t>
            </a:r>
            <a:r>
              <a:rPr lang="en-US" dirty="0"/>
              <a:t> Rada and acts of the Cabinet of Ministers of Ukraine;</a:t>
            </a:r>
            <a:br>
              <a:rPr lang="en-US" dirty="0"/>
            </a:br>
            <a:endParaRPr lang="en-US" dirty="0"/>
          </a:p>
          <a:p>
            <a:pPr marL="285750" indent="-285750">
              <a:buFont typeface="Wingdings" panose="05000000000000000000" pitchFamily="2" charset="2"/>
              <a:buChar char="v"/>
            </a:pPr>
            <a:r>
              <a:rPr lang="en-US" dirty="0"/>
              <a:t>Documents of local authorities.</a:t>
            </a:r>
            <a:br>
              <a:rPr lang="en-US" dirty="0"/>
            </a:br>
            <a:endParaRPr lang="en-US" dirty="0"/>
          </a:p>
          <a:p>
            <a:r>
              <a:rPr lang="en-US" dirty="0"/>
              <a:t>Important elements of legal regulation include indicative planning of economic development, pricing and socio-economic policy, state support for production, </a:t>
            </a:r>
            <a:r>
              <a:rPr lang="en-US" dirty="0" err="1"/>
              <a:t>privatisation</a:t>
            </a:r>
            <a:r>
              <a:rPr lang="en-US" dirty="0"/>
              <a:t>, product </a:t>
            </a:r>
            <a:r>
              <a:rPr lang="en-US" dirty="0" err="1"/>
              <a:t>standardisation</a:t>
            </a:r>
            <a:r>
              <a:rPr lang="en-US" dirty="0"/>
              <a:t>, and control over the effectiveness of financial, customs and tax policies.</a:t>
            </a:r>
          </a:p>
        </p:txBody>
      </p:sp>
      <p:sp>
        <p:nvSpPr>
          <p:cNvPr id="4" name="Прямоугольник 3"/>
          <p:cNvSpPr/>
          <p:nvPr/>
        </p:nvSpPr>
        <p:spPr>
          <a:xfrm>
            <a:off x="6096000" y="2321668"/>
            <a:ext cx="6096000" cy="3139321"/>
          </a:xfrm>
          <a:prstGeom prst="rect">
            <a:avLst/>
          </a:prstGeom>
        </p:spPr>
        <p:txBody>
          <a:bodyPr>
            <a:spAutoFit/>
          </a:bodyPr>
          <a:lstStyle/>
          <a:p>
            <a:r>
              <a:rPr lang="en-US" b="1" u="sng" dirty="0"/>
              <a:t>The main responsibilities of the regulatory bodies include:</a:t>
            </a:r>
            <a:br>
              <a:rPr lang="en-US" b="1" u="sng" dirty="0"/>
            </a:br>
            <a:endParaRPr lang="en-US" b="1" u="sng" dirty="0"/>
          </a:p>
          <a:p>
            <a:pPr marL="285750" indent="-285750">
              <a:buFont typeface="Wingdings" panose="05000000000000000000" pitchFamily="2" charset="2"/>
              <a:buChar char="Ø"/>
            </a:pPr>
            <a:r>
              <a:rPr lang="en-US" dirty="0"/>
              <a:t>Quality management of information and material flows;</a:t>
            </a:r>
            <a:br>
              <a:rPr lang="en-US" dirty="0"/>
            </a:br>
            <a:endParaRPr lang="en-US" dirty="0"/>
          </a:p>
          <a:p>
            <a:pPr marL="285750" indent="-285750">
              <a:buFont typeface="Wingdings" panose="05000000000000000000" pitchFamily="2" charset="2"/>
              <a:buChar char="Ø"/>
            </a:pPr>
            <a:r>
              <a:rPr lang="en-US" dirty="0"/>
              <a:t>Staffing;</a:t>
            </a:r>
            <a:br>
              <a:rPr lang="en-US" dirty="0"/>
            </a:br>
            <a:endParaRPr lang="en-US" dirty="0"/>
          </a:p>
          <a:p>
            <a:pPr marL="285750" indent="-285750">
              <a:buFont typeface="Wingdings" panose="05000000000000000000" pitchFamily="2" charset="2"/>
              <a:buChar char="Ø"/>
            </a:pPr>
            <a:r>
              <a:rPr lang="en-US" dirty="0"/>
              <a:t>Determination of documentation for goods movement and quality control;</a:t>
            </a:r>
            <a:br>
              <a:rPr lang="en-US" dirty="0"/>
            </a:br>
            <a:endParaRPr lang="en-US" dirty="0"/>
          </a:p>
          <a:p>
            <a:pPr marL="285750" indent="-285750">
              <a:buFont typeface="Wingdings" panose="05000000000000000000" pitchFamily="2" charset="2"/>
              <a:buChar char="Ø"/>
            </a:pPr>
            <a:r>
              <a:rPr lang="en-US" dirty="0"/>
              <a:t>Definition of contracts, subcontractors and internal inspections.</a:t>
            </a:r>
          </a:p>
        </p:txBody>
      </p:sp>
    </p:spTree>
    <p:extLst>
      <p:ext uri="{BB962C8B-B14F-4D97-AF65-F5344CB8AC3E}">
        <p14:creationId xmlns:p14="http://schemas.microsoft.com/office/powerpoint/2010/main" val="1071039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393324" y="722356"/>
            <a:ext cx="6894787" cy="5632311"/>
          </a:xfrm>
          <a:prstGeom prst="rect">
            <a:avLst/>
          </a:prstGeom>
        </p:spPr>
        <p:txBody>
          <a:bodyPr wrap="square">
            <a:spAutoFit/>
          </a:bodyPr>
          <a:lstStyle/>
          <a:p>
            <a:pPr algn="just"/>
            <a:r>
              <a:rPr lang="en-US" sz="2400" dirty="0"/>
              <a:t>Evaluating the effectiveness of logistics management includes measuring costs, customer service, productivity and asset </a:t>
            </a:r>
            <a:r>
              <a:rPr lang="en-US" sz="2400" dirty="0" err="1"/>
              <a:t>utilisation</a:t>
            </a:r>
            <a:r>
              <a:rPr lang="en-US" sz="2400" dirty="0"/>
              <a:t>. </a:t>
            </a:r>
            <a:endParaRPr lang="uk-UA" sz="2400" dirty="0"/>
          </a:p>
          <a:p>
            <a:pPr algn="just"/>
            <a:r>
              <a:rPr lang="en-US" sz="2400" dirty="0"/>
              <a:t>Costs are a key indicator, but other aspects such as on-time delivery and customer satisfaction are also important. </a:t>
            </a:r>
            <a:endParaRPr lang="uk-UA" sz="2400" dirty="0"/>
          </a:p>
          <a:p>
            <a:pPr algn="just"/>
            <a:r>
              <a:rPr lang="en-US" sz="2400" dirty="0"/>
              <a:t>The integration of financial and operational metrics allows for balanced evaluation systems that take into account both past and forward-looking data. Non-financial indicators such as lead times and customer satisfaction are also important. </a:t>
            </a:r>
            <a:endParaRPr lang="uk-UA" sz="2400" dirty="0"/>
          </a:p>
          <a:p>
            <a:pPr algn="just"/>
            <a:r>
              <a:rPr lang="en-US" sz="2400" dirty="0"/>
              <a:t>The innovative approach includes the concept of balanced benefits, which takes into account not only finances but also the company's strategic goals, allowing it to adapt to changes in the market.</a:t>
            </a:r>
          </a:p>
        </p:txBody>
      </p:sp>
    </p:spTree>
    <p:extLst>
      <p:ext uri="{BB962C8B-B14F-4D97-AF65-F5344CB8AC3E}">
        <p14:creationId xmlns:p14="http://schemas.microsoft.com/office/powerpoint/2010/main" val="1256321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2115" y="1120454"/>
            <a:ext cx="10450285" cy="5016758"/>
          </a:xfrm>
          <a:prstGeom prst="rect">
            <a:avLst/>
          </a:prstGeom>
        </p:spPr>
        <p:txBody>
          <a:bodyPr wrap="square">
            <a:spAutoFit/>
          </a:bodyPr>
          <a:lstStyle/>
          <a:p>
            <a:pPr algn="ctr"/>
            <a:r>
              <a:rPr lang="en-US" sz="2000" b="1" dirty="0"/>
              <a:t>Current state of logistics management in Ukraine: interregional asymmetries</a:t>
            </a:r>
            <a:endParaRPr lang="en-US" sz="2000" dirty="0"/>
          </a:p>
          <a:p>
            <a:pPr algn="just"/>
            <a:endParaRPr lang="uk-UA" sz="2000" dirty="0"/>
          </a:p>
          <a:p>
            <a:pPr algn="just"/>
            <a:r>
              <a:rPr lang="en-US" sz="2000" dirty="0"/>
              <a:t>Ukraine's economy is currently undergoing a difficult transformation to a market-based economy, accompanied by a decline in industry and slow development of the service sector. The effectiveness of logistics management in Ukraine is critical due to the country's strategic location at the intersection of trade routes between Europe and Asia. At the same time, there are a number of challenges: the infrastructure does not meet European standards and logistics costs remain high.</a:t>
            </a:r>
            <a:endParaRPr lang="uk-UA" sz="2000" dirty="0"/>
          </a:p>
          <a:p>
            <a:pPr algn="just"/>
            <a:r>
              <a:rPr lang="en-US" sz="2000" b="1" i="1" dirty="0"/>
              <a:t>Interregional asymmetry in Ukraine </a:t>
            </a:r>
            <a:r>
              <a:rPr lang="en-US" sz="2000" dirty="0"/>
              <a:t>is manifested in significant differences in infrastructure development, which affects the economic potential of the regions. For example, the Black Sea region (Odesa, Mykolaiv, and Kherson oblasts) is actively developing international logistics and trade due to its </a:t>
            </a:r>
            <a:r>
              <a:rPr lang="en-US" sz="2000" dirty="0" err="1"/>
              <a:t>favourable</a:t>
            </a:r>
            <a:r>
              <a:rPr lang="en-US" sz="2000" dirty="0"/>
              <a:t> maritime location and ports. The Carpathian region, on the other hand, focuses on recreation and tourism, taking advantage of its natural resources and unique landscapes. However, both regions need better transport and logistics infrastructure to reach their full </a:t>
            </a:r>
            <a:r>
              <a:rPr lang="en-US" sz="2000" dirty="0" err="1"/>
              <a:t>potential.To</a:t>
            </a:r>
            <a:r>
              <a:rPr lang="en-US" sz="2000" dirty="0"/>
              <a:t> overcome the asymmetry and ensure the country's even development, a comprehensive logistics strategy is needed that takes into account the specifics of each region and facilitates their integration into the national and international economy.</a:t>
            </a:r>
            <a:endParaRPr lang="uk-UA" sz="2000" dirty="0"/>
          </a:p>
        </p:txBody>
      </p:sp>
    </p:spTree>
    <p:extLst>
      <p:ext uri="{BB962C8B-B14F-4D97-AF65-F5344CB8AC3E}">
        <p14:creationId xmlns:p14="http://schemas.microsoft.com/office/powerpoint/2010/main" val="2197876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031401168"/>
              </p:ext>
            </p:extLst>
          </p:nvPr>
        </p:nvGraphicFramePr>
        <p:xfrm>
          <a:off x="269965" y="748937"/>
          <a:ext cx="11207931" cy="538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2644071" y="248586"/>
            <a:ext cx="5943295" cy="461665"/>
          </a:xfrm>
          <a:prstGeom prst="rect">
            <a:avLst/>
          </a:prstGeom>
        </p:spPr>
        <p:txBody>
          <a:bodyPr wrap="none">
            <a:spAutoFit/>
          </a:bodyPr>
          <a:lstStyle/>
          <a:p>
            <a:pPr algn="ctr"/>
            <a:r>
              <a:rPr lang="en-US" sz="2400" b="1" dirty="0"/>
              <a:t>Problems of logistics management in Ukraine</a:t>
            </a:r>
          </a:p>
        </p:txBody>
      </p:sp>
    </p:spTree>
    <p:extLst>
      <p:ext uri="{BB962C8B-B14F-4D97-AF65-F5344CB8AC3E}">
        <p14:creationId xmlns:p14="http://schemas.microsoft.com/office/powerpoint/2010/main" val="3303845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948480527"/>
              </p:ext>
            </p:extLst>
          </p:nvPr>
        </p:nvGraphicFramePr>
        <p:xfrm>
          <a:off x="627017" y="992777"/>
          <a:ext cx="11120845" cy="51455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4014652" y="178917"/>
            <a:ext cx="5669280" cy="461665"/>
          </a:xfrm>
          <a:prstGeom prst="rect">
            <a:avLst/>
          </a:prstGeom>
        </p:spPr>
        <p:txBody>
          <a:bodyPr wrap="square">
            <a:spAutoFit/>
          </a:bodyPr>
          <a:lstStyle/>
          <a:p>
            <a:r>
              <a:rPr lang="en-US" sz="2400" b="1" dirty="0"/>
              <a:t>Ways to solve the problems</a:t>
            </a:r>
          </a:p>
        </p:txBody>
      </p:sp>
    </p:spTree>
    <p:extLst>
      <p:ext uri="{BB962C8B-B14F-4D97-AF65-F5344CB8AC3E}">
        <p14:creationId xmlns:p14="http://schemas.microsoft.com/office/powerpoint/2010/main" val="189526305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951</TotalTime>
  <Words>2650</Words>
  <Application>Microsoft Office PowerPoint</Application>
  <PresentationFormat>Широкоэкранный</PresentationFormat>
  <Paragraphs>132</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Calibri Light</vt:lpstr>
      <vt:lpstr>Times New Roman</vt:lpstr>
      <vt:lpstr>Wingdings</vt:lpstr>
      <vt:lpstr>Тема Office</vt:lpstr>
      <vt:lpstr>Ministry of Education and Science of Ukraine Kyiv National University of Construction and Architecture  Wang Zhihao</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and Science of Ukraine Kyiv National University of Construction and Architecture  ПІБ студента</dc:title>
  <dc:creator>Xiaomi</dc:creator>
  <cp:lastModifiedBy>Сашка</cp:lastModifiedBy>
  <cp:revision>65</cp:revision>
  <dcterms:created xsi:type="dcterms:W3CDTF">2024-10-29T22:55:34Z</dcterms:created>
  <dcterms:modified xsi:type="dcterms:W3CDTF">2024-12-10T10:07:10Z</dcterms:modified>
</cp:coreProperties>
</file>