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66" r:id="rId4"/>
    <p:sldId id="267" r:id="rId5"/>
    <p:sldId id="268" r:id="rId6"/>
    <p:sldId id="264" r:id="rId7"/>
    <p:sldId id="260" r:id="rId8"/>
    <p:sldId id="257" r:id="rId9"/>
    <p:sldId id="270" r:id="rId10"/>
    <p:sldId id="269" r:id="rId11"/>
    <p:sldId id="271" r:id="rId1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862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337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9264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F46EC-BD2E-4ED9-A781-F90946C2E2CE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2422821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4794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431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664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964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387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004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750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061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643BC-3514-441F-8FEB-A1F10E8E5A78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5D18C-C6AC-4F3F-A066-F4D5E2909B3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2272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27835" y="711200"/>
            <a:ext cx="10972800" cy="1143000"/>
          </a:xfrm>
        </p:spPr>
        <p:txBody>
          <a:bodyPr/>
          <a:lstStyle/>
          <a:p>
            <a:pPr algn="ctr" eaLnBrk="1" hangingPunct="1"/>
            <a:r>
              <a:rPr lang="uk-UA" altLang="uk-UA" sz="2800" dirty="0">
                <a:latin typeface="Times New Roman" panose="02020603050405020304" pitchFamily="18" charset="0"/>
              </a:rPr>
              <a:t>Графічні матеріали до бакалаврської роботи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1612" y="2375932"/>
            <a:ext cx="10972800" cy="2185988"/>
          </a:xfrm>
        </p:spPr>
        <p:txBody>
          <a:bodyPr/>
          <a:lstStyle/>
          <a:p>
            <a:pPr algn="ctr">
              <a:buNone/>
            </a:pPr>
            <a:r>
              <a:rPr lang="uk-UA" altLang="uk-UA" dirty="0"/>
              <a:t>“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ГЕОДЕЗИЧНІ РОБОТИ ПРИ РЕКОНСТРУКЦІЇ ДІЛЯНКИ АВТОМОБІЛЬНОЇ ДОРОГИ </a:t>
            </a:r>
            <a:r>
              <a:rPr lang="uk-UA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algn="ctr" eaLnBrk="1" hangingPunct="1">
              <a:buFontTx/>
              <a:buNone/>
            </a:pPr>
            <a:endParaRPr lang="uk-UA" alt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uk-UA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Резнік</a:t>
            </a:r>
            <a:r>
              <a:rPr lang="uk-UA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Сергій Олександрович</a:t>
            </a:r>
          </a:p>
        </p:txBody>
      </p:sp>
      <p:graphicFrame>
        <p:nvGraphicFramePr>
          <p:cNvPr id="3076" name="Group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02488925"/>
              </p:ext>
            </p:extLst>
          </p:nvPr>
        </p:nvGraphicFramePr>
        <p:xfrm>
          <a:off x="5509979" y="4849530"/>
          <a:ext cx="6447806" cy="1800656"/>
        </p:xfrm>
        <a:graphic>
          <a:graphicData uri="http://schemas.openxmlformats.org/drawingml/2006/table">
            <a:tbl>
              <a:tblPr/>
              <a:tblGrid>
                <a:gridCol w="2423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9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61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747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92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06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589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БАКАЛАВРСЬКА  РОБОТА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Геодезичні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роботи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при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реконструкції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ділянки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автомобільної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дороги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Зм.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К-сть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Документ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Підпис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Дата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369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Розроб.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Резнік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С. О.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Графічні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матеріали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Літ.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Аркушів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369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Консультант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Анненков А.О..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69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Керівник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Бондар С.А.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369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Н. контр.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КНУБА, ГІСУТ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каф. інженерної геодезії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зГД-19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369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3696">
                <a:tc gridSpan="2">
                  <a:txBody>
                    <a:bodyPr/>
                    <a:lstStyle/>
                    <a:p>
                      <a:pPr marL="0" marR="0" lvl="0" indent="0" algn="l" defTabSz="32337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 Зав. каф.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32337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Дем’яненко Р.А.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168" y="2933700"/>
            <a:ext cx="1761897" cy="222523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0145" y="711200"/>
            <a:ext cx="11717640" cy="59389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0380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98038" y="773670"/>
            <a:ext cx="4680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Нівелювання поперечників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71675" y="1296890"/>
            <a:ext cx="6096000" cy="2156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Нівелювання поперечників дає можливість 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отримати позначки точок 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побудови профілів поперечників, 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розбиваються через певні проміжки по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лінії поздовжнього нівелювання.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690" y="2777815"/>
            <a:ext cx="5438095" cy="29238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066" y="3467083"/>
            <a:ext cx="6049624" cy="292380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0145" y="773670"/>
            <a:ext cx="11717640" cy="5876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289950"/>
              </p:ext>
            </p:extLst>
          </p:nvPr>
        </p:nvGraphicFramePr>
        <p:xfrm>
          <a:off x="10851262" y="6159093"/>
          <a:ext cx="1106523" cy="491088"/>
        </p:xfrm>
        <a:graphic>
          <a:graphicData uri="http://schemas.openxmlformats.org/drawingml/2006/table">
            <a:tbl>
              <a:tblPr/>
              <a:tblGrid>
                <a:gridCol w="390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Аркушів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9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4187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84" y="332672"/>
            <a:ext cx="11271183" cy="634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92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19404" y="956922"/>
            <a:ext cx="10312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/>
              <a:t>ЗАГАЛЬНІ ВІДОМОСТІ</a:t>
            </a:r>
          </a:p>
          <a:p>
            <a:pPr algn="ctr"/>
            <a:endParaRPr lang="uk-UA" sz="2400" dirty="0"/>
          </a:p>
          <a:p>
            <a:pPr algn="just"/>
            <a:r>
              <a:rPr lang="uk-UA" sz="2400" dirty="0"/>
              <a:t>Капітальний ремонт дороги М-01 Київ - Чернігів - Нові </a:t>
            </a:r>
            <a:r>
              <a:rPr lang="uk-UA" sz="2400" dirty="0" err="1"/>
              <a:t>Яриловичі</a:t>
            </a:r>
            <a:r>
              <a:rPr lang="uk-UA" sz="2400" dirty="0"/>
              <a:t> - </a:t>
            </a:r>
            <a:r>
              <a:rPr lang="uk-UA" sz="2400" dirty="0" err="1"/>
              <a:t>проєкт</a:t>
            </a:r>
            <a:r>
              <a:rPr lang="uk-UA" sz="2400" dirty="0"/>
              <a:t>, що реалізують в рамках співпраці </a:t>
            </a:r>
            <a:r>
              <a:rPr lang="uk-UA" sz="2400" dirty="0" err="1"/>
              <a:t>Укравтодору</a:t>
            </a:r>
            <a:r>
              <a:rPr lang="uk-UA" sz="2400" dirty="0"/>
              <a:t> та міжнародних фінансових організацій. Всього капітальним ремонтом мають охопити 80 км М-01 від Києва до </a:t>
            </a:r>
            <a:r>
              <a:rPr lang="uk-UA" sz="2400" dirty="0" err="1"/>
              <a:t>Кіптів</a:t>
            </a:r>
            <a:r>
              <a:rPr lang="uk-UA" sz="2400" dirty="0"/>
              <a:t> (транспортна розв’язка доріг М-01 та М-02).</a:t>
            </a:r>
          </a:p>
          <a:p>
            <a:pPr algn="just"/>
            <a:r>
              <a:rPr lang="uk-UA" sz="2400" dirty="0"/>
              <a:t>Протяжність ділянки, що підлягає ремонту по Чернігівській області складає 37,64 км.</a:t>
            </a:r>
          </a:p>
          <a:p>
            <a:r>
              <a:rPr lang="uk-UA" sz="2400" dirty="0"/>
              <a:t>Загальна довжина у населених пунктах - 9,355 км, в тому числі:</a:t>
            </a:r>
          </a:p>
          <a:p>
            <a:r>
              <a:rPr lang="uk-UA" sz="2400" dirty="0" err="1"/>
              <a:t>Калитянське</a:t>
            </a:r>
            <a:r>
              <a:rPr lang="uk-UA" sz="2400" dirty="0"/>
              <a:t> – 0,672 км,</a:t>
            </a:r>
          </a:p>
          <a:p>
            <a:r>
              <a:rPr lang="uk-UA" sz="2400" dirty="0" err="1"/>
              <a:t>Сираї</a:t>
            </a:r>
            <a:r>
              <a:rPr lang="uk-UA" sz="2400" dirty="0"/>
              <a:t> – 2,149 км,</a:t>
            </a:r>
          </a:p>
          <a:p>
            <a:r>
              <a:rPr lang="uk-UA" sz="2400" dirty="0" err="1"/>
              <a:t>Єрків</a:t>
            </a:r>
            <a:r>
              <a:rPr lang="uk-UA" sz="2400" dirty="0"/>
              <a:t> – 0,941 км,</a:t>
            </a:r>
          </a:p>
          <a:p>
            <a:r>
              <a:rPr lang="uk-UA" sz="2400" dirty="0" err="1"/>
              <a:t>Гарбузин</a:t>
            </a:r>
            <a:r>
              <a:rPr lang="uk-UA" sz="2400" dirty="0"/>
              <a:t> – 1,332 км,</a:t>
            </a:r>
          </a:p>
          <a:p>
            <a:r>
              <a:rPr lang="uk-UA" sz="2400" dirty="0" err="1"/>
              <a:t>Лемеші</a:t>
            </a:r>
            <a:r>
              <a:rPr lang="uk-UA" sz="2400" dirty="0"/>
              <a:t> – 1,148 км,</a:t>
            </a:r>
          </a:p>
          <a:p>
            <a:r>
              <a:rPr lang="uk-UA" sz="2400" dirty="0"/>
              <a:t>Кіпті – 3,113 км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0145" y="704850"/>
            <a:ext cx="11717640" cy="5945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081002"/>
              </p:ext>
            </p:extLst>
          </p:nvPr>
        </p:nvGraphicFramePr>
        <p:xfrm>
          <a:off x="10851262" y="6160864"/>
          <a:ext cx="1106523" cy="489317"/>
        </p:xfrm>
        <a:graphic>
          <a:graphicData uri="http://schemas.openxmlformats.org/drawingml/2006/table">
            <a:tbl>
              <a:tblPr/>
              <a:tblGrid>
                <a:gridCol w="390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Аркушів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9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7305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365" y="730005"/>
            <a:ext cx="10515600" cy="625475"/>
          </a:xfrm>
        </p:spPr>
        <p:txBody>
          <a:bodyPr>
            <a:normAutofit fontScale="90000"/>
          </a:bodyPr>
          <a:lstStyle/>
          <a:p>
            <a:r>
              <a:rPr lang="ru-RU" dirty="0"/>
              <a:t>Коротка </a:t>
            </a:r>
            <a:r>
              <a:rPr lang="ru-RU" dirty="0" err="1"/>
              <a:t>фізико-географічна</a:t>
            </a:r>
            <a:r>
              <a:rPr lang="ru-RU" dirty="0"/>
              <a:t>  характеристика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0405" y="1616075"/>
            <a:ext cx="7467600" cy="4972050"/>
          </a:xfrm>
        </p:spPr>
        <p:txBody>
          <a:bodyPr/>
          <a:lstStyle/>
          <a:p>
            <a:r>
              <a:rPr lang="ru-RU" dirty="0" err="1"/>
              <a:t>Автошлях</a:t>
            </a:r>
            <a:r>
              <a:rPr lang="ru-RU" dirty="0"/>
              <a:t> М 01 (</a:t>
            </a:r>
            <a:r>
              <a:rPr lang="ru-RU" dirty="0" err="1"/>
              <a:t>Київ</a:t>
            </a:r>
            <a:r>
              <a:rPr lang="ru-RU" dirty="0"/>
              <a:t> — </a:t>
            </a:r>
            <a:r>
              <a:rPr lang="ru-RU" dirty="0" err="1"/>
              <a:t>Чернігів</a:t>
            </a:r>
            <a:r>
              <a:rPr lang="ru-RU" dirty="0"/>
              <a:t> — 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Яриловичі</a:t>
            </a:r>
            <a:r>
              <a:rPr lang="ru-RU" dirty="0"/>
              <a:t> (</a:t>
            </a:r>
            <a:r>
              <a:rPr lang="ru-RU" dirty="0" err="1"/>
              <a:t>державний</a:t>
            </a:r>
            <a:r>
              <a:rPr lang="ru-RU" dirty="0"/>
              <a:t> кордон з </a:t>
            </a:r>
            <a:r>
              <a:rPr lang="ru-RU" dirty="0" err="1"/>
              <a:t>Білоруссю</a:t>
            </a:r>
            <a:r>
              <a:rPr lang="ru-RU" dirty="0"/>
              <a:t>)) — </a:t>
            </a:r>
            <a:r>
              <a:rPr lang="ru-RU" dirty="0" err="1"/>
              <a:t>автомобільний</a:t>
            </a:r>
            <a:r>
              <a:rPr lang="ru-RU" dirty="0"/>
              <a:t> шлях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 Проходить </a:t>
            </a:r>
            <a:r>
              <a:rPr lang="ru-RU" dirty="0" err="1"/>
              <a:t>територією</a:t>
            </a:r>
            <a:r>
              <a:rPr lang="ru-RU" dirty="0"/>
              <a:t> </a:t>
            </a:r>
            <a:r>
              <a:rPr lang="ru-RU" dirty="0" err="1"/>
              <a:t>Київської</a:t>
            </a:r>
            <a:r>
              <a:rPr lang="ru-RU" dirty="0"/>
              <a:t> і </a:t>
            </a:r>
            <a:r>
              <a:rPr lang="ru-RU" dirty="0" err="1"/>
              <a:t>Чернігівської</a:t>
            </a:r>
            <a:r>
              <a:rPr lang="ru-RU" dirty="0"/>
              <a:t> областей,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міста</a:t>
            </a:r>
            <a:r>
              <a:rPr lang="ru-RU" dirty="0"/>
              <a:t> </a:t>
            </a:r>
            <a:r>
              <a:rPr lang="ru-RU" dirty="0" err="1"/>
              <a:t>Києва</a:t>
            </a:r>
            <a:r>
              <a:rPr lang="ru-RU" dirty="0"/>
              <a:t>.</a:t>
            </a:r>
            <a:endParaRPr lang="uk-UA" dirty="0"/>
          </a:p>
          <a:p>
            <a:r>
              <a:rPr lang="ru-RU" dirty="0" err="1"/>
              <a:t>Довжина</a:t>
            </a:r>
            <a:r>
              <a:rPr lang="ru-RU" dirty="0"/>
              <a:t> - 241,9 км</a:t>
            </a:r>
            <a:endParaRPr lang="uk-UA" dirty="0"/>
          </a:p>
          <a:p>
            <a:r>
              <a:rPr lang="ru-RU" dirty="0"/>
              <a:t>Початок -</a:t>
            </a:r>
            <a:r>
              <a:rPr lang="ru-RU" dirty="0" err="1"/>
              <a:t>Київ</a:t>
            </a:r>
            <a:endParaRPr lang="uk-UA" dirty="0"/>
          </a:p>
          <a:p>
            <a:r>
              <a:rPr lang="ru-RU" dirty="0"/>
              <a:t>Координати  50°27′41″ пн. ш. 30°37′55″ </a:t>
            </a:r>
            <a:r>
              <a:rPr lang="ru-RU" dirty="0" err="1"/>
              <a:t>сх</a:t>
            </a:r>
            <a:r>
              <a:rPr lang="ru-RU" dirty="0"/>
              <a:t>. д. </a:t>
            </a:r>
            <a:endParaRPr lang="uk-UA" dirty="0"/>
          </a:p>
          <a:p>
            <a:r>
              <a:rPr lang="ru-RU" dirty="0" err="1"/>
              <a:t>Кінець</a:t>
            </a:r>
            <a:r>
              <a:rPr lang="ru-RU" dirty="0"/>
              <a:t> -КПП «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Яриловичі</a:t>
            </a:r>
            <a:r>
              <a:rPr lang="ru-RU" dirty="0"/>
              <a:t>»</a:t>
            </a:r>
            <a:endParaRPr lang="uk-UA" dirty="0"/>
          </a:p>
          <a:p>
            <a:r>
              <a:rPr lang="ru-RU" dirty="0"/>
              <a:t>Координати  52°04′43″ пн. ш. 30°57′59″ </a:t>
            </a:r>
            <a:r>
              <a:rPr lang="ru-RU" dirty="0" err="1"/>
              <a:t>сх</a:t>
            </a:r>
            <a:r>
              <a:rPr lang="ru-RU" dirty="0"/>
              <a:t>. д.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8005" y="1380634"/>
            <a:ext cx="2323353" cy="51009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0145" y="577850"/>
            <a:ext cx="11717640" cy="6072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590325"/>
              </p:ext>
            </p:extLst>
          </p:nvPr>
        </p:nvGraphicFramePr>
        <p:xfrm>
          <a:off x="10851262" y="6159093"/>
          <a:ext cx="1106523" cy="491088"/>
        </p:xfrm>
        <a:graphic>
          <a:graphicData uri="http://schemas.openxmlformats.org/drawingml/2006/table">
            <a:tbl>
              <a:tblPr/>
              <a:tblGrid>
                <a:gridCol w="390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Аркушів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9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10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700" y="838344"/>
            <a:ext cx="6797511" cy="464434"/>
          </a:xfrm>
        </p:spPr>
        <p:txBody>
          <a:bodyPr>
            <a:noAutofit/>
          </a:bodyPr>
          <a:lstStyle/>
          <a:p>
            <a:r>
              <a:rPr lang="uk-UA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Планова основа</a:t>
            </a:r>
            <a:endParaRPr lang="uk-UA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1328"/>
            <a:ext cx="6576152" cy="5347403"/>
          </a:xfrm>
        </p:spPr>
        <p:txBody>
          <a:bodyPr/>
          <a:lstStyle/>
          <a:p>
            <a:pPr marL="0" indent="0">
              <a:buNone/>
            </a:pP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Планова геодезична основа запроектована витягнутим ходом полігонометрії 4 класу</a:t>
            </a:r>
          </a:p>
          <a:p>
            <a:endParaRPr lang="uk-UA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</a:rPr>
              <a:t>Характеристики ходу Кіпті - Новики</a:t>
            </a:r>
          </a:p>
          <a:p>
            <a:r>
              <a:rPr lang="uk-UA" dirty="0">
                <a:latin typeface="Times New Roman" panose="02020603050405020304" pitchFamily="18" charset="0"/>
              </a:rPr>
              <a:t>довжина 12,130 км</a:t>
            </a:r>
          </a:p>
          <a:p>
            <a:r>
              <a:rPr lang="uk-UA" dirty="0">
                <a:latin typeface="Times New Roman" panose="02020603050405020304" pitchFamily="18" charset="0"/>
              </a:rPr>
              <a:t>кількість сторін 14</a:t>
            </a:r>
          </a:p>
          <a:p>
            <a:r>
              <a:rPr lang="uk-UA" dirty="0">
                <a:latin typeface="Times New Roman" panose="02020603050405020304" pitchFamily="18" charset="0"/>
              </a:rPr>
              <a:t>сторона мінімальна 0,52 км</a:t>
            </a:r>
          </a:p>
          <a:p>
            <a:r>
              <a:rPr lang="uk-UA" dirty="0">
                <a:latin typeface="Times New Roman" panose="02020603050405020304" pitchFamily="18" charset="0"/>
              </a:rPr>
              <a:t>сторона максимальна 1,25 км</a:t>
            </a:r>
          </a:p>
          <a:p>
            <a:r>
              <a:rPr lang="uk-UA" dirty="0">
                <a:latin typeface="Times New Roman" panose="02020603050405020304" pitchFamily="18" charset="0"/>
              </a:rPr>
              <a:t>сторона середня 0,866 км</a:t>
            </a:r>
          </a:p>
          <a:p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6507" y="708901"/>
            <a:ext cx="2949194" cy="57277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0145" y="639051"/>
            <a:ext cx="11717640" cy="60111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359807"/>
              </p:ext>
            </p:extLst>
          </p:nvPr>
        </p:nvGraphicFramePr>
        <p:xfrm>
          <a:off x="10841573" y="6159093"/>
          <a:ext cx="1106523" cy="491088"/>
        </p:xfrm>
        <a:graphic>
          <a:graphicData uri="http://schemas.openxmlformats.org/drawingml/2006/table">
            <a:tbl>
              <a:tblPr/>
              <a:tblGrid>
                <a:gridCol w="390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Аркушів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9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2635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0164" y="1642709"/>
            <a:ext cx="2152075" cy="362133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818387" y="1196807"/>
            <a:ext cx="38481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комплект </a:t>
            </a:r>
            <a:r>
              <a:rPr lang="uk-UA" altLang="uk-UA" sz="2000" dirty="0" err="1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двочастотногo</a:t>
            </a:r>
            <a:r>
              <a:rPr lang="uk-UA" alt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GNSS приймача </a:t>
            </a:r>
            <a:r>
              <a:rPr lang="uk-UA" altLang="uk-UA" sz="2000" dirty="0" err="1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Leica</a:t>
            </a:r>
            <a:r>
              <a:rPr lang="uk-UA" altLang="uk-UA" sz="20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RX1210+GNSS</a:t>
            </a:r>
            <a:endParaRPr lang="uk-UA" alt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527089" y="5102367"/>
            <a:ext cx="374015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uk-UA" alt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Точність 2D (статика) 5 мм + 0.5 </a:t>
            </a:r>
            <a:r>
              <a:rPr lang="uk-UA" altLang="uk-UA" sz="1400" dirty="0" err="1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ppm</a:t>
            </a:r>
            <a:endParaRPr lang="uk-UA" altLang="uk-UA" sz="1400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uk-UA" alt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Точність 3D (статика) 10 мм + 0.5 </a:t>
            </a:r>
            <a:r>
              <a:rPr lang="uk-UA" altLang="uk-UA" sz="1400" dirty="0" err="1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ppm</a:t>
            </a:r>
            <a:endParaRPr lang="uk-UA" altLang="uk-UA" sz="1400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uk-UA" alt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Точність 2D (RTK) 10 мм + 0.5 </a:t>
            </a:r>
            <a:r>
              <a:rPr lang="uk-UA" altLang="uk-UA" sz="1400" dirty="0" err="1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ppm</a:t>
            </a:r>
            <a:endParaRPr lang="uk-UA" altLang="uk-UA" sz="1400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uk-UA" alt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Точність 3D (RTK) 20 мм + 0.5 </a:t>
            </a:r>
            <a:r>
              <a:rPr lang="uk-UA" altLang="uk-UA" sz="1400" dirty="0" err="1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ppm</a:t>
            </a:r>
            <a:r>
              <a:rPr lang="uk-UA" alt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uk-UA" alt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56" y="2160121"/>
            <a:ext cx="7705108" cy="406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03592" y="1026175"/>
            <a:ext cx="60234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Схема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координат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опорних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пунктів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полігонометрії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засобами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GPS</a:t>
            </a:r>
            <a:endParaRPr lang="uk-UA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0145" y="812800"/>
            <a:ext cx="11717640" cy="58373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385552"/>
              </p:ext>
            </p:extLst>
          </p:nvPr>
        </p:nvGraphicFramePr>
        <p:xfrm>
          <a:off x="10846449" y="6159093"/>
          <a:ext cx="1106523" cy="491088"/>
        </p:xfrm>
        <a:graphic>
          <a:graphicData uri="http://schemas.openxmlformats.org/drawingml/2006/table">
            <a:tbl>
              <a:tblPr/>
              <a:tblGrid>
                <a:gridCol w="390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Аркушів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9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0498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386" y="1048011"/>
            <a:ext cx="11403614" cy="55241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0145" y="704850"/>
            <a:ext cx="11717640" cy="5945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727312"/>
              </p:ext>
            </p:extLst>
          </p:nvPr>
        </p:nvGraphicFramePr>
        <p:xfrm>
          <a:off x="10851262" y="6159093"/>
          <a:ext cx="1106523" cy="491088"/>
        </p:xfrm>
        <a:graphic>
          <a:graphicData uri="http://schemas.openxmlformats.org/drawingml/2006/table">
            <a:tbl>
              <a:tblPr/>
              <a:tblGrid>
                <a:gridCol w="390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Аркушів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9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1620500" y="5657850"/>
            <a:ext cx="158750" cy="254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6755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844" y="1934882"/>
            <a:ext cx="8911014" cy="482600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75852" y="1116682"/>
            <a:ext cx="7781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Топографічне знімання смуги місцевості вздовж траси</a:t>
            </a:r>
            <a:endParaRPr lang="uk-UA" sz="2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3212" y="2187014"/>
            <a:ext cx="2522001" cy="28246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0145" y="787400"/>
            <a:ext cx="11717640" cy="58627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038390"/>
              </p:ext>
            </p:extLst>
          </p:nvPr>
        </p:nvGraphicFramePr>
        <p:xfrm>
          <a:off x="10851262" y="6159093"/>
          <a:ext cx="1106523" cy="491088"/>
        </p:xfrm>
        <a:graphic>
          <a:graphicData uri="http://schemas.openxmlformats.org/drawingml/2006/table">
            <a:tbl>
              <a:tblPr/>
              <a:tblGrid>
                <a:gridCol w="390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Аркушів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9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2406144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https://val.ua/uploads/newsimages/1633516366.7979615d7b4ec2d39244003950_210948784318174_1519004982114012580_n.jpg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374855" y="563467"/>
            <a:ext cx="6810001" cy="99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uk-UA" sz="3200" b="1" dirty="0"/>
              <a:t>Розбивка пікетажу та ведення пікетажного журналу</a:t>
            </a:r>
          </a:p>
        </p:txBody>
      </p:sp>
      <p:sp>
        <p:nvSpPr>
          <p:cNvPr id="6" name="AutoShape 6" descr="https://val.ua/uploads/newsimages/1633516366.7979615d7b4ec2d39244003950_210948784318174_1519004982114012580_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855" y="1492177"/>
            <a:ext cx="6348674" cy="49830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7281" y="819390"/>
            <a:ext cx="3971025" cy="565585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0145" y="615950"/>
            <a:ext cx="11717640" cy="60342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025147"/>
              </p:ext>
            </p:extLst>
          </p:nvPr>
        </p:nvGraphicFramePr>
        <p:xfrm>
          <a:off x="10851262" y="6159093"/>
          <a:ext cx="1106523" cy="491088"/>
        </p:xfrm>
        <a:graphic>
          <a:graphicData uri="http://schemas.openxmlformats.org/drawingml/2006/table">
            <a:tbl>
              <a:tblPr/>
              <a:tblGrid>
                <a:gridCol w="390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Аркушів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9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354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856" y="1114124"/>
            <a:ext cx="10906832" cy="5385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0145" y="863600"/>
            <a:ext cx="11717640" cy="57865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965960"/>
              </p:ext>
            </p:extLst>
          </p:nvPr>
        </p:nvGraphicFramePr>
        <p:xfrm>
          <a:off x="10859426" y="6167174"/>
          <a:ext cx="1106523" cy="483007"/>
        </p:xfrm>
        <a:graphic>
          <a:graphicData uri="http://schemas.openxmlformats.org/drawingml/2006/table">
            <a:tbl>
              <a:tblPr/>
              <a:tblGrid>
                <a:gridCol w="390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369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Аркушів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9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4073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9846</TotalTime>
  <Words>475</Words>
  <Application>Microsoft Office PowerPoint</Application>
  <PresentationFormat>Широкоэкранный</PresentationFormat>
  <Paragraphs>140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Графічні матеріали до бакалаврської роботи</vt:lpstr>
      <vt:lpstr>Презентация PowerPoint</vt:lpstr>
      <vt:lpstr>Коротка фізико-географічна  характеристика</vt:lpstr>
      <vt:lpstr>Планова основа</vt:lpstr>
      <vt:lpstr>Презентация PowerPoint</vt:lpstr>
      <vt:lpstr>Презентация PowerPoint</vt:lpstr>
      <vt:lpstr>Презентация PowerPoint</vt:lpstr>
      <vt:lpstr>Розбивка пікетажу та ведення пікетажного журналу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PC</cp:lastModifiedBy>
  <cp:revision>42</cp:revision>
  <dcterms:created xsi:type="dcterms:W3CDTF">2024-06-02T18:20:11Z</dcterms:created>
  <dcterms:modified xsi:type="dcterms:W3CDTF">2024-06-17T09:10:31Z</dcterms:modified>
</cp:coreProperties>
</file>