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98" r:id="rId3"/>
    <p:sldId id="300"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 id="316" r:id="rId19"/>
    <p:sldId id="317" r:id="rId20"/>
    <p:sldId id="301" r:id="rId2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Средний стиль 1 — акцент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1" d="100"/>
          <a:sy n="81" d="100"/>
        </p:scale>
        <p:origin x="725" y="53"/>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1">
  <dgm:title val=""/>
  <dgm:desc val=""/>
  <dgm:catLst>
    <dgm:cat type="mainScheme" pri="10100"/>
  </dgm:catLst>
  <dgm:styleLbl name="node0">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lig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lnNode1">
    <dgm:fillClrLst meth="repeat">
      <a:schemeClr val="lt1"/>
    </dgm:fillClrLst>
    <dgm:linClrLst meth="repeat">
      <a:schemeClr val="dk1">
        <a:shade val="80000"/>
      </a:schemeClr>
    </dgm:linClrLst>
    <dgm:effectClrLst/>
    <dgm:txLinClrLst/>
    <dgm:txFillClrLst meth="repeat">
      <a:schemeClr val="dk1"/>
    </dgm:txFillClrLst>
    <dgm:txEffectClrLst/>
  </dgm:styleLbl>
  <dgm:styleLbl name="vennNode1">
    <dgm:fillClrLst meth="repeat">
      <a:schemeClr val="lt1">
        <a:alpha val="50000"/>
      </a:schemeClr>
    </dgm:fillClrLst>
    <dgm:linClrLst meth="repeat">
      <a:schemeClr val="dk1">
        <a:shade val="80000"/>
      </a:schemeClr>
    </dgm:linClrLst>
    <dgm:effectClrLst/>
    <dgm:txLinClrLst/>
    <dgm:txFillClrLst/>
    <dgm:txEffectClrLst/>
  </dgm:styleLbl>
  <dgm:styleLbl name="node2">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dk1">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dk1">
        <a:shade val="80000"/>
      </a:schemeClr>
    </dgm:linClrLst>
    <dgm:effectClrLst/>
    <dgm:txLinClrLst/>
    <dgm:txFillClrLst meth="repeat">
      <a:schemeClr val="dk1"/>
    </dgm:txFillClrLst>
    <dgm:txEffectClrLst/>
  </dgm:styleLbl>
  <dgm:styleLbl name="f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align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bgImgPlace1">
    <dgm:fillClrLst meth="repeat">
      <a:schemeClr val="dk1">
        <a:tint val="40000"/>
      </a:schemeClr>
    </dgm:fillClrLst>
    <dgm:linClrLst meth="repeat">
      <a:schemeClr val="dk1">
        <a:shade val="80000"/>
      </a:schemeClr>
    </dgm:linClrLst>
    <dgm:effectClrLst/>
    <dgm:txLinClrLst/>
    <dgm:txFillClrLst meth="repeat">
      <a:schemeClr val="lt1"/>
    </dgm:txFillClrLst>
    <dgm:txEffectClrLst/>
  </dgm:styleLbl>
  <dgm:styleLbl name="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f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bgSibTrans2D1">
    <dgm:fillClrLst meth="repeat">
      <a:schemeClr val="dk1">
        <a:tint val="60000"/>
      </a:schemeClr>
    </dgm:fillClrLst>
    <dgm:linClrLst meth="repeat">
      <a:schemeClr val="dk1">
        <a:tint val="60000"/>
      </a:schemeClr>
    </dgm:linClrLst>
    <dgm:effectClrLst/>
    <dgm:txLinClrLst/>
    <dgm:txFillClrLst meth="repeat">
      <a:schemeClr val="dk1"/>
    </dgm:txFillClrLst>
    <dgm:txEffectClrLst/>
  </dgm:styleLbl>
  <dgm:styleLbl name="sibTrans1D1">
    <dgm:fillClrLst meth="repeat">
      <a:schemeClr val="dk1"/>
    </dgm:fillClrLst>
    <dgm:linClrLst meth="repeat">
      <a:schemeClr val="dk1"/>
    </dgm:linClrLst>
    <dgm:effectClrLst/>
    <dgm:txLinClrLst/>
    <dgm:txFillClrLst meth="repeat">
      <a:schemeClr val="tx1"/>
    </dgm:txFillClrLst>
    <dgm:txEffectClrLst/>
  </dgm:styleLbl>
  <dgm:styleLbl name="callout">
    <dgm:fillClrLst meth="repeat">
      <a:schemeClr val="dk1"/>
    </dgm:fillClrLst>
    <dgm:linClrLst meth="repeat">
      <a:schemeClr val="dk1"/>
    </dgm:linClrLst>
    <dgm:effectClrLst/>
    <dgm:txLinClrLst/>
    <dgm:txFillClrLst meth="repeat">
      <a:schemeClr val="tx1"/>
    </dgm:txFillClrLst>
    <dgm:txEffectClrLst/>
  </dgm:styleLbl>
  <dgm:styleLbl name="asst0">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dk1">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dk1">
        <a:shade val="80000"/>
      </a:schemeClr>
    </dgm:linClrLst>
    <dgm:effectClrLst/>
    <dgm:txLinClrLst/>
    <dgm:txFillClrLst meth="repeat">
      <a:schemeClr val="dk1"/>
    </dgm:txFillClrLst>
    <dgm:txEffectClrLst/>
  </dgm:styleLbl>
  <dgm:styleLbl name="parChTrans2D1">
    <dgm:fillClrLst meth="repeat">
      <a:schemeClr val="dk1">
        <a:tint val="60000"/>
      </a:schemeClr>
    </dgm:fillClrLst>
    <dgm:linClrLst meth="repeat">
      <a:schemeClr val="dk1">
        <a:tint val="60000"/>
      </a:schemeClr>
    </dgm:linClrLst>
    <dgm:effectClrLst/>
    <dgm:txLinClrLst/>
    <dgm:txFillClrLst/>
    <dgm:txEffectClrLst/>
  </dgm:styleLbl>
  <dgm:styleLbl name="parChTrans2D2">
    <dgm:fillClrLst meth="repeat">
      <a:schemeClr val="dk1"/>
    </dgm:fillClrLst>
    <dgm:linClrLst meth="repeat">
      <a:schemeClr val="dk1"/>
    </dgm:linClrLst>
    <dgm:effectClrLst/>
    <dgm:txLinClrLst/>
    <dgm:txFillClrLst/>
    <dgm:txEffectClrLst/>
  </dgm:styleLbl>
  <dgm:styleLbl name="parChTrans2D3">
    <dgm:fillClrLst meth="repeat">
      <a:schemeClr val="dk1"/>
    </dgm:fillClrLst>
    <dgm:linClrLst meth="repeat">
      <a:schemeClr val="dk1"/>
    </dgm:linClrLst>
    <dgm:effectClrLst/>
    <dgm:txLinClrLst/>
    <dgm:txFillClrLst/>
    <dgm:txEffectClrLst/>
  </dgm:styleLbl>
  <dgm:styleLbl name="parChTrans2D4">
    <dgm:fillClrLst meth="repeat">
      <a:schemeClr val="dk1"/>
    </dgm:fillClrLst>
    <dgm:linClrLst meth="repeat">
      <a:schemeClr val="dk1"/>
    </dgm:linClrLst>
    <dgm:effectClrLst/>
    <dgm:txLinClrLst/>
    <dgm:txFillClrLst meth="repeat">
      <a:schemeClr val="lt1"/>
    </dgm:txFillClrLst>
    <dgm:txEffectClrLst/>
  </dgm:styleLbl>
  <dgm:styleLbl name="parChTrans1D1">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2">
    <dgm:fillClrLst meth="repeat">
      <a:schemeClr val="dk1"/>
    </dgm:fillClrLst>
    <dgm:linClrLst meth="repeat">
      <a:schemeClr val="dk1">
        <a:shade val="60000"/>
      </a:schemeClr>
    </dgm:linClrLst>
    <dgm:effectClrLst/>
    <dgm:txLinClrLst/>
    <dgm:txFillClrLst meth="repeat">
      <a:schemeClr val="tx1"/>
    </dgm:txFillClrLst>
    <dgm:txEffectClrLst/>
  </dgm:styleLbl>
  <dgm:styleLbl name="parChTrans1D3">
    <dgm:fillClrLst meth="repeat">
      <a:schemeClr val="dk1"/>
    </dgm:fillClrLst>
    <dgm:linClrLst meth="repeat">
      <a:schemeClr val="dk1">
        <a:shade val="80000"/>
      </a:schemeClr>
    </dgm:linClrLst>
    <dgm:effectClrLst/>
    <dgm:txLinClrLst/>
    <dgm:txFillClrLst meth="repeat">
      <a:schemeClr val="tx1"/>
    </dgm:txFillClrLst>
    <dgm:txEffectClrLst/>
  </dgm:styleLbl>
  <dgm:styleLbl name="parChTrans1D4">
    <dgm:fillClrLst meth="repeat">
      <a:schemeClr val="dk1"/>
    </dgm:fillClrLst>
    <dgm:linClrLst meth="repeat">
      <a:schemeClr val="dk1">
        <a:shade val="80000"/>
      </a:schemeClr>
    </dgm:linClrLst>
    <dgm:effectClrLst/>
    <dgm:txLinClrLst/>
    <dgm:txFillClrLst meth="repeat">
      <a:schemeClr val="tx1"/>
    </dgm:txFillClrLst>
    <dgm:txEffectClrLst/>
  </dgm:styleLbl>
  <dgm:styleLbl name="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conF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align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trAlignAcc1">
    <dgm:fillClrLst meth="repeat">
      <a:schemeClr val="dk1">
        <a:alpha val="40000"/>
        <a:tint val="40000"/>
      </a:schemeClr>
    </dgm:fillClrLst>
    <dgm:linClrLst meth="repeat">
      <a:schemeClr val="dk1"/>
    </dgm:linClrLst>
    <dgm:effectClrLst/>
    <dgm:txLinClrLst/>
    <dgm:txFillClrLst meth="repeat">
      <a:schemeClr val="dk1"/>
    </dgm:txFillClrLst>
    <dgm:txEffectClrLst/>
  </dgm:styleLbl>
  <dgm:styleLbl name="bgAcc1">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solidFgAcc1">
    <dgm:fillClrLst meth="repeat">
      <a:schemeClr val="lt1"/>
    </dgm:fillClrLst>
    <dgm:linClrLst meth="repeat">
      <a:schemeClr val="dk1"/>
    </dgm:linClrLst>
    <dgm:effectClrLst/>
    <dgm:txLinClrLst/>
    <dgm:txFillClrLst meth="repeat">
      <a:schemeClr val="dk1"/>
    </dgm:txFillClrLst>
    <dgm:txEffectClrLst/>
  </dgm:styleLbl>
  <dgm:styleLbl name="solidAlignAcc1">
    <dgm:fillClrLst meth="repeat">
      <a:schemeClr val="lt1"/>
    </dgm:fillClrLst>
    <dgm:linClrLst meth="repeat">
      <a:schemeClr val="dk1"/>
    </dgm:linClrLst>
    <dgm:effectClrLst/>
    <dgm:txLinClrLst/>
    <dgm:txFillClrLst meth="repeat">
      <a:schemeClr val="dk1"/>
    </dgm:txFillClrLst>
    <dgm:txEffectClrLst/>
  </dgm:styleLbl>
  <dgm:styleLbl name="solidBgAcc1">
    <dgm:fillClrLst meth="repeat">
      <a:schemeClr val="lt1"/>
    </dgm:fillClrLst>
    <dgm:linClrLst meth="repeat">
      <a:schemeClr val="dk1"/>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dk1">
        <a:alpha val="90000"/>
      </a:schemeClr>
    </dgm:linClrLst>
    <dgm:effectClrLst/>
    <dgm:txLinClrLst/>
    <dgm:txFillClrLst meth="repeat">
      <a:schemeClr val="dk1"/>
    </dgm:txFillClrLst>
    <dgm:txEffectClrLst/>
  </dgm:styleLbl>
  <dgm:styleLbl name="fgAcc0">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2">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3">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fgAcc4">
    <dgm:fillClrLst meth="repeat">
      <a:schemeClr val="dk1">
        <a:alpha val="90000"/>
        <a:tint val="40000"/>
      </a:schemeClr>
    </dgm:fillClrLst>
    <dgm:linClrLst meth="repeat">
      <a:schemeClr val="dk1"/>
    </dgm:linClrLst>
    <dgm:effectClrLst/>
    <dgm:txLinClrLst/>
    <dgm:txFillClrLst meth="repeat">
      <a:schemeClr val="dk1"/>
    </dgm:txFillClrLst>
    <dgm:txEffectClrLst/>
  </dgm:styleLbl>
  <dgm:styleLbl name="bgShp">
    <dgm:fillClrLst meth="repeat">
      <a:schemeClr val="dk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dk1">
        <a:shade val="80000"/>
      </a:schemeClr>
    </dgm:fillClrLst>
    <dgm:linClrLst meth="repeat">
      <a:schemeClr val="dk1"/>
    </dgm:linClrLst>
    <dgm:effectClrLst/>
    <dgm:txLinClrLst/>
    <dgm:txFillClrLst meth="repeat">
      <a:schemeClr val="lt1"/>
    </dgm:txFillClrLst>
    <dgm:txEffectClrLst/>
  </dgm:styleLbl>
  <dgm:styleLbl name="trBgShp">
    <dgm:fillClrLst meth="repeat">
      <a:schemeClr val="dk1">
        <a:tint val="50000"/>
        <a:alpha val="40000"/>
      </a:schemeClr>
    </dgm:fillClrLst>
    <dgm:linClrLst meth="repeat">
      <a:schemeClr val="dk1"/>
    </dgm:linClrLst>
    <dgm:effectClrLst/>
    <dgm:txLinClrLst/>
    <dgm:txFillClrLst meth="repeat">
      <a:schemeClr val="lt1"/>
    </dgm:txFillClrLst>
    <dgm:txEffectClrLst/>
  </dgm:styleLbl>
  <dgm:styleLbl name="fgShp">
    <dgm:fillClrLst meth="repeat">
      <a:schemeClr val="dk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0_2">
  <dgm:title val=""/>
  <dgm:desc val=""/>
  <dgm:catLst>
    <dgm:cat type="mainScheme" pri="10200"/>
  </dgm:catLst>
  <dgm:styleLbl name="node0">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lig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lnNode1">
    <dgm:fillClrLst meth="repeat">
      <a:schemeClr val="lt1"/>
    </dgm:fillClrLst>
    <dgm:linClrLst meth="repeat">
      <a:schemeClr val="dk2">
        <a:shade val="80000"/>
      </a:schemeClr>
    </dgm:linClrLst>
    <dgm:effectClrLst/>
    <dgm:txLinClrLst/>
    <dgm:txFillClrLst meth="repeat">
      <a:schemeClr val="dk2"/>
    </dgm:txFillClrLst>
    <dgm:txEffectClrLst/>
  </dgm:styleLbl>
  <dgm:styleLbl name="vennNode1">
    <dgm:fillClrLst meth="repeat">
      <a:schemeClr val="lt1">
        <a:alpha val="50000"/>
      </a:schemeClr>
    </dgm:fillClrLst>
    <dgm:linClrLst meth="repeat">
      <a:schemeClr val="dk2">
        <a:shade val="80000"/>
      </a:schemeClr>
    </dgm:linClrLst>
    <dgm:effectClrLst/>
    <dgm:txLinClrLst/>
    <dgm:txFillClrLst/>
    <dgm:txEffectClrLst/>
  </dgm:styleLbl>
  <dgm:styleLbl name="node2">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3">
    <dgm:fillClrLst meth="repeat">
      <a:schemeClr val="lt1"/>
    </dgm:fillClrLst>
    <dgm:linClrLst meth="repeat">
      <a:schemeClr val="dk2">
        <a:shade val="80000"/>
      </a:schemeClr>
    </dgm:linClrLst>
    <dgm:effectClrLst/>
    <dgm:txLinClrLst/>
    <dgm:txFillClrLst meth="repeat">
      <a:schemeClr val="dk2"/>
    </dgm:txFillClrLst>
    <dgm:txEffectClrLst/>
  </dgm:styleLbl>
  <dgm:styleLbl name="node4">
    <dgm:fillClrLst meth="repeat">
      <a:schemeClr val="lt1"/>
    </dgm:fillClrLst>
    <dgm:linClrLst meth="repeat">
      <a:schemeClr val="dk2">
        <a:shade val="80000"/>
      </a:schemeClr>
    </dgm:linClrLst>
    <dgm:effectClrLst/>
    <dgm:txLinClrLst/>
    <dgm:txFillClrLst meth="repeat">
      <a:schemeClr val="dk2"/>
    </dgm:txFillClrLst>
    <dgm:txEffectClrLst/>
  </dgm:styleLbl>
  <dgm:styleLbl name="f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align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bgImgPlace1">
    <dgm:fillClrLst meth="repeat">
      <a:schemeClr val="dk2">
        <a:tint val="40000"/>
      </a:schemeClr>
    </dgm:fillClrLst>
    <dgm:linClrLst meth="repeat">
      <a:schemeClr val="dk2">
        <a:shade val="80000"/>
      </a:schemeClr>
    </dgm:linClrLst>
    <dgm:effectClrLst/>
    <dgm:txLinClrLst/>
    <dgm:txFillClrLst meth="repeat">
      <a:schemeClr val="lt1"/>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meth="repeat">
      <a:schemeClr val="dk2"/>
    </dgm:txFillClrLst>
    <dgm:txEffectClrLst/>
  </dgm:styleLbl>
  <dgm:styleLbl name="sibTrans1D1">
    <dgm:fillClrLst meth="repeat">
      <a:schemeClr val="dk2"/>
    </dgm:fillClrLst>
    <dgm:linClrLst meth="repeat">
      <a:schemeClr val="dk2"/>
    </dgm:linClrLst>
    <dgm:effectClrLst/>
    <dgm:txLinClrLst/>
    <dgm:txFillClrLst meth="repeat">
      <a:schemeClr val="tx1"/>
    </dgm:txFillClrLst>
    <dgm:txEffectClrLst/>
  </dgm:styleLbl>
  <dgm:styleLbl name="callout">
    <dgm:fillClrLst meth="repeat">
      <a:schemeClr val="dk2"/>
    </dgm:fillClrLst>
    <dgm:linClrLst meth="repeat">
      <a:schemeClr val="dk2"/>
    </dgm:linClrLst>
    <dgm:effectClrLst/>
    <dgm:txLinClrLst/>
    <dgm:txFillClrLst meth="repeat">
      <a:schemeClr val="tx1"/>
    </dgm:txFillClrLst>
    <dgm:txEffectClrLst/>
  </dgm:styleLbl>
  <dgm:styleLbl name="asst0">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1">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2">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3">
    <dgm:fillClrLst meth="repeat">
      <a:schemeClr val="lt1"/>
    </dgm:fillClrLst>
    <dgm:linClrLst meth="repeat">
      <a:schemeClr val="dk2">
        <a:shade val="80000"/>
      </a:schemeClr>
    </dgm:linClrLst>
    <dgm:effectClrLst/>
    <dgm:txLinClrLst/>
    <dgm:txFillClrLst meth="repeat">
      <a:schemeClr val="dk2"/>
    </dgm:txFillClrLst>
    <dgm:txEffectClrLst/>
  </dgm:styleLbl>
  <dgm:styleLbl name="asst4">
    <dgm:fillClrLst meth="repeat">
      <a:schemeClr val="lt1"/>
    </dgm:fillClrLst>
    <dgm:linClrLst meth="repeat">
      <a:schemeClr val="dk2">
        <a:shade val="80000"/>
      </a:schemeClr>
    </dgm:linClrLst>
    <dgm:effectClrLst/>
    <dgm:txLinClrLst/>
    <dgm:txFillClrLst meth="repeat">
      <a:schemeClr val="dk2"/>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dgm:txEffectClrLst/>
  </dgm:styleLbl>
  <dgm:styleLbl name="parChTrans2D2">
    <dgm:fillClrLst meth="repeat">
      <a:schemeClr val="dk2"/>
    </dgm:fillClrLst>
    <dgm:linClrLst meth="repeat">
      <a:schemeClr val="dk2"/>
    </dgm:linClrLst>
    <dgm:effectClrLst/>
    <dgm:txLinClrLst/>
    <dgm:txFillClrLst/>
    <dgm:txEffectClrLst/>
  </dgm:styleLbl>
  <dgm:styleLbl name="parChTrans2D3">
    <dgm:fillClrLst meth="repeat">
      <a:schemeClr val="dk2"/>
    </dgm:fillClrLst>
    <dgm:linClrLst meth="repeat">
      <a:schemeClr val="dk2"/>
    </dgm:linClrLst>
    <dgm:effectClrLst/>
    <dgm:txLinClrLst/>
    <dgm:txFillClrLst/>
    <dgm:txEffectClrLst/>
  </dgm:styleLbl>
  <dgm:styleLbl name="parChTrans2D4">
    <dgm:fillClrLst meth="repeat">
      <a:schemeClr val="dk2"/>
    </dgm:fillClrLst>
    <dgm:linClrLst meth="repeat">
      <a:schemeClr val="dk2"/>
    </dgm:linClrLst>
    <dgm:effectClrLst/>
    <dgm:txLinClrLst/>
    <dgm:txFillClrLst meth="repeat">
      <a:schemeClr val="lt1"/>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conF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align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trAlignAcc1">
    <dgm:fillClrLst meth="repeat">
      <a:schemeClr val="dk2">
        <a:alpha val="40000"/>
        <a:tint val="40000"/>
      </a:schemeClr>
    </dgm:fillClrLst>
    <dgm:linClrLst meth="repeat">
      <a:schemeClr val="dk2"/>
    </dgm:linClrLst>
    <dgm:effectClrLst/>
    <dgm:txLinClrLst/>
    <dgm:txFillClrLst meth="repeat">
      <a:schemeClr val="dk2"/>
    </dgm:txFillClrLst>
    <dgm:txEffectClrLst/>
  </dgm:styleLbl>
  <dgm:styleLbl name="bgAcc1">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solidFgAcc1">
    <dgm:fillClrLst meth="repeat">
      <a:schemeClr val="lt1"/>
    </dgm:fillClrLst>
    <dgm:linClrLst meth="repeat">
      <a:schemeClr val="dk2"/>
    </dgm:linClrLst>
    <dgm:effectClrLst/>
    <dgm:txLinClrLst/>
    <dgm:txFillClrLst meth="repeat">
      <a:schemeClr val="dk2"/>
    </dgm:txFillClrLst>
    <dgm:txEffectClrLst/>
  </dgm:styleLbl>
  <dgm:styleLbl name="solidAlignAcc1">
    <dgm:fillClrLst meth="repeat">
      <a:schemeClr val="lt1"/>
    </dgm:fillClrLst>
    <dgm:linClrLst meth="repeat">
      <a:schemeClr val="dk2"/>
    </dgm:linClrLst>
    <dgm:effectClrLst/>
    <dgm:txLinClrLst/>
    <dgm:txFillClrLst meth="repeat">
      <a:schemeClr val="dk2"/>
    </dgm:txFillClrLst>
    <dgm:txEffectClrLst/>
  </dgm:styleLbl>
  <dgm:styleLbl name="solidBgAcc1">
    <dgm:fillClrLst meth="repeat">
      <a:schemeClr val="lt1"/>
    </dgm:fillClrLst>
    <dgm:linClrLst meth="repeat">
      <a:schemeClr val="dk2"/>
    </dgm:linClrLst>
    <dgm:effectClrLst/>
    <dgm:txLinClrLst/>
    <dgm:txFillClrLst meth="repeat">
      <a:schemeClr val="dk2"/>
    </dgm:txFillClrLst>
    <dgm:txEffectClrLst/>
  </dgm:styleLbl>
  <dgm:styleLbl name="f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align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bgAccFollowNode1">
    <dgm:fillClrLst meth="repeat">
      <a:schemeClr val="lt1">
        <a:alpha val="90000"/>
        <a:tint val="40000"/>
      </a:schemeClr>
    </dgm:fillClrLst>
    <dgm:linClrLst meth="repeat">
      <a:schemeClr val="dk2">
        <a:alpha val="90000"/>
      </a:schemeClr>
    </dgm:linClrLst>
    <dgm:effectClrLst/>
    <dgm:txLinClrLst/>
    <dgm:txFillClrLst meth="repeat">
      <a:schemeClr val="dk2"/>
    </dgm:txFillClrLst>
    <dgm:txEffectClrLst/>
  </dgm:styleLbl>
  <dgm:styleLbl name="fgAcc0">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2">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3">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fgAcc4">
    <dgm:fillClrLst meth="repeat">
      <a:schemeClr val="dk2">
        <a:alpha val="90000"/>
        <a:tint val="40000"/>
      </a:schemeClr>
    </dgm:fillClrLst>
    <dgm:linClrLst meth="repeat">
      <a:schemeClr val="dk2"/>
    </dgm:linClrLst>
    <dgm:effectClrLst/>
    <dgm:txLinClrLst/>
    <dgm:txFillClrLst meth="repeat">
      <a:schemeClr val="dk2"/>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2"/>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2"/>
    </dgm:txFillClrLst>
    <dgm:txEffectClrLst/>
  </dgm:styleLbl>
  <dgm:styleLbl name="fgShp">
    <dgm:fillClrLst meth="repeat">
      <a:schemeClr val="dk2">
        <a:tint val="60000"/>
      </a:schemeClr>
    </dgm:fillClrLst>
    <dgm:linClrLst meth="repeat">
      <a:schemeClr val="lt1"/>
    </dgm:linClrLst>
    <dgm:effectClrLst/>
    <dgm:txLinClrLst/>
    <dgm:txFillClrLst meth="repeat">
      <a:schemeClr val="dk2"/>
    </dgm:txFillClrLst>
    <dgm:txEffectClrLst/>
  </dgm:styleLbl>
  <dgm:styleLbl name="revTx">
    <dgm:fillClrLst meth="repeat">
      <a:schemeClr val="lt1">
        <a:alpha val="0"/>
      </a:schemeClr>
    </dgm:fillClrLst>
    <dgm:linClrLst meth="repeat">
      <a:schemeClr val="dk2">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2F55A204-88E5-4683-AE2D-A204F48FD304}" type="doc">
      <dgm:prSet loTypeId="urn:microsoft.com/office/officeart/2005/8/layout/radial5" loCatId="cycle" qsTypeId="urn:microsoft.com/office/officeart/2005/8/quickstyle/simple1" qsCatId="simple" csTypeId="urn:microsoft.com/office/officeart/2005/8/colors/accent0_2" csCatId="mainScheme" phldr="1"/>
      <dgm:spPr/>
      <dgm:t>
        <a:bodyPr/>
        <a:lstStyle/>
        <a:p>
          <a:endParaRPr lang="ru-RU"/>
        </a:p>
      </dgm:t>
    </dgm:pt>
    <dgm:pt modelId="{1C4AC193-1CC6-4C64-AB5C-F756525E8447}">
      <dgm:prSet phldrT="[Текст]" custT="1"/>
      <dgm:spPr/>
      <dgm:t>
        <a:bodyPr/>
        <a:lstStyle/>
        <a:p>
          <a:r>
            <a:rPr lang="en-US" sz="1600" dirty="0">
              <a:latin typeface="Times New Roman" panose="02020603050405020304" pitchFamily="18" charset="0"/>
              <a:cs typeface="Times New Roman" panose="02020603050405020304" pitchFamily="18" charset="0"/>
            </a:rPr>
            <a:t>The main functions of promoting organic products:</a:t>
          </a:r>
          <a:br>
            <a:rPr lang="en-US" sz="1600" dirty="0">
              <a:latin typeface="Times New Roman" panose="02020603050405020304" pitchFamily="18" charset="0"/>
              <a:cs typeface="Times New Roman" panose="02020603050405020304" pitchFamily="18" charset="0"/>
            </a:rPr>
          </a:br>
          <a:endParaRPr lang="ru-RU" sz="1600" dirty="0">
            <a:latin typeface="Times New Roman" panose="02020603050405020304" pitchFamily="18" charset="0"/>
            <a:cs typeface="Times New Roman" panose="02020603050405020304" pitchFamily="18" charset="0"/>
          </a:endParaRPr>
        </a:p>
      </dgm:t>
    </dgm:pt>
    <dgm:pt modelId="{9A5C8EF0-ECF9-4BD7-BABD-88B9CD193D78}" type="parTrans" cxnId="{3C6C905C-4BC1-431D-831F-AE6A3F7BE59B}">
      <dgm:prSet/>
      <dgm:spPr/>
      <dgm:t>
        <a:bodyPr/>
        <a:lstStyle/>
        <a:p>
          <a:endParaRPr lang="ru-RU" sz="1600">
            <a:latin typeface="Times New Roman" panose="02020603050405020304" pitchFamily="18" charset="0"/>
            <a:cs typeface="Times New Roman" panose="02020603050405020304" pitchFamily="18" charset="0"/>
          </a:endParaRPr>
        </a:p>
      </dgm:t>
    </dgm:pt>
    <dgm:pt modelId="{AB21BC02-8D13-461A-B1D9-718AB78AC98F}" type="sibTrans" cxnId="{3C6C905C-4BC1-431D-831F-AE6A3F7BE59B}">
      <dgm:prSet/>
      <dgm:spPr/>
      <dgm:t>
        <a:bodyPr/>
        <a:lstStyle/>
        <a:p>
          <a:endParaRPr lang="ru-RU" sz="1600">
            <a:latin typeface="Times New Roman" panose="02020603050405020304" pitchFamily="18" charset="0"/>
            <a:cs typeface="Times New Roman" panose="02020603050405020304" pitchFamily="18" charset="0"/>
          </a:endParaRPr>
        </a:p>
      </dgm:t>
    </dgm:pt>
    <dgm:pt modelId="{E41FE2F0-4508-4D0B-964E-35A5C3B305F1}">
      <dgm:prSet custT="1"/>
      <dgm:spPr/>
      <dgm:t>
        <a:bodyPr/>
        <a:lstStyle/>
        <a:p>
          <a:r>
            <a:rPr lang="en-US" sz="1600" b="1" dirty="0">
              <a:latin typeface="Times New Roman" panose="02020603050405020304" pitchFamily="18" charset="0"/>
              <a:cs typeface="Times New Roman" panose="02020603050405020304" pitchFamily="18" charset="0"/>
            </a:rPr>
            <a:t>Quality assurance</a:t>
          </a:r>
          <a:r>
            <a:rPr lang="en-US" sz="1600" dirty="0">
              <a:latin typeface="Times New Roman" panose="02020603050405020304" pitchFamily="18" charset="0"/>
              <a:cs typeface="Times New Roman" panose="02020603050405020304" pitchFamily="18" charset="0"/>
            </a:rPr>
            <a:t>: Ensuring consumer confidence in the environmental friendliness of the product.</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dgm:t>
    </dgm:pt>
    <dgm:pt modelId="{377225EE-4598-4211-AA85-B7271E6AEE8E}" type="parTrans" cxnId="{B7C29ECC-0309-43CF-8A34-20A62217E7F6}">
      <dgm:prSet custT="1"/>
      <dgm:spPr/>
      <dgm:t>
        <a:bodyPr/>
        <a:lstStyle/>
        <a:p>
          <a:endParaRPr lang="ru-RU" sz="1600">
            <a:latin typeface="Times New Roman" panose="02020603050405020304" pitchFamily="18" charset="0"/>
            <a:cs typeface="Times New Roman" panose="02020603050405020304" pitchFamily="18" charset="0"/>
          </a:endParaRPr>
        </a:p>
      </dgm:t>
    </dgm:pt>
    <dgm:pt modelId="{08711D74-56D8-4B81-9F7E-86DA648CB90F}" type="sibTrans" cxnId="{B7C29ECC-0309-43CF-8A34-20A62217E7F6}">
      <dgm:prSet/>
      <dgm:spPr/>
      <dgm:t>
        <a:bodyPr/>
        <a:lstStyle/>
        <a:p>
          <a:endParaRPr lang="ru-RU" sz="1600">
            <a:latin typeface="Times New Roman" panose="02020603050405020304" pitchFamily="18" charset="0"/>
            <a:cs typeface="Times New Roman" panose="02020603050405020304" pitchFamily="18" charset="0"/>
          </a:endParaRPr>
        </a:p>
      </dgm:t>
    </dgm:pt>
    <dgm:pt modelId="{8E31FA38-B5B5-4AD8-AB68-28EBD4543671}">
      <dgm:prSet custT="1"/>
      <dgm:spPr/>
      <dgm:t>
        <a:bodyPr/>
        <a:lstStyle/>
        <a:p>
          <a:r>
            <a:rPr lang="en-US" sz="1600" b="1" dirty="0">
              <a:latin typeface="Times New Roman" panose="02020603050405020304" pitchFamily="18" charset="0"/>
              <a:cs typeface="Times New Roman" panose="02020603050405020304" pitchFamily="18" charset="0"/>
            </a:rPr>
            <a:t>Growth in demand</a:t>
          </a:r>
          <a:r>
            <a:rPr lang="en-US" sz="1600" dirty="0">
              <a:latin typeface="Times New Roman" panose="02020603050405020304" pitchFamily="18" charset="0"/>
              <a:cs typeface="Times New Roman" panose="02020603050405020304" pitchFamily="18" charset="0"/>
            </a:rPr>
            <a:t>: Increasing interest in the health benefits of products.</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dgm:t>
    </dgm:pt>
    <dgm:pt modelId="{025DADD1-229F-4142-B1C3-AA1613AFA07B}" type="parTrans" cxnId="{AE029166-113C-4E98-8D89-74379DF1A973}">
      <dgm:prSet custT="1"/>
      <dgm:spPr/>
      <dgm:t>
        <a:bodyPr/>
        <a:lstStyle/>
        <a:p>
          <a:endParaRPr lang="ru-RU" sz="1600">
            <a:latin typeface="Times New Roman" panose="02020603050405020304" pitchFamily="18" charset="0"/>
            <a:cs typeface="Times New Roman" panose="02020603050405020304" pitchFamily="18" charset="0"/>
          </a:endParaRPr>
        </a:p>
      </dgm:t>
    </dgm:pt>
    <dgm:pt modelId="{F536C188-213E-4E62-8F18-8402C6517873}" type="sibTrans" cxnId="{AE029166-113C-4E98-8D89-74379DF1A973}">
      <dgm:prSet/>
      <dgm:spPr/>
      <dgm:t>
        <a:bodyPr/>
        <a:lstStyle/>
        <a:p>
          <a:endParaRPr lang="ru-RU" sz="1600">
            <a:latin typeface="Times New Roman" panose="02020603050405020304" pitchFamily="18" charset="0"/>
            <a:cs typeface="Times New Roman" panose="02020603050405020304" pitchFamily="18" charset="0"/>
          </a:endParaRPr>
        </a:p>
      </dgm:t>
    </dgm:pt>
    <dgm:pt modelId="{6BCD65EB-3550-4E00-8BD5-11339A8A5C95}">
      <dgm:prSet custT="1"/>
      <dgm:spPr/>
      <dgm:t>
        <a:bodyPr/>
        <a:lstStyle/>
        <a:p>
          <a:r>
            <a:rPr lang="en-US" sz="1600" b="1">
              <a:latin typeface="Times New Roman" panose="02020603050405020304" pitchFamily="18" charset="0"/>
              <a:cs typeface="Times New Roman" panose="02020603050405020304" pitchFamily="18" charset="0"/>
            </a:rPr>
            <a:t>Stimulating purchases</a:t>
          </a:r>
          <a:r>
            <a:rPr lang="en-US" sz="1600">
              <a:latin typeface="Times New Roman" panose="02020603050405020304" pitchFamily="18" charset="0"/>
              <a:cs typeface="Times New Roman" panose="02020603050405020304" pitchFamily="18" charset="0"/>
            </a:rPr>
            <a:t>: Focus on health and environmental friendliness.</a:t>
          </a:r>
          <a:br>
            <a:rPr lang="en-US" sz="1600">
              <a:latin typeface="Times New Roman" panose="02020603050405020304" pitchFamily="18" charset="0"/>
              <a:cs typeface="Times New Roman" panose="02020603050405020304" pitchFamily="18" charset="0"/>
            </a:rPr>
          </a:br>
          <a:endParaRPr lang="en-US" sz="1600">
            <a:latin typeface="Times New Roman" panose="02020603050405020304" pitchFamily="18" charset="0"/>
            <a:cs typeface="Times New Roman" panose="02020603050405020304" pitchFamily="18" charset="0"/>
          </a:endParaRPr>
        </a:p>
      </dgm:t>
    </dgm:pt>
    <dgm:pt modelId="{4C14C1A1-5637-4214-8C51-9CF238E51A7C}" type="parTrans" cxnId="{15BDE86E-5096-4758-B126-844437F38DF6}">
      <dgm:prSet custT="1"/>
      <dgm:spPr/>
      <dgm:t>
        <a:bodyPr/>
        <a:lstStyle/>
        <a:p>
          <a:endParaRPr lang="ru-RU" sz="1600">
            <a:latin typeface="Times New Roman" panose="02020603050405020304" pitchFamily="18" charset="0"/>
            <a:cs typeface="Times New Roman" panose="02020603050405020304" pitchFamily="18" charset="0"/>
          </a:endParaRPr>
        </a:p>
      </dgm:t>
    </dgm:pt>
    <dgm:pt modelId="{8E6D06A7-2743-4794-B570-BD22A525AC1D}" type="sibTrans" cxnId="{15BDE86E-5096-4758-B126-844437F38DF6}">
      <dgm:prSet/>
      <dgm:spPr/>
      <dgm:t>
        <a:bodyPr/>
        <a:lstStyle/>
        <a:p>
          <a:endParaRPr lang="ru-RU" sz="1600">
            <a:latin typeface="Times New Roman" panose="02020603050405020304" pitchFamily="18" charset="0"/>
            <a:cs typeface="Times New Roman" panose="02020603050405020304" pitchFamily="18" charset="0"/>
          </a:endParaRPr>
        </a:p>
      </dgm:t>
    </dgm:pt>
    <dgm:pt modelId="{AD69C245-17EA-4F36-AA9F-63E014415B71}">
      <dgm:prSet custT="1"/>
      <dgm:spPr/>
      <dgm:t>
        <a:bodyPr/>
        <a:lstStyle/>
        <a:p>
          <a:r>
            <a:rPr lang="en-US" sz="1600" b="1" dirty="0">
              <a:latin typeface="Times New Roman" panose="02020603050405020304" pitchFamily="18" charset="0"/>
              <a:cs typeface="Times New Roman" panose="02020603050405020304" pitchFamily="18" charset="0"/>
            </a:rPr>
            <a:t>Brand awareness</a:t>
          </a:r>
          <a:r>
            <a:rPr lang="en-US" sz="1600" dirty="0">
              <a:latin typeface="Times New Roman" panose="02020603050405020304" pitchFamily="18" charset="0"/>
              <a:cs typeface="Times New Roman" panose="02020603050405020304" pitchFamily="18" charset="0"/>
            </a:rPr>
            <a:t>: Expanding influence through interaction with consumers.</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dgm:t>
    </dgm:pt>
    <dgm:pt modelId="{8F30834E-A665-4325-88AB-802483223966}" type="parTrans" cxnId="{882C97FF-EC33-4BCF-BC75-9F53989174D3}">
      <dgm:prSet custT="1"/>
      <dgm:spPr/>
      <dgm:t>
        <a:bodyPr/>
        <a:lstStyle/>
        <a:p>
          <a:endParaRPr lang="ru-RU" sz="1600">
            <a:latin typeface="Times New Roman" panose="02020603050405020304" pitchFamily="18" charset="0"/>
            <a:cs typeface="Times New Roman" panose="02020603050405020304" pitchFamily="18" charset="0"/>
          </a:endParaRPr>
        </a:p>
      </dgm:t>
    </dgm:pt>
    <dgm:pt modelId="{22B4424B-17E1-40E0-B8B6-7050BF26DAB7}" type="sibTrans" cxnId="{882C97FF-EC33-4BCF-BC75-9F53989174D3}">
      <dgm:prSet/>
      <dgm:spPr/>
      <dgm:t>
        <a:bodyPr/>
        <a:lstStyle/>
        <a:p>
          <a:endParaRPr lang="ru-RU" sz="1600">
            <a:latin typeface="Times New Roman" panose="02020603050405020304" pitchFamily="18" charset="0"/>
            <a:cs typeface="Times New Roman" panose="02020603050405020304" pitchFamily="18" charset="0"/>
          </a:endParaRPr>
        </a:p>
      </dgm:t>
    </dgm:pt>
    <dgm:pt modelId="{A64EC365-0767-4F21-B6BC-2E3E5152C37E}">
      <dgm:prSet custT="1"/>
      <dgm:spPr/>
      <dgm:t>
        <a:bodyPr/>
        <a:lstStyle/>
        <a:p>
          <a:r>
            <a:rPr lang="en-US" sz="1600" b="1" dirty="0">
              <a:latin typeface="Times New Roman" panose="02020603050405020304" pitchFamily="18" charset="0"/>
              <a:cs typeface="Times New Roman" panose="02020603050405020304" pitchFamily="18" charset="0"/>
            </a:rPr>
            <a:t>New customers</a:t>
          </a:r>
          <a:r>
            <a:rPr lang="en-US" sz="1600" dirty="0">
              <a:latin typeface="Times New Roman" panose="02020603050405020304" pitchFamily="18" charset="0"/>
              <a:cs typeface="Times New Roman" panose="02020603050405020304" pitchFamily="18" charset="0"/>
            </a:rPr>
            <a:t>: Attracting new customers through positive feedback.</a:t>
          </a:r>
          <a:br>
            <a:rPr lang="en-US" sz="1600" dirty="0">
              <a:latin typeface="Times New Roman" panose="02020603050405020304" pitchFamily="18" charset="0"/>
              <a:cs typeface="Times New Roman" panose="02020603050405020304" pitchFamily="18" charset="0"/>
            </a:rPr>
          </a:br>
          <a:endParaRPr lang="en-US" sz="1600" dirty="0">
            <a:latin typeface="Times New Roman" panose="02020603050405020304" pitchFamily="18" charset="0"/>
            <a:cs typeface="Times New Roman" panose="02020603050405020304" pitchFamily="18" charset="0"/>
          </a:endParaRPr>
        </a:p>
      </dgm:t>
    </dgm:pt>
    <dgm:pt modelId="{11359832-1BFF-4FC4-A98D-F5F609C865DA}" type="parTrans" cxnId="{2A91AE15-F981-44F3-BDEA-8A7BF602D257}">
      <dgm:prSet custT="1"/>
      <dgm:spPr/>
      <dgm:t>
        <a:bodyPr/>
        <a:lstStyle/>
        <a:p>
          <a:endParaRPr lang="ru-RU" sz="1600">
            <a:latin typeface="Times New Roman" panose="02020603050405020304" pitchFamily="18" charset="0"/>
            <a:cs typeface="Times New Roman" panose="02020603050405020304" pitchFamily="18" charset="0"/>
          </a:endParaRPr>
        </a:p>
      </dgm:t>
    </dgm:pt>
    <dgm:pt modelId="{F16962A7-21B5-4DCE-81B1-5CA6BD16D719}" type="sibTrans" cxnId="{2A91AE15-F981-44F3-BDEA-8A7BF602D257}">
      <dgm:prSet/>
      <dgm:spPr/>
      <dgm:t>
        <a:bodyPr/>
        <a:lstStyle/>
        <a:p>
          <a:endParaRPr lang="ru-RU" sz="1600">
            <a:latin typeface="Times New Roman" panose="02020603050405020304" pitchFamily="18" charset="0"/>
            <a:cs typeface="Times New Roman" panose="02020603050405020304" pitchFamily="18" charset="0"/>
          </a:endParaRPr>
        </a:p>
      </dgm:t>
    </dgm:pt>
    <dgm:pt modelId="{6F94C09D-75EA-4769-9A76-FCAAACA99437}">
      <dgm:prSet custT="1"/>
      <dgm:spPr/>
      <dgm:t>
        <a:bodyPr/>
        <a:lstStyle/>
        <a:p>
          <a:r>
            <a:rPr lang="en-US" sz="1600" b="1" dirty="0">
              <a:latin typeface="Times New Roman" panose="02020603050405020304" pitchFamily="18" charset="0"/>
              <a:cs typeface="Times New Roman" panose="02020603050405020304" pitchFamily="18" charset="0"/>
            </a:rPr>
            <a:t>Adaptation of presentation</a:t>
          </a:r>
          <a:r>
            <a:rPr lang="en-US" sz="1600" dirty="0">
              <a:latin typeface="Times New Roman" panose="02020603050405020304" pitchFamily="18" charset="0"/>
              <a:cs typeface="Times New Roman" panose="02020603050405020304" pitchFamily="18" charset="0"/>
            </a:rPr>
            <a:t>: Taking into account the cultural characteristics of markets.</a:t>
          </a:r>
        </a:p>
      </dgm:t>
    </dgm:pt>
    <dgm:pt modelId="{D227A5A4-C597-465E-A900-2493555DDCC0}" type="parTrans" cxnId="{4ED5ABC8-3507-43F3-99D6-D1ACDB27CA21}">
      <dgm:prSet custT="1"/>
      <dgm:spPr/>
      <dgm:t>
        <a:bodyPr/>
        <a:lstStyle/>
        <a:p>
          <a:endParaRPr lang="ru-RU" sz="1600">
            <a:latin typeface="Times New Roman" panose="02020603050405020304" pitchFamily="18" charset="0"/>
            <a:cs typeface="Times New Roman" panose="02020603050405020304" pitchFamily="18" charset="0"/>
          </a:endParaRPr>
        </a:p>
      </dgm:t>
    </dgm:pt>
    <dgm:pt modelId="{A3EE28C0-7432-4427-A748-AA04900489A4}" type="sibTrans" cxnId="{4ED5ABC8-3507-43F3-99D6-D1ACDB27CA21}">
      <dgm:prSet/>
      <dgm:spPr/>
      <dgm:t>
        <a:bodyPr/>
        <a:lstStyle/>
        <a:p>
          <a:endParaRPr lang="ru-RU" sz="1600">
            <a:latin typeface="Times New Roman" panose="02020603050405020304" pitchFamily="18" charset="0"/>
            <a:cs typeface="Times New Roman" panose="02020603050405020304" pitchFamily="18" charset="0"/>
          </a:endParaRPr>
        </a:p>
      </dgm:t>
    </dgm:pt>
    <dgm:pt modelId="{C94541E4-E773-45B6-8290-49B1241D974E}" type="pres">
      <dgm:prSet presAssocID="{2F55A204-88E5-4683-AE2D-A204F48FD304}" presName="Name0" presStyleCnt="0">
        <dgm:presLayoutVars>
          <dgm:chMax val="1"/>
          <dgm:dir/>
          <dgm:animLvl val="ctr"/>
          <dgm:resizeHandles val="exact"/>
        </dgm:presLayoutVars>
      </dgm:prSet>
      <dgm:spPr/>
    </dgm:pt>
    <dgm:pt modelId="{34B50B1A-8103-469F-804A-C9854C51DB74}" type="pres">
      <dgm:prSet presAssocID="{1C4AC193-1CC6-4C64-AB5C-F756525E8447}" presName="centerShape" presStyleLbl="node0" presStyleIdx="0" presStyleCnt="1" custScaleX="121668" custScaleY="120541"/>
      <dgm:spPr/>
    </dgm:pt>
    <dgm:pt modelId="{83C7869F-D34F-40C5-843E-D071015AB0D8}" type="pres">
      <dgm:prSet presAssocID="{377225EE-4598-4211-AA85-B7271E6AEE8E}" presName="parTrans" presStyleLbl="sibTrans2D1" presStyleIdx="0" presStyleCnt="6"/>
      <dgm:spPr/>
    </dgm:pt>
    <dgm:pt modelId="{577D3FA8-7AB0-4B8A-8354-795F23F62A52}" type="pres">
      <dgm:prSet presAssocID="{377225EE-4598-4211-AA85-B7271E6AEE8E}" presName="connectorText" presStyleLbl="sibTrans2D1" presStyleIdx="0" presStyleCnt="6"/>
      <dgm:spPr/>
    </dgm:pt>
    <dgm:pt modelId="{DA171B89-6347-4963-83CA-51492D2C4DB0}" type="pres">
      <dgm:prSet presAssocID="{E41FE2F0-4508-4D0B-964E-35A5C3B305F1}" presName="node" presStyleLbl="node1" presStyleIdx="0" presStyleCnt="6" custScaleX="137862" custScaleY="134016">
        <dgm:presLayoutVars>
          <dgm:bulletEnabled val="1"/>
        </dgm:presLayoutVars>
      </dgm:prSet>
      <dgm:spPr/>
    </dgm:pt>
    <dgm:pt modelId="{D624BBAB-82DA-4A03-8D5E-EBECC96CFBF4}" type="pres">
      <dgm:prSet presAssocID="{025DADD1-229F-4142-B1C3-AA1613AFA07B}" presName="parTrans" presStyleLbl="sibTrans2D1" presStyleIdx="1" presStyleCnt="6"/>
      <dgm:spPr/>
    </dgm:pt>
    <dgm:pt modelId="{CAA1B959-8D18-4098-A031-53398FFB9112}" type="pres">
      <dgm:prSet presAssocID="{025DADD1-229F-4142-B1C3-AA1613AFA07B}" presName="connectorText" presStyleLbl="sibTrans2D1" presStyleIdx="1" presStyleCnt="6"/>
      <dgm:spPr/>
    </dgm:pt>
    <dgm:pt modelId="{D16242D4-630C-4E2A-A33C-A0B73E97F034}" type="pres">
      <dgm:prSet presAssocID="{8E31FA38-B5B5-4AD8-AB68-28EBD4543671}" presName="node" presStyleLbl="node1" presStyleIdx="1" presStyleCnt="6" custScaleX="127969" custScaleY="126951">
        <dgm:presLayoutVars>
          <dgm:bulletEnabled val="1"/>
        </dgm:presLayoutVars>
      </dgm:prSet>
      <dgm:spPr/>
    </dgm:pt>
    <dgm:pt modelId="{1704F41C-9077-4385-8AB9-E09F06CC624B}" type="pres">
      <dgm:prSet presAssocID="{4C14C1A1-5637-4214-8C51-9CF238E51A7C}" presName="parTrans" presStyleLbl="sibTrans2D1" presStyleIdx="2" presStyleCnt="6"/>
      <dgm:spPr/>
    </dgm:pt>
    <dgm:pt modelId="{D9D2C028-72CB-44FC-9A7B-8E24D22B7992}" type="pres">
      <dgm:prSet presAssocID="{4C14C1A1-5637-4214-8C51-9CF238E51A7C}" presName="connectorText" presStyleLbl="sibTrans2D1" presStyleIdx="2" presStyleCnt="6"/>
      <dgm:spPr/>
    </dgm:pt>
    <dgm:pt modelId="{C2EBDFFB-4101-4CFF-B52D-55E77391840C}" type="pres">
      <dgm:prSet presAssocID="{6BCD65EB-3550-4E00-8BD5-11339A8A5C95}" presName="node" presStyleLbl="node1" presStyleIdx="2" presStyleCnt="6" custScaleX="134751" custScaleY="123210">
        <dgm:presLayoutVars>
          <dgm:bulletEnabled val="1"/>
        </dgm:presLayoutVars>
      </dgm:prSet>
      <dgm:spPr/>
    </dgm:pt>
    <dgm:pt modelId="{AF7091BC-4C1A-4E89-AB1E-0724797FA678}" type="pres">
      <dgm:prSet presAssocID="{8F30834E-A665-4325-88AB-802483223966}" presName="parTrans" presStyleLbl="sibTrans2D1" presStyleIdx="3" presStyleCnt="6"/>
      <dgm:spPr/>
    </dgm:pt>
    <dgm:pt modelId="{65A983F7-20A7-436B-B2C0-C9F306A762B3}" type="pres">
      <dgm:prSet presAssocID="{8F30834E-A665-4325-88AB-802483223966}" presName="connectorText" presStyleLbl="sibTrans2D1" presStyleIdx="3" presStyleCnt="6"/>
      <dgm:spPr/>
    </dgm:pt>
    <dgm:pt modelId="{C372D991-1F12-413B-AA46-1C490AD2DC48}" type="pres">
      <dgm:prSet presAssocID="{AD69C245-17EA-4F36-AA9F-63E014415B71}" presName="node" presStyleLbl="node1" presStyleIdx="3" presStyleCnt="6" custScaleX="122458" custScaleY="122320">
        <dgm:presLayoutVars>
          <dgm:bulletEnabled val="1"/>
        </dgm:presLayoutVars>
      </dgm:prSet>
      <dgm:spPr/>
    </dgm:pt>
    <dgm:pt modelId="{C40106A3-C6E3-45C1-8CC4-24E3C607E7BB}" type="pres">
      <dgm:prSet presAssocID="{11359832-1BFF-4FC4-A98D-F5F609C865DA}" presName="parTrans" presStyleLbl="sibTrans2D1" presStyleIdx="4" presStyleCnt="6"/>
      <dgm:spPr/>
    </dgm:pt>
    <dgm:pt modelId="{EC0C7D7F-008F-432C-9034-28791FA0E4B2}" type="pres">
      <dgm:prSet presAssocID="{11359832-1BFF-4FC4-A98D-F5F609C865DA}" presName="connectorText" presStyleLbl="sibTrans2D1" presStyleIdx="4" presStyleCnt="6"/>
      <dgm:spPr/>
    </dgm:pt>
    <dgm:pt modelId="{3F8B1E9F-F4DE-4D96-9866-8C5003925DF9}" type="pres">
      <dgm:prSet presAssocID="{A64EC365-0767-4F21-B6BC-2E3E5152C37E}" presName="node" presStyleLbl="node1" presStyleIdx="4" presStyleCnt="6" custScaleX="124996" custScaleY="118891">
        <dgm:presLayoutVars>
          <dgm:bulletEnabled val="1"/>
        </dgm:presLayoutVars>
      </dgm:prSet>
      <dgm:spPr/>
    </dgm:pt>
    <dgm:pt modelId="{79F775AD-CDE9-46E4-B7B4-BBA172D043EC}" type="pres">
      <dgm:prSet presAssocID="{D227A5A4-C597-465E-A900-2493555DDCC0}" presName="parTrans" presStyleLbl="sibTrans2D1" presStyleIdx="5" presStyleCnt="6"/>
      <dgm:spPr/>
    </dgm:pt>
    <dgm:pt modelId="{2B116B6E-4CF7-4571-A33F-BBEE8903CEA3}" type="pres">
      <dgm:prSet presAssocID="{D227A5A4-C597-465E-A900-2493555DDCC0}" presName="connectorText" presStyleLbl="sibTrans2D1" presStyleIdx="5" presStyleCnt="6"/>
      <dgm:spPr/>
    </dgm:pt>
    <dgm:pt modelId="{D03A1456-5D87-4B82-95DF-3D2AE34096E2}" type="pres">
      <dgm:prSet presAssocID="{6F94C09D-75EA-4769-9A76-FCAAACA99437}" presName="node" presStyleLbl="node1" presStyleIdx="5" presStyleCnt="6" custScaleX="133893" custScaleY="133154">
        <dgm:presLayoutVars>
          <dgm:bulletEnabled val="1"/>
        </dgm:presLayoutVars>
      </dgm:prSet>
      <dgm:spPr/>
    </dgm:pt>
  </dgm:ptLst>
  <dgm:cxnLst>
    <dgm:cxn modelId="{2B7DE403-F78D-4D5F-8C8F-F8EB0C64A0F4}" type="presOf" srcId="{D227A5A4-C597-465E-A900-2493555DDCC0}" destId="{2B116B6E-4CF7-4571-A33F-BBEE8903CEA3}" srcOrd="1" destOrd="0" presId="urn:microsoft.com/office/officeart/2005/8/layout/radial5"/>
    <dgm:cxn modelId="{CF61D50F-F297-4C4B-B7D1-1C313193BE30}" type="presOf" srcId="{D227A5A4-C597-465E-A900-2493555DDCC0}" destId="{79F775AD-CDE9-46E4-B7B4-BBA172D043EC}" srcOrd="0" destOrd="0" presId="urn:microsoft.com/office/officeart/2005/8/layout/radial5"/>
    <dgm:cxn modelId="{2A91AE15-F981-44F3-BDEA-8A7BF602D257}" srcId="{1C4AC193-1CC6-4C64-AB5C-F756525E8447}" destId="{A64EC365-0767-4F21-B6BC-2E3E5152C37E}" srcOrd="4" destOrd="0" parTransId="{11359832-1BFF-4FC4-A98D-F5F609C865DA}" sibTransId="{F16962A7-21B5-4DCE-81B1-5CA6BD16D719}"/>
    <dgm:cxn modelId="{DF64C218-E515-40C1-8702-2F72B1A70EF1}" type="presOf" srcId="{4C14C1A1-5637-4214-8C51-9CF238E51A7C}" destId="{1704F41C-9077-4385-8AB9-E09F06CC624B}" srcOrd="0" destOrd="0" presId="urn:microsoft.com/office/officeart/2005/8/layout/radial5"/>
    <dgm:cxn modelId="{A3643C2C-FF7F-4790-84FB-8F9B1045F6EF}" type="presOf" srcId="{AD69C245-17EA-4F36-AA9F-63E014415B71}" destId="{C372D991-1F12-413B-AA46-1C490AD2DC48}" srcOrd="0" destOrd="0" presId="urn:microsoft.com/office/officeart/2005/8/layout/radial5"/>
    <dgm:cxn modelId="{3C6C905C-4BC1-431D-831F-AE6A3F7BE59B}" srcId="{2F55A204-88E5-4683-AE2D-A204F48FD304}" destId="{1C4AC193-1CC6-4C64-AB5C-F756525E8447}" srcOrd="0" destOrd="0" parTransId="{9A5C8EF0-ECF9-4BD7-BABD-88B9CD193D78}" sibTransId="{AB21BC02-8D13-461A-B1D9-718AB78AC98F}"/>
    <dgm:cxn modelId="{A0AF0B63-039C-4BA8-B7E9-828EB3AAB617}" type="presOf" srcId="{6BCD65EB-3550-4E00-8BD5-11339A8A5C95}" destId="{C2EBDFFB-4101-4CFF-B52D-55E77391840C}" srcOrd="0" destOrd="0" presId="urn:microsoft.com/office/officeart/2005/8/layout/radial5"/>
    <dgm:cxn modelId="{52ADF765-C329-42F3-AFD1-629D8C11B763}" type="presOf" srcId="{4C14C1A1-5637-4214-8C51-9CF238E51A7C}" destId="{D9D2C028-72CB-44FC-9A7B-8E24D22B7992}" srcOrd="1" destOrd="0" presId="urn:microsoft.com/office/officeart/2005/8/layout/radial5"/>
    <dgm:cxn modelId="{AE029166-113C-4E98-8D89-74379DF1A973}" srcId="{1C4AC193-1CC6-4C64-AB5C-F756525E8447}" destId="{8E31FA38-B5B5-4AD8-AB68-28EBD4543671}" srcOrd="1" destOrd="0" parTransId="{025DADD1-229F-4142-B1C3-AA1613AFA07B}" sibTransId="{F536C188-213E-4E62-8F18-8402C6517873}"/>
    <dgm:cxn modelId="{01BC9D69-01C0-4CF9-9AB9-73FD8ED9C90B}" type="presOf" srcId="{8E31FA38-B5B5-4AD8-AB68-28EBD4543671}" destId="{D16242D4-630C-4E2A-A33C-A0B73E97F034}" srcOrd="0" destOrd="0" presId="urn:microsoft.com/office/officeart/2005/8/layout/radial5"/>
    <dgm:cxn modelId="{15BDE86E-5096-4758-B126-844437F38DF6}" srcId="{1C4AC193-1CC6-4C64-AB5C-F756525E8447}" destId="{6BCD65EB-3550-4E00-8BD5-11339A8A5C95}" srcOrd="2" destOrd="0" parTransId="{4C14C1A1-5637-4214-8C51-9CF238E51A7C}" sibTransId="{8E6D06A7-2743-4794-B570-BD22A525AC1D}"/>
    <dgm:cxn modelId="{6C17DD78-46E4-4234-8B7C-67EEE78F83D7}" type="presOf" srcId="{8F30834E-A665-4325-88AB-802483223966}" destId="{65A983F7-20A7-436B-B2C0-C9F306A762B3}" srcOrd="1" destOrd="0" presId="urn:microsoft.com/office/officeart/2005/8/layout/radial5"/>
    <dgm:cxn modelId="{D015D67E-1C11-4B28-A76D-D2A5F8205428}" type="presOf" srcId="{8F30834E-A665-4325-88AB-802483223966}" destId="{AF7091BC-4C1A-4E89-AB1E-0724797FA678}" srcOrd="0" destOrd="0" presId="urn:microsoft.com/office/officeart/2005/8/layout/radial5"/>
    <dgm:cxn modelId="{6363CA87-596C-43D9-9D0A-3F330ADA0DC6}" type="presOf" srcId="{6F94C09D-75EA-4769-9A76-FCAAACA99437}" destId="{D03A1456-5D87-4B82-95DF-3D2AE34096E2}" srcOrd="0" destOrd="0" presId="urn:microsoft.com/office/officeart/2005/8/layout/radial5"/>
    <dgm:cxn modelId="{1363B88D-A18F-4726-A894-87280D1A13D0}" type="presOf" srcId="{377225EE-4598-4211-AA85-B7271E6AEE8E}" destId="{577D3FA8-7AB0-4B8A-8354-795F23F62A52}" srcOrd="1" destOrd="0" presId="urn:microsoft.com/office/officeart/2005/8/layout/radial5"/>
    <dgm:cxn modelId="{62ACEE9E-966A-4362-A094-39CE78888B9C}" type="presOf" srcId="{025DADD1-229F-4142-B1C3-AA1613AFA07B}" destId="{CAA1B959-8D18-4098-A031-53398FFB9112}" srcOrd="1" destOrd="0" presId="urn:microsoft.com/office/officeart/2005/8/layout/radial5"/>
    <dgm:cxn modelId="{564FE1A1-AE62-4044-9328-E82C47B4B609}" type="presOf" srcId="{1C4AC193-1CC6-4C64-AB5C-F756525E8447}" destId="{34B50B1A-8103-469F-804A-C9854C51DB74}" srcOrd="0" destOrd="0" presId="urn:microsoft.com/office/officeart/2005/8/layout/radial5"/>
    <dgm:cxn modelId="{955416B8-99D1-4903-82D8-5B261BF1CB63}" type="presOf" srcId="{11359832-1BFF-4FC4-A98D-F5F609C865DA}" destId="{EC0C7D7F-008F-432C-9034-28791FA0E4B2}" srcOrd="1" destOrd="0" presId="urn:microsoft.com/office/officeart/2005/8/layout/radial5"/>
    <dgm:cxn modelId="{4ED5ABC8-3507-43F3-99D6-D1ACDB27CA21}" srcId="{1C4AC193-1CC6-4C64-AB5C-F756525E8447}" destId="{6F94C09D-75EA-4769-9A76-FCAAACA99437}" srcOrd="5" destOrd="0" parTransId="{D227A5A4-C597-465E-A900-2493555DDCC0}" sibTransId="{A3EE28C0-7432-4427-A748-AA04900489A4}"/>
    <dgm:cxn modelId="{B7C29ECC-0309-43CF-8A34-20A62217E7F6}" srcId="{1C4AC193-1CC6-4C64-AB5C-F756525E8447}" destId="{E41FE2F0-4508-4D0B-964E-35A5C3B305F1}" srcOrd="0" destOrd="0" parTransId="{377225EE-4598-4211-AA85-B7271E6AEE8E}" sibTransId="{08711D74-56D8-4B81-9F7E-86DA648CB90F}"/>
    <dgm:cxn modelId="{99CE35D0-D4DE-4E9F-AAF9-65705620F59D}" type="presOf" srcId="{025DADD1-229F-4142-B1C3-AA1613AFA07B}" destId="{D624BBAB-82DA-4A03-8D5E-EBECC96CFBF4}" srcOrd="0" destOrd="0" presId="urn:microsoft.com/office/officeart/2005/8/layout/radial5"/>
    <dgm:cxn modelId="{1C7170D3-6A5A-4B7C-A46D-8F0111EAF20E}" type="presOf" srcId="{11359832-1BFF-4FC4-A98D-F5F609C865DA}" destId="{C40106A3-C6E3-45C1-8CC4-24E3C607E7BB}" srcOrd="0" destOrd="0" presId="urn:microsoft.com/office/officeart/2005/8/layout/radial5"/>
    <dgm:cxn modelId="{0FC1F5EC-0A5F-4EE9-9F73-1263AEF6C3D6}" type="presOf" srcId="{A64EC365-0767-4F21-B6BC-2E3E5152C37E}" destId="{3F8B1E9F-F4DE-4D96-9866-8C5003925DF9}" srcOrd="0" destOrd="0" presId="urn:microsoft.com/office/officeart/2005/8/layout/radial5"/>
    <dgm:cxn modelId="{3AA93AEF-6DA4-4951-91D3-59D6887225C9}" type="presOf" srcId="{E41FE2F0-4508-4D0B-964E-35A5C3B305F1}" destId="{DA171B89-6347-4963-83CA-51492D2C4DB0}" srcOrd="0" destOrd="0" presId="urn:microsoft.com/office/officeart/2005/8/layout/radial5"/>
    <dgm:cxn modelId="{9E87A9F8-3DD8-43D5-B60E-49D5D5463361}" type="presOf" srcId="{377225EE-4598-4211-AA85-B7271E6AEE8E}" destId="{83C7869F-D34F-40C5-843E-D071015AB0D8}" srcOrd="0" destOrd="0" presId="urn:microsoft.com/office/officeart/2005/8/layout/radial5"/>
    <dgm:cxn modelId="{8F5710FD-BCFC-4543-ACCB-F0F312E05F31}" type="presOf" srcId="{2F55A204-88E5-4683-AE2D-A204F48FD304}" destId="{C94541E4-E773-45B6-8290-49B1241D974E}" srcOrd="0" destOrd="0" presId="urn:microsoft.com/office/officeart/2005/8/layout/radial5"/>
    <dgm:cxn modelId="{882C97FF-EC33-4BCF-BC75-9F53989174D3}" srcId="{1C4AC193-1CC6-4C64-AB5C-F756525E8447}" destId="{AD69C245-17EA-4F36-AA9F-63E014415B71}" srcOrd="3" destOrd="0" parTransId="{8F30834E-A665-4325-88AB-802483223966}" sibTransId="{22B4424B-17E1-40E0-B8B6-7050BF26DAB7}"/>
    <dgm:cxn modelId="{CA29A7D2-90C8-4DAA-BC84-34EEC5312874}" type="presParOf" srcId="{C94541E4-E773-45B6-8290-49B1241D974E}" destId="{34B50B1A-8103-469F-804A-C9854C51DB74}" srcOrd="0" destOrd="0" presId="urn:microsoft.com/office/officeart/2005/8/layout/radial5"/>
    <dgm:cxn modelId="{1E696B41-8FE2-4664-A869-0F0D43E4D5C9}" type="presParOf" srcId="{C94541E4-E773-45B6-8290-49B1241D974E}" destId="{83C7869F-D34F-40C5-843E-D071015AB0D8}" srcOrd="1" destOrd="0" presId="urn:microsoft.com/office/officeart/2005/8/layout/radial5"/>
    <dgm:cxn modelId="{D965EC7F-D2BF-49E4-BDDF-1FEFC7C0C1A9}" type="presParOf" srcId="{83C7869F-D34F-40C5-843E-D071015AB0D8}" destId="{577D3FA8-7AB0-4B8A-8354-795F23F62A52}" srcOrd="0" destOrd="0" presId="urn:microsoft.com/office/officeart/2005/8/layout/radial5"/>
    <dgm:cxn modelId="{9CF6F006-99E7-4077-8472-5AB018C86441}" type="presParOf" srcId="{C94541E4-E773-45B6-8290-49B1241D974E}" destId="{DA171B89-6347-4963-83CA-51492D2C4DB0}" srcOrd="2" destOrd="0" presId="urn:microsoft.com/office/officeart/2005/8/layout/radial5"/>
    <dgm:cxn modelId="{8F14F715-D018-429A-BD39-40B91C3A7829}" type="presParOf" srcId="{C94541E4-E773-45B6-8290-49B1241D974E}" destId="{D624BBAB-82DA-4A03-8D5E-EBECC96CFBF4}" srcOrd="3" destOrd="0" presId="urn:microsoft.com/office/officeart/2005/8/layout/radial5"/>
    <dgm:cxn modelId="{CA16B2F9-B7BB-4D98-858F-271FD95FD922}" type="presParOf" srcId="{D624BBAB-82DA-4A03-8D5E-EBECC96CFBF4}" destId="{CAA1B959-8D18-4098-A031-53398FFB9112}" srcOrd="0" destOrd="0" presId="urn:microsoft.com/office/officeart/2005/8/layout/radial5"/>
    <dgm:cxn modelId="{86F024B0-97CD-4EDF-9D3F-B82023ED3D8C}" type="presParOf" srcId="{C94541E4-E773-45B6-8290-49B1241D974E}" destId="{D16242D4-630C-4E2A-A33C-A0B73E97F034}" srcOrd="4" destOrd="0" presId="urn:microsoft.com/office/officeart/2005/8/layout/radial5"/>
    <dgm:cxn modelId="{9CAE87B0-4F11-46B6-9BB5-CCBF349CF99A}" type="presParOf" srcId="{C94541E4-E773-45B6-8290-49B1241D974E}" destId="{1704F41C-9077-4385-8AB9-E09F06CC624B}" srcOrd="5" destOrd="0" presId="urn:microsoft.com/office/officeart/2005/8/layout/radial5"/>
    <dgm:cxn modelId="{FF146450-62A3-4B22-9C9D-1FED5B606261}" type="presParOf" srcId="{1704F41C-9077-4385-8AB9-E09F06CC624B}" destId="{D9D2C028-72CB-44FC-9A7B-8E24D22B7992}" srcOrd="0" destOrd="0" presId="urn:microsoft.com/office/officeart/2005/8/layout/radial5"/>
    <dgm:cxn modelId="{4CAA5E8C-D78A-499E-B049-8F580A7A2CC2}" type="presParOf" srcId="{C94541E4-E773-45B6-8290-49B1241D974E}" destId="{C2EBDFFB-4101-4CFF-B52D-55E77391840C}" srcOrd="6" destOrd="0" presId="urn:microsoft.com/office/officeart/2005/8/layout/radial5"/>
    <dgm:cxn modelId="{674D4668-4EE7-4E18-81A2-50C07EDD69AA}" type="presParOf" srcId="{C94541E4-E773-45B6-8290-49B1241D974E}" destId="{AF7091BC-4C1A-4E89-AB1E-0724797FA678}" srcOrd="7" destOrd="0" presId="urn:microsoft.com/office/officeart/2005/8/layout/radial5"/>
    <dgm:cxn modelId="{E4D25918-C228-4961-B7D0-1F99C735BCF7}" type="presParOf" srcId="{AF7091BC-4C1A-4E89-AB1E-0724797FA678}" destId="{65A983F7-20A7-436B-B2C0-C9F306A762B3}" srcOrd="0" destOrd="0" presId="urn:microsoft.com/office/officeart/2005/8/layout/radial5"/>
    <dgm:cxn modelId="{86374ED7-5E60-47A2-8A93-7B5B21E112A5}" type="presParOf" srcId="{C94541E4-E773-45B6-8290-49B1241D974E}" destId="{C372D991-1F12-413B-AA46-1C490AD2DC48}" srcOrd="8" destOrd="0" presId="urn:microsoft.com/office/officeart/2005/8/layout/radial5"/>
    <dgm:cxn modelId="{CB0BF647-6762-42DD-B646-C6D630F6D25B}" type="presParOf" srcId="{C94541E4-E773-45B6-8290-49B1241D974E}" destId="{C40106A3-C6E3-45C1-8CC4-24E3C607E7BB}" srcOrd="9" destOrd="0" presId="urn:microsoft.com/office/officeart/2005/8/layout/radial5"/>
    <dgm:cxn modelId="{B1B9072F-4810-4112-9078-D577E58AB876}" type="presParOf" srcId="{C40106A3-C6E3-45C1-8CC4-24E3C607E7BB}" destId="{EC0C7D7F-008F-432C-9034-28791FA0E4B2}" srcOrd="0" destOrd="0" presId="urn:microsoft.com/office/officeart/2005/8/layout/radial5"/>
    <dgm:cxn modelId="{969845AB-41F8-4756-B333-AE17E1DD4936}" type="presParOf" srcId="{C94541E4-E773-45B6-8290-49B1241D974E}" destId="{3F8B1E9F-F4DE-4D96-9866-8C5003925DF9}" srcOrd="10" destOrd="0" presId="urn:microsoft.com/office/officeart/2005/8/layout/radial5"/>
    <dgm:cxn modelId="{62AC70DB-2A0D-44DF-B21E-0CB996A4BA81}" type="presParOf" srcId="{C94541E4-E773-45B6-8290-49B1241D974E}" destId="{79F775AD-CDE9-46E4-B7B4-BBA172D043EC}" srcOrd="11" destOrd="0" presId="urn:microsoft.com/office/officeart/2005/8/layout/radial5"/>
    <dgm:cxn modelId="{96115E49-22CD-481B-B273-9E747B0450F8}" type="presParOf" srcId="{79F775AD-CDE9-46E4-B7B4-BBA172D043EC}" destId="{2B116B6E-4CF7-4571-A33F-BBEE8903CEA3}" srcOrd="0" destOrd="0" presId="urn:microsoft.com/office/officeart/2005/8/layout/radial5"/>
    <dgm:cxn modelId="{7EBC41A3-BCA2-464E-8113-6A9526447EC8}" type="presParOf" srcId="{C94541E4-E773-45B6-8290-49B1241D974E}" destId="{D03A1456-5D87-4B82-95DF-3D2AE34096E2}" srcOrd="12" destOrd="0" presId="urn:microsoft.com/office/officeart/2005/8/layout/radial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392EBEA-A4EB-47EF-A019-13282DC41BA2}"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ru-RU"/>
        </a:p>
      </dgm:t>
    </dgm:pt>
    <dgm:pt modelId="{316E8D00-A5D0-4988-920E-F4324980C775}">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technical support (League of Organic Agriculture Municipalities and Cities (LOAMC)),</a:t>
          </a:r>
          <a:endParaRPr lang="ru-RU" sz="1800" dirty="0">
            <a:solidFill>
              <a:schemeClr val="tx1"/>
            </a:solidFill>
            <a:latin typeface="Times New Roman" panose="02020603050405020304" pitchFamily="18" charset="0"/>
            <a:cs typeface="Times New Roman" panose="02020603050405020304" pitchFamily="18" charset="0"/>
          </a:endParaRPr>
        </a:p>
      </dgm:t>
    </dgm:pt>
    <dgm:pt modelId="{B1313B4E-5B14-4ECC-92E5-D82E4C6503E4}" type="parTrans" cxnId="{315A5A10-8CA6-4FD5-8CC5-7DAE5F330A46}">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64A45A01-0364-4173-92DE-C7C241AE771C}" type="sibTrans" cxnId="{315A5A10-8CA6-4FD5-8CC5-7DAE5F330A46}">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CF97707C-90F8-4113-B6D6-5C2287CB658F}">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public procurement (Sweden - Policy for Sustainable Development and Food, Spain - Organic Products for Social Consumption, Brazil - National School Catering </a:t>
          </a:r>
          <a:r>
            <a:rPr lang="en-US" sz="1800" dirty="0" err="1">
              <a:solidFill>
                <a:schemeClr val="tx1"/>
              </a:solidFill>
              <a:latin typeface="Times New Roman" panose="02020603050405020304" pitchFamily="18" charset="0"/>
              <a:cs typeface="Times New Roman" panose="02020603050405020304" pitchFamily="18" charset="0"/>
            </a:rPr>
            <a:t>Programme</a:t>
          </a:r>
          <a:r>
            <a:rPr lang="en-US" sz="1800" dirty="0">
              <a:solidFill>
                <a:schemeClr val="tx1"/>
              </a:solidFill>
              <a:latin typeface="Times New Roman" panose="02020603050405020304" pitchFamily="18" charset="0"/>
              <a:cs typeface="Times New Roman" panose="02020603050405020304" pitchFamily="18" charset="0"/>
            </a:rPr>
            <a:t> (PNAE)),</a:t>
          </a:r>
          <a:endParaRPr lang="ru-RU" sz="1800" dirty="0">
            <a:solidFill>
              <a:schemeClr val="tx1"/>
            </a:solidFill>
            <a:latin typeface="Times New Roman" panose="02020603050405020304" pitchFamily="18" charset="0"/>
            <a:cs typeface="Times New Roman" panose="02020603050405020304" pitchFamily="18" charset="0"/>
          </a:endParaRPr>
        </a:p>
      </dgm:t>
    </dgm:pt>
    <dgm:pt modelId="{B5E1F025-0DFF-4444-A82B-D4DB5CF4BE60}" type="parTrans" cxnId="{AF702989-52EE-41EE-B9C2-EEA83A38F98C}">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E681FE10-C188-4E61-BD98-B22CFC08C31A}" type="sibTrans" cxnId="{AF702989-52EE-41EE-B9C2-EEA83A38F98C}">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DB2BC5A9-2435-4B69-A72C-24B4599C491E}">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national/regional development plans (National Organic Action Plan (NOAP) and Organic Action Plan for Ireland (2019-2025)),</a:t>
          </a:r>
          <a:endParaRPr lang="ru-RU" sz="1800" dirty="0">
            <a:solidFill>
              <a:schemeClr val="tx1"/>
            </a:solidFill>
            <a:latin typeface="Times New Roman" panose="02020603050405020304" pitchFamily="18" charset="0"/>
            <a:cs typeface="Times New Roman" panose="02020603050405020304" pitchFamily="18" charset="0"/>
          </a:endParaRPr>
        </a:p>
      </dgm:t>
    </dgm:pt>
    <dgm:pt modelId="{0CD13DBD-2C32-486D-B3C6-381249F2E1B5}" type="parTrans" cxnId="{CFB2E898-AB4C-49FC-AA07-8C19ACE86199}">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BEE185D5-2C94-40EB-94C0-43FB7888C3D4}" type="sibTrans" cxnId="{CFB2E898-AB4C-49FC-AA07-8C19ACE86199}">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CBDB22D4-380D-402B-91B2-8CE5ABDD3F3C}">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insurance (US Farm Bill),</a:t>
          </a:r>
          <a:endParaRPr lang="ru-RU" sz="1800" dirty="0">
            <a:solidFill>
              <a:schemeClr val="tx1"/>
            </a:solidFill>
            <a:latin typeface="Times New Roman" panose="02020603050405020304" pitchFamily="18" charset="0"/>
            <a:cs typeface="Times New Roman" panose="02020603050405020304" pitchFamily="18" charset="0"/>
          </a:endParaRPr>
        </a:p>
      </dgm:t>
    </dgm:pt>
    <dgm:pt modelId="{1DADFC07-6445-4C6C-B162-FF391C90F2F3}" type="parTrans" cxnId="{BBFE1700-9C3D-4827-B20B-112351E34194}">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F036D1E2-FD4A-4B15-9AAD-1F92F66702C3}" type="sibTrans" cxnId="{BBFE1700-9C3D-4827-B20B-112351E34194}">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F66BBCA0-4639-4AF4-95EC-2AD905071C79}">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partial coverage of certification costs (US Farm Bill),</a:t>
          </a:r>
          <a:endParaRPr lang="ru-RU" sz="1800" dirty="0">
            <a:solidFill>
              <a:schemeClr val="tx1"/>
            </a:solidFill>
            <a:latin typeface="Times New Roman" panose="02020603050405020304" pitchFamily="18" charset="0"/>
            <a:cs typeface="Times New Roman" panose="02020603050405020304" pitchFamily="18" charset="0"/>
          </a:endParaRPr>
        </a:p>
      </dgm:t>
    </dgm:pt>
    <dgm:pt modelId="{622A6F1E-95F9-4BB3-BA26-D7F8566385BD}" type="parTrans" cxnId="{111B1741-AB54-43B3-BF9A-580003B01CC2}">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02A5D0C5-7197-44FF-9F02-8B94F6DFC684}" type="sibTrans" cxnId="{111B1741-AB54-43B3-BF9A-580003B01CC2}">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5F48853B-6CB8-4C3C-B09D-7C06337BD359}">
      <dgm:prSet custT="1"/>
      <dgm:spPr/>
      <dgm:t>
        <a:bodyPr/>
        <a:lstStyle/>
        <a:p>
          <a:r>
            <a:rPr lang="en-US" sz="1800">
              <a:solidFill>
                <a:schemeClr val="tx1"/>
              </a:solidFill>
              <a:latin typeface="Times New Roman" panose="02020603050405020304" pitchFamily="18" charset="0"/>
              <a:cs typeface="Times New Roman" panose="02020603050405020304" pitchFamily="18" charset="0"/>
            </a:rPr>
            <a:t>European Network for Rural Development (ENRD),</a:t>
          </a:r>
          <a:endParaRPr lang="ru-RU" sz="1800" dirty="0">
            <a:solidFill>
              <a:schemeClr val="tx1"/>
            </a:solidFill>
            <a:latin typeface="Times New Roman" panose="02020603050405020304" pitchFamily="18" charset="0"/>
            <a:cs typeface="Times New Roman" panose="02020603050405020304" pitchFamily="18" charset="0"/>
          </a:endParaRPr>
        </a:p>
      </dgm:t>
    </dgm:pt>
    <dgm:pt modelId="{D1D09E79-9868-4088-930E-410106B36231}" type="parTrans" cxnId="{7CBC85C2-525F-4DF8-B6DC-D2C441B1D538}">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42C008AC-0624-41DF-B78F-4E3095DCE891}" type="sibTrans" cxnId="{7CBC85C2-525F-4DF8-B6DC-D2C441B1D538}">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60DA93B0-857A-4BA7-82EE-361F2995C1C6}">
      <dgm:prSet custT="1"/>
      <dgm:spPr/>
      <dgm:t>
        <a:bodyPr/>
        <a:lstStyle/>
        <a:p>
          <a:r>
            <a:rPr lang="en-US" sz="1800" dirty="0">
              <a:solidFill>
                <a:schemeClr val="tx1"/>
              </a:solidFill>
              <a:latin typeface="Times New Roman" panose="02020603050405020304" pitchFamily="18" charset="0"/>
              <a:cs typeface="Times New Roman" panose="02020603050405020304" pitchFamily="18" charset="0"/>
            </a:rPr>
            <a:t>investments in research and technological development (Organic Science Cluster),</a:t>
          </a:r>
          <a:endParaRPr lang="ru-RU" sz="1800" dirty="0">
            <a:solidFill>
              <a:schemeClr val="tx1"/>
            </a:solidFill>
            <a:latin typeface="Times New Roman" panose="02020603050405020304" pitchFamily="18" charset="0"/>
            <a:cs typeface="Times New Roman" panose="02020603050405020304" pitchFamily="18" charset="0"/>
          </a:endParaRPr>
        </a:p>
      </dgm:t>
    </dgm:pt>
    <dgm:pt modelId="{40E0BAC3-16EF-4184-82AD-E6FD10FD2DEA}" type="parTrans" cxnId="{B6CB3481-0943-4375-9C52-1039084444FA}">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28065ECB-CF5B-4C4E-8BC2-A4C03B869292}" type="sibTrans" cxnId="{B6CB3481-0943-4375-9C52-1039084444FA}">
      <dgm:prSet/>
      <dgm:spPr/>
      <dgm:t>
        <a:bodyPr/>
        <a:lstStyle/>
        <a:p>
          <a:endParaRPr lang="ru-RU" sz="1800">
            <a:solidFill>
              <a:schemeClr val="tx1"/>
            </a:solidFill>
            <a:latin typeface="Times New Roman" panose="02020603050405020304" pitchFamily="18" charset="0"/>
            <a:cs typeface="Times New Roman" panose="02020603050405020304" pitchFamily="18" charset="0"/>
          </a:endParaRPr>
        </a:p>
      </dgm:t>
    </dgm:pt>
    <dgm:pt modelId="{7BA51EE0-1EFC-45B3-A779-68DDF95F0980}" type="pres">
      <dgm:prSet presAssocID="{B392EBEA-A4EB-47EF-A019-13282DC41BA2}" presName="linear" presStyleCnt="0">
        <dgm:presLayoutVars>
          <dgm:animLvl val="lvl"/>
          <dgm:resizeHandles val="exact"/>
        </dgm:presLayoutVars>
      </dgm:prSet>
      <dgm:spPr/>
    </dgm:pt>
    <dgm:pt modelId="{4F3717D1-8B90-4144-AF35-9DD0FE4E2502}" type="pres">
      <dgm:prSet presAssocID="{F66BBCA0-4639-4AF4-95EC-2AD905071C79}" presName="parentText" presStyleLbl="node1" presStyleIdx="0" presStyleCnt="7">
        <dgm:presLayoutVars>
          <dgm:chMax val="0"/>
          <dgm:bulletEnabled val="1"/>
        </dgm:presLayoutVars>
      </dgm:prSet>
      <dgm:spPr/>
    </dgm:pt>
    <dgm:pt modelId="{AD395D22-F684-4EC9-94FD-F39BF8AF5348}" type="pres">
      <dgm:prSet presAssocID="{02A5D0C5-7197-44FF-9F02-8B94F6DFC684}" presName="spacer" presStyleCnt="0"/>
      <dgm:spPr/>
    </dgm:pt>
    <dgm:pt modelId="{9965D730-5E67-42D2-A421-034A50C0208C}" type="pres">
      <dgm:prSet presAssocID="{CBDB22D4-380D-402B-91B2-8CE5ABDD3F3C}" presName="parentText" presStyleLbl="node1" presStyleIdx="1" presStyleCnt="7">
        <dgm:presLayoutVars>
          <dgm:chMax val="0"/>
          <dgm:bulletEnabled val="1"/>
        </dgm:presLayoutVars>
      </dgm:prSet>
      <dgm:spPr/>
    </dgm:pt>
    <dgm:pt modelId="{6462F95C-B0B7-417B-AD30-280D45F89F3F}" type="pres">
      <dgm:prSet presAssocID="{F036D1E2-FD4A-4B15-9AAD-1F92F66702C3}" presName="spacer" presStyleCnt="0"/>
      <dgm:spPr/>
    </dgm:pt>
    <dgm:pt modelId="{54BEC59E-F3B3-4E35-A17F-5A19BCFA3FAC}" type="pres">
      <dgm:prSet presAssocID="{DB2BC5A9-2435-4B69-A72C-24B4599C491E}" presName="parentText" presStyleLbl="node1" presStyleIdx="2" presStyleCnt="7">
        <dgm:presLayoutVars>
          <dgm:chMax val="0"/>
          <dgm:bulletEnabled val="1"/>
        </dgm:presLayoutVars>
      </dgm:prSet>
      <dgm:spPr/>
    </dgm:pt>
    <dgm:pt modelId="{12E78E07-1E55-4BEB-9C45-ABEEEFC296CD}" type="pres">
      <dgm:prSet presAssocID="{BEE185D5-2C94-40EB-94C0-43FB7888C3D4}" presName="spacer" presStyleCnt="0"/>
      <dgm:spPr/>
    </dgm:pt>
    <dgm:pt modelId="{3904EABF-4042-4C95-9D19-D08F301A8B81}" type="pres">
      <dgm:prSet presAssocID="{CF97707C-90F8-4113-B6D6-5C2287CB658F}" presName="parentText" presStyleLbl="node1" presStyleIdx="3" presStyleCnt="7">
        <dgm:presLayoutVars>
          <dgm:chMax val="0"/>
          <dgm:bulletEnabled val="1"/>
        </dgm:presLayoutVars>
      </dgm:prSet>
      <dgm:spPr/>
    </dgm:pt>
    <dgm:pt modelId="{2798CC38-CBC6-4A15-B6CA-175C5D7AC5B3}" type="pres">
      <dgm:prSet presAssocID="{E681FE10-C188-4E61-BD98-B22CFC08C31A}" presName="spacer" presStyleCnt="0"/>
      <dgm:spPr/>
    </dgm:pt>
    <dgm:pt modelId="{E24F5A82-64E0-4D42-B5FC-967E17793E97}" type="pres">
      <dgm:prSet presAssocID="{316E8D00-A5D0-4988-920E-F4324980C775}" presName="parentText" presStyleLbl="node1" presStyleIdx="4" presStyleCnt="7">
        <dgm:presLayoutVars>
          <dgm:chMax val="0"/>
          <dgm:bulletEnabled val="1"/>
        </dgm:presLayoutVars>
      </dgm:prSet>
      <dgm:spPr/>
    </dgm:pt>
    <dgm:pt modelId="{EF95CCEA-6DF7-41FE-9F43-7821F6E7D29F}" type="pres">
      <dgm:prSet presAssocID="{64A45A01-0364-4173-92DE-C7C241AE771C}" presName="spacer" presStyleCnt="0"/>
      <dgm:spPr/>
    </dgm:pt>
    <dgm:pt modelId="{1742279B-E462-42F7-A23E-7EE661E735FD}" type="pres">
      <dgm:prSet presAssocID="{5F48853B-6CB8-4C3C-B09D-7C06337BD359}" presName="parentText" presStyleLbl="node1" presStyleIdx="5" presStyleCnt="7">
        <dgm:presLayoutVars>
          <dgm:chMax val="0"/>
          <dgm:bulletEnabled val="1"/>
        </dgm:presLayoutVars>
      </dgm:prSet>
      <dgm:spPr/>
    </dgm:pt>
    <dgm:pt modelId="{618D1D76-1E8C-4C57-8262-EF27E3E170BD}" type="pres">
      <dgm:prSet presAssocID="{42C008AC-0624-41DF-B78F-4E3095DCE891}" presName="spacer" presStyleCnt="0"/>
      <dgm:spPr/>
    </dgm:pt>
    <dgm:pt modelId="{1924F6D1-8914-48D9-9DED-0B630BC89CF5}" type="pres">
      <dgm:prSet presAssocID="{60DA93B0-857A-4BA7-82EE-361F2995C1C6}" presName="parentText" presStyleLbl="node1" presStyleIdx="6" presStyleCnt="7">
        <dgm:presLayoutVars>
          <dgm:chMax val="0"/>
          <dgm:bulletEnabled val="1"/>
        </dgm:presLayoutVars>
      </dgm:prSet>
      <dgm:spPr/>
    </dgm:pt>
  </dgm:ptLst>
  <dgm:cxnLst>
    <dgm:cxn modelId="{BBFE1700-9C3D-4827-B20B-112351E34194}" srcId="{B392EBEA-A4EB-47EF-A019-13282DC41BA2}" destId="{CBDB22D4-380D-402B-91B2-8CE5ABDD3F3C}" srcOrd="1" destOrd="0" parTransId="{1DADFC07-6445-4C6C-B162-FF391C90F2F3}" sibTransId="{F036D1E2-FD4A-4B15-9AAD-1F92F66702C3}"/>
    <dgm:cxn modelId="{315A5A10-8CA6-4FD5-8CC5-7DAE5F330A46}" srcId="{B392EBEA-A4EB-47EF-A019-13282DC41BA2}" destId="{316E8D00-A5D0-4988-920E-F4324980C775}" srcOrd="4" destOrd="0" parTransId="{B1313B4E-5B14-4ECC-92E5-D82E4C6503E4}" sibTransId="{64A45A01-0364-4173-92DE-C7C241AE771C}"/>
    <dgm:cxn modelId="{9019953D-2BC0-4F60-B6D3-45FF04DA35D6}" type="presOf" srcId="{5F48853B-6CB8-4C3C-B09D-7C06337BD359}" destId="{1742279B-E462-42F7-A23E-7EE661E735FD}" srcOrd="0" destOrd="0" presId="urn:microsoft.com/office/officeart/2005/8/layout/vList2"/>
    <dgm:cxn modelId="{111B1741-AB54-43B3-BF9A-580003B01CC2}" srcId="{B392EBEA-A4EB-47EF-A019-13282DC41BA2}" destId="{F66BBCA0-4639-4AF4-95EC-2AD905071C79}" srcOrd="0" destOrd="0" parTransId="{622A6F1E-95F9-4BB3-BA26-D7F8566385BD}" sibTransId="{02A5D0C5-7197-44FF-9F02-8B94F6DFC684}"/>
    <dgm:cxn modelId="{E791AC68-0731-42F4-9F25-ABEE79E2DFF2}" type="presOf" srcId="{CBDB22D4-380D-402B-91B2-8CE5ABDD3F3C}" destId="{9965D730-5E67-42D2-A421-034A50C0208C}" srcOrd="0" destOrd="0" presId="urn:microsoft.com/office/officeart/2005/8/layout/vList2"/>
    <dgm:cxn modelId="{70440B6D-77AE-4A10-A64C-6DD77649F5EA}" type="presOf" srcId="{DB2BC5A9-2435-4B69-A72C-24B4599C491E}" destId="{54BEC59E-F3B3-4E35-A17F-5A19BCFA3FAC}" srcOrd="0" destOrd="0" presId="urn:microsoft.com/office/officeart/2005/8/layout/vList2"/>
    <dgm:cxn modelId="{042F2B50-F9E9-47F8-A4CA-49DEFC9F1CC6}" type="presOf" srcId="{60DA93B0-857A-4BA7-82EE-361F2995C1C6}" destId="{1924F6D1-8914-48D9-9DED-0B630BC89CF5}" srcOrd="0" destOrd="0" presId="urn:microsoft.com/office/officeart/2005/8/layout/vList2"/>
    <dgm:cxn modelId="{B6CB3481-0943-4375-9C52-1039084444FA}" srcId="{B392EBEA-A4EB-47EF-A019-13282DC41BA2}" destId="{60DA93B0-857A-4BA7-82EE-361F2995C1C6}" srcOrd="6" destOrd="0" parTransId="{40E0BAC3-16EF-4184-82AD-E6FD10FD2DEA}" sibTransId="{28065ECB-CF5B-4C4E-8BC2-A4C03B869292}"/>
    <dgm:cxn modelId="{AF702989-52EE-41EE-B9C2-EEA83A38F98C}" srcId="{B392EBEA-A4EB-47EF-A019-13282DC41BA2}" destId="{CF97707C-90F8-4113-B6D6-5C2287CB658F}" srcOrd="3" destOrd="0" parTransId="{B5E1F025-0DFF-4444-A82B-D4DB5CF4BE60}" sibTransId="{E681FE10-C188-4E61-BD98-B22CFC08C31A}"/>
    <dgm:cxn modelId="{CFB2E898-AB4C-49FC-AA07-8C19ACE86199}" srcId="{B392EBEA-A4EB-47EF-A019-13282DC41BA2}" destId="{DB2BC5A9-2435-4B69-A72C-24B4599C491E}" srcOrd="2" destOrd="0" parTransId="{0CD13DBD-2C32-486D-B3C6-381249F2E1B5}" sibTransId="{BEE185D5-2C94-40EB-94C0-43FB7888C3D4}"/>
    <dgm:cxn modelId="{7CBC85C2-525F-4DF8-B6DC-D2C441B1D538}" srcId="{B392EBEA-A4EB-47EF-A019-13282DC41BA2}" destId="{5F48853B-6CB8-4C3C-B09D-7C06337BD359}" srcOrd="5" destOrd="0" parTransId="{D1D09E79-9868-4088-930E-410106B36231}" sibTransId="{42C008AC-0624-41DF-B78F-4E3095DCE891}"/>
    <dgm:cxn modelId="{4B6A0DC5-6B3F-4E4D-BC71-2CCEE9B1F6A1}" type="presOf" srcId="{F66BBCA0-4639-4AF4-95EC-2AD905071C79}" destId="{4F3717D1-8B90-4144-AF35-9DD0FE4E2502}" srcOrd="0" destOrd="0" presId="urn:microsoft.com/office/officeart/2005/8/layout/vList2"/>
    <dgm:cxn modelId="{C87781EA-86E6-49C0-B93B-5366D2A99436}" type="presOf" srcId="{316E8D00-A5D0-4988-920E-F4324980C775}" destId="{E24F5A82-64E0-4D42-B5FC-967E17793E97}" srcOrd="0" destOrd="0" presId="urn:microsoft.com/office/officeart/2005/8/layout/vList2"/>
    <dgm:cxn modelId="{36B100ED-2226-4F2C-8E4E-3DFB818EA287}" type="presOf" srcId="{CF97707C-90F8-4113-B6D6-5C2287CB658F}" destId="{3904EABF-4042-4C95-9D19-D08F301A8B81}" srcOrd="0" destOrd="0" presId="urn:microsoft.com/office/officeart/2005/8/layout/vList2"/>
    <dgm:cxn modelId="{77CB65FB-C9F8-448B-B0AB-72C1D443647A}" type="presOf" srcId="{B392EBEA-A4EB-47EF-A019-13282DC41BA2}" destId="{7BA51EE0-1EFC-45B3-A779-68DDF95F0980}" srcOrd="0" destOrd="0" presId="urn:microsoft.com/office/officeart/2005/8/layout/vList2"/>
    <dgm:cxn modelId="{4D61D4C3-A460-4D2A-9739-744D6254D266}" type="presParOf" srcId="{7BA51EE0-1EFC-45B3-A779-68DDF95F0980}" destId="{4F3717D1-8B90-4144-AF35-9DD0FE4E2502}" srcOrd="0" destOrd="0" presId="urn:microsoft.com/office/officeart/2005/8/layout/vList2"/>
    <dgm:cxn modelId="{0A4AD10E-87DF-4363-A841-EA0FF1764628}" type="presParOf" srcId="{7BA51EE0-1EFC-45B3-A779-68DDF95F0980}" destId="{AD395D22-F684-4EC9-94FD-F39BF8AF5348}" srcOrd="1" destOrd="0" presId="urn:microsoft.com/office/officeart/2005/8/layout/vList2"/>
    <dgm:cxn modelId="{0216A763-22C6-421F-9418-6F7D3D253992}" type="presParOf" srcId="{7BA51EE0-1EFC-45B3-A779-68DDF95F0980}" destId="{9965D730-5E67-42D2-A421-034A50C0208C}" srcOrd="2" destOrd="0" presId="urn:microsoft.com/office/officeart/2005/8/layout/vList2"/>
    <dgm:cxn modelId="{DACCBB94-2CB4-4381-8242-C07F0DF17CDD}" type="presParOf" srcId="{7BA51EE0-1EFC-45B3-A779-68DDF95F0980}" destId="{6462F95C-B0B7-417B-AD30-280D45F89F3F}" srcOrd="3" destOrd="0" presId="urn:microsoft.com/office/officeart/2005/8/layout/vList2"/>
    <dgm:cxn modelId="{D314B9B3-19F6-40BE-97F7-2AC58C62A73B}" type="presParOf" srcId="{7BA51EE0-1EFC-45B3-A779-68DDF95F0980}" destId="{54BEC59E-F3B3-4E35-A17F-5A19BCFA3FAC}" srcOrd="4" destOrd="0" presId="urn:microsoft.com/office/officeart/2005/8/layout/vList2"/>
    <dgm:cxn modelId="{BA6B9414-09EA-4B4D-9F28-793F612C8689}" type="presParOf" srcId="{7BA51EE0-1EFC-45B3-A779-68DDF95F0980}" destId="{12E78E07-1E55-4BEB-9C45-ABEEEFC296CD}" srcOrd="5" destOrd="0" presId="urn:microsoft.com/office/officeart/2005/8/layout/vList2"/>
    <dgm:cxn modelId="{1FC76D5E-EBE3-4530-A020-FA68458E6D61}" type="presParOf" srcId="{7BA51EE0-1EFC-45B3-A779-68DDF95F0980}" destId="{3904EABF-4042-4C95-9D19-D08F301A8B81}" srcOrd="6" destOrd="0" presId="urn:microsoft.com/office/officeart/2005/8/layout/vList2"/>
    <dgm:cxn modelId="{D44F5342-149F-431D-B0DD-C50077F7C4C7}" type="presParOf" srcId="{7BA51EE0-1EFC-45B3-A779-68DDF95F0980}" destId="{2798CC38-CBC6-4A15-B6CA-175C5D7AC5B3}" srcOrd="7" destOrd="0" presId="urn:microsoft.com/office/officeart/2005/8/layout/vList2"/>
    <dgm:cxn modelId="{1649031C-6068-44F4-BA0D-EBF94D6983F6}" type="presParOf" srcId="{7BA51EE0-1EFC-45B3-A779-68DDF95F0980}" destId="{E24F5A82-64E0-4D42-B5FC-967E17793E97}" srcOrd="8" destOrd="0" presId="urn:microsoft.com/office/officeart/2005/8/layout/vList2"/>
    <dgm:cxn modelId="{122C78EB-74F3-437A-A086-227B345F87A2}" type="presParOf" srcId="{7BA51EE0-1EFC-45B3-A779-68DDF95F0980}" destId="{EF95CCEA-6DF7-41FE-9F43-7821F6E7D29F}" srcOrd="9" destOrd="0" presId="urn:microsoft.com/office/officeart/2005/8/layout/vList2"/>
    <dgm:cxn modelId="{72D86F5A-C7C9-4B35-86DE-8B83BB2C1377}" type="presParOf" srcId="{7BA51EE0-1EFC-45B3-A779-68DDF95F0980}" destId="{1742279B-E462-42F7-A23E-7EE661E735FD}" srcOrd="10" destOrd="0" presId="urn:microsoft.com/office/officeart/2005/8/layout/vList2"/>
    <dgm:cxn modelId="{6AFAF74F-BE89-4229-A9E1-DA567B318814}" type="presParOf" srcId="{7BA51EE0-1EFC-45B3-A779-68DDF95F0980}" destId="{618D1D76-1E8C-4C57-8262-EF27E3E170BD}" srcOrd="11" destOrd="0" presId="urn:microsoft.com/office/officeart/2005/8/layout/vList2"/>
    <dgm:cxn modelId="{EA2244C2-5042-4880-BCAF-E5EA6611B975}" type="presParOf" srcId="{7BA51EE0-1EFC-45B3-A779-68DDF95F0980}" destId="{1924F6D1-8914-48D9-9DED-0B630BC89CF5}" srcOrd="12"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033EF199-6AA9-46C6-8C89-11B8C1822D85}" type="doc">
      <dgm:prSet loTypeId="urn:microsoft.com/office/officeart/2005/8/layout/vList2" loCatId="list" qsTypeId="urn:microsoft.com/office/officeart/2005/8/quickstyle/simple1" qsCatId="simple" csTypeId="urn:microsoft.com/office/officeart/2005/8/colors/accent0_1" csCatId="mainScheme" phldr="1"/>
      <dgm:spPr/>
      <dgm:t>
        <a:bodyPr/>
        <a:lstStyle/>
        <a:p>
          <a:endParaRPr lang="ru-RU"/>
        </a:p>
      </dgm:t>
    </dgm:pt>
    <dgm:pt modelId="{7D3117EF-FD0D-4BE8-A351-03AA897E5382}">
      <dgm:prSet/>
      <dgm:spPr/>
      <dgm:t>
        <a:bodyPr/>
        <a:lstStyle/>
        <a:p>
          <a:r>
            <a:rPr lang="en-US" dirty="0">
              <a:latin typeface="Times New Roman" panose="02020603050405020304" pitchFamily="18" charset="0"/>
              <a:cs typeface="Times New Roman" panose="02020603050405020304" pitchFamily="18" charset="0"/>
            </a:rPr>
            <a:t>Deep market penetration and market niche - for new markets, where it is important to take into account the specifics of transportation and the demand for organic products.</a:t>
          </a:r>
        </a:p>
      </dgm:t>
    </dgm:pt>
    <dgm:pt modelId="{6DC7ABE7-54EB-406A-863F-8F8E106CAD00}" type="parTrans" cxnId="{B57C0D1B-AE80-441D-B0F8-0DE3115C102B}">
      <dgm:prSet/>
      <dgm:spPr/>
      <dgm:t>
        <a:bodyPr/>
        <a:lstStyle/>
        <a:p>
          <a:endParaRPr lang="ru-RU"/>
        </a:p>
      </dgm:t>
    </dgm:pt>
    <dgm:pt modelId="{6196ECCC-B249-4F77-926F-FC9C35869CE3}" type="sibTrans" cxnId="{B57C0D1B-AE80-441D-B0F8-0DE3115C102B}">
      <dgm:prSet/>
      <dgm:spPr/>
      <dgm:t>
        <a:bodyPr/>
        <a:lstStyle/>
        <a:p>
          <a:endParaRPr lang="ru-RU"/>
        </a:p>
      </dgm:t>
    </dgm:pt>
    <dgm:pt modelId="{93BB20C1-FC63-42F8-8602-3BBB1D640B10}">
      <dgm:prSet/>
      <dgm:spPr/>
      <dgm:t>
        <a:bodyPr/>
        <a:lstStyle/>
        <a:p>
          <a:r>
            <a:rPr lang="en-US">
              <a:latin typeface="Times New Roman" panose="02020603050405020304" pitchFamily="18" charset="0"/>
              <a:cs typeface="Times New Roman" panose="02020603050405020304" pitchFamily="18" charset="0"/>
            </a:rPr>
            <a:t>Differentiation - to strengthen competitive positions in already known markets through the creation of new products or the use of price, product and communication differentiation.</a:t>
          </a:r>
          <a:endParaRPr lang="en-US" dirty="0">
            <a:latin typeface="Times New Roman" panose="02020603050405020304" pitchFamily="18" charset="0"/>
            <a:cs typeface="Times New Roman" panose="02020603050405020304" pitchFamily="18" charset="0"/>
          </a:endParaRPr>
        </a:p>
      </dgm:t>
    </dgm:pt>
    <dgm:pt modelId="{F2BF51EF-C5EB-48E3-9A28-3B04020F8A04}" type="parTrans" cxnId="{A927B5CF-EB87-4FE6-8483-F8CB3006416A}">
      <dgm:prSet/>
      <dgm:spPr/>
      <dgm:t>
        <a:bodyPr/>
        <a:lstStyle/>
        <a:p>
          <a:endParaRPr lang="ru-RU"/>
        </a:p>
      </dgm:t>
    </dgm:pt>
    <dgm:pt modelId="{AB7F036F-038B-4A9E-9AD0-946875C91458}" type="sibTrans" cxnId="{A927B5CF-EB87-4FE6-8483-F8CB3006416A}">
      <dgm:prSet/>
      <dgm:spPr/>
      <dgm:t>
        <a:bodyPr/>
        <a:lstStyle/>
        <a:p>
          <a:endParaRPr lang="ru-RU"/>
        </a:p>
      </dgm:t>
    </dgm:pt>
    <dgm:pt modelId="{A73AA52A-C4CE-41E1-A2CF-40E456208EAB}">
      <dgm:prSet/>
      <dgm:spPr/>
      <dgm:t>
        <a:bodyPr/>
        <a:lstStyle/>
        <a:p>
          <a:r>
            <a:rPr lang="en-US">
              <a:latin typeface="Times New Roman" panose="02020603050405020304" pitchFamily="18" charset="0"/>
              <a:cs typeface="Times New Roman" panose="02020603050405020304" pitchFamily="18" charset="0"/>
            </a:rPr>
            <a:t>Strengthening competitive positions - for existing enterprises through monitoring consumer priorities and improving promotion efficiency.</a:t>
          </a:r>
          <a:endParaRPr lang="en-US" dirty="0">
            <a:latin typeface="Times New Roman" panose="02020603050405020304" pitchFamily="18" charset="0"/>
            <a:cs typeface="Times New Roman" panose="02020603050405020304" pitchFamily="18" charset="0"/>
          </a:endParaRPr>
        </a:p>
      </dgm:t>
    </dgm:pt>
    <dgm:pt modelId="{F1256953-AF56-4C2F-A767-12BF5CB410BA}" type="parTrans" cxnId="{3241CFB3-CD04-4772-80A1-A4E3B34776C1}">
      <dgm:prSet/>
      <dgm:spPr/>
      <dgm:t>
        <a:bodyPr/>
        <a:lstStyle/>
        <a:p>
          <a:endParaRPr lang="ru-RU"/>
        </a:p>
      </dgm:t>
    </dgm:pt>
    <dgm:pt modelId="{77C94E0B-9775-4F49-BAC7-4B729A4EAC61}" type="sibTrans" cxnId="{3241CFB3-CD04-4772-80A1-A4E3B34776C1}">
      <dgm:prSet/>
      <dgm:spPr/>
      <dgm:t>
        <a:bodyPr/>
        <a:lstStyle/>
        <a:p>
          <a:endParaRPr lang="ru-RU"/>
        </a:p>
      </dgm:t>
    </dgm:pt>
    <dgm:pt modelId="{09B57DE4-4703-46F6-B68D-009980D1A621}">
      <dgm:prSet/>
      <dgm:spPr/>
      <dgm:t>
        <a:bodyPr/>
        <a:lstStyle/>
        <a:p>
          <a:r>
            <a:rPr lang="en-US">
              <a:latin typeface="Times New Roman" panose="02020603050405020304" pitchFamily="18" charset="0"/>
              <a:cs typeface="Times New Roman" panose="02020603050405020304" pitchFamily="18" charset="0"/>
            </a:rPr>
            <a:t>Marketing tools and channels: The choice of promotion tools depends on the strategy and helps to effectively promote organic products, which ensures high demand and satisfaction of consumer needs.</a:t>
          </a:r>
          <a:endParaRPr lang="en-US" dirty="0">
            <a:latin typeface="Times New Roman" panose="02020603050405020304" pitchFamily="18" charset="0"/>
            <a:cs typeface="Times New Roman" panose="02020603050405020304" pitchFamily="18" charset="0"/>
          </a:endParaRPr>
        </a:p>
      </dgm:t>
    </dgm:pt>
    <dgm:pt modelId="{F898DF2C-C3EB-4F5E-B704-C24E5BC15F0B}" type="parTrans" cxnId="{02B555BB-FA82-468C-8F30-2522472CC58E}">
      <dgm:prSet/>
      <dgm:spPr/>
      <dgm:t>
        <a:bodyPr/>
        <a:lstStyle/>
        <a:p>
          <a:endParaRPr lang="ru-RU"/>
        </a:p>
      </dgm:t>
    </dgm:pt>
    <dgm:pt modelId="{52AEE787-7721-4429-AF82-B2CE389D507F}" type="sibTrans" cxnId="{02B555BB-FA82-468C-8F30-2522472CC58E}">
      <dgm:prSet/>
      <dgm:spPr/>
      <dgm:t>
        <a:bodyPr/>
        <a:lstStyle/>
        <a:p>
          <a:endParaRPr lang="ru-RU"/>
        </a:p>
      </dgm:t>
    </dgm:pt>
    <dgm:pt modelId="{2BF997C1-29BD-4164-B216-5E94B4B9499D}">
      <dgm:prSet/>
      <dgm:spPr/>
      <dgm:t>
        <a:bodyPr/>
        <a:lstStyle/>
        <a:p>
          <a:r>
            <a:rPr lang="en-US">
              <a:latin typeface="Times New Roman" panose="02020603050405020304" pitchFamily="18" charset="0"/>
              <a:cs typeface="Times New Roman" panose="02020603050405020304" pitchFamily="18" charset="0"/>
            </a:rPr>
            <a:t>This approach contributes to the formation of a positive image of the enterprise on the market of organic products and maintaining constant communication with the target audience through digital platforms.</a:t>
          </a:r>
          <a:endParaRPr lang="en-US" dirty="0">
            <a:latin typeface="Times New Roman" panose="02020603050405020304" pitchFamily="18" charset="0"/>
            <a:cs typeface="Times New Roman" panose="02020603050405020304" pitchFamily="18" charset="0"/>
          </a:endParaRPr>
        </a:p>
      </dgm:t>
    </dgm:pt>
    <dgm:pt modelId="{EB4E2FC7-34B2-44E6-A585-FAE9FC26D720}" type="parTrans" cxnId="{172C31BC-6ACB-48EB-9BCF-F1940D89C6BD}">
      <dgm:prSet/>
      <dgm:spPr/>
      <dgm:t>
        <a:bodyPr/>
        <a:lstStyle/>
        <a:p>
          <a:endParaRPr lang="ru-RU"/>
        </a:p>
      </dgm:t>
    </dgm:pt>
    <dgm:pt modelId="{95278657-ECF9-443F-AA4C-A680E1402933}" type="sibTrans" cxnId="{172C31BC-6ACB-48EB-9BCF-F1940D89C6BD}">
      <dgm:prSet/>
      <dgm:spPr/>
      <dgm:t>
        <a:bodyPr/>
        <a:lstStyle/>
        <a:p>
          <a:endParaRPr lang="ru-RU"/>
        </a:p>
      </dgm:t>
    </dgm:pt>
    <dgm:pt modelId="{C0CEB5B7-C5F4-4A5C-A993-925CB3BDD19C}" type="pres">
      <dgm:prSet presAssocID="{033EF199-6AA9-46C6-8C89-11B8C1822D85}" presName="linear" presStyleCnt="0">
        <dgm:presLayoutVars>
          <dgm:animLvl val="lvl"/>
          <dgm:resizeHandles val="exact"/>
        </dgm:presLayoutVars>
      </dgm:prSet>
      <dgm:spPr/>
    </dgm:pt>
    <dgm:pt modelId="{0E95C3BC-2372-4EED-B97E-5099E2D18566}" type="pres">
      <dgm:prSet presAssocID="{7D3117EF-FD0D-4BE8-A351-03AA897E5382}" presName="parentText" presStyleLbl="node1" presStyleIdx="0" presStyleCnt="5">
        <dgm:presLayoutVars>
          <dgm:chMax val="0"/>
          <dgm:bulletEnabled val="1"/>
        </dgm:presLayoutVars>
      </dgm:prSet>
      <dgm:spPr/>
    </dgm:pt>
    <dgm:pt modelId="{CEE99460-7FFC-4DCF-87B5-4D7008D1615C}" type="pres">
      <dgm:prSet presAssocID="{6196ECCC-B249-4F77-926F-FC9C35869CE3}" presName="spacer" presStyleCnt="0"/>
      <dgm:spPr/>
    </dgm:pt>
    <dgm:pt modelId="{F6C7C5B6-4035-4670-99E4-E35262EA1944}" type="pres">
      <dgm:prSet presAssocID="{93BB20C1-FC63-42F8-8602-3BBB1D640B10}" presName="parentText" presStyleLbl="node1" presStyleIdx="1" presStyleCnt="5">
        <dgm:presLayoutVars>
          <dgm:chMax val="0"/>
          <dgm:bulletEnabled val="1"/>
        </dgm:presLayoutVars>
      </dgm:prSet>
      <dgm:spPr/>
    </dgm:pt>
    <dgm:pt modelId="{0C37667A-026C-4065-BD13-EE4B71944FCB}" type="pres">
      <dgm:prSet presAssocID="{AB7F036F-038B-4A9E-9AD0-946875C91458}" presName="spacer" presStyleCnt="0"/>
      <dgm:spPr/>
    </dgm:pt>
    <dgm:pt modelId="{AC507B13-1AFC-48E1-95FD-D04678323FA3}" type="pres">
      <dgm:prSet presAssocID="{A73AA52A-C4CE-41E1-A2CF-40E456208EAB}" presName="parentText" presStyleLbl="node1" presStyleIdx="2" presStyleCnt="5">
        <dgm:presLayoutVars>
          <dgm:chMax val="0"/>
          <dgm:bulletEnabled val="1"/>
        </dgm:presLayoutVars>
      </dgm:prSet>
      <dgm:spPr/>
    </dgm:pt>
    <dgm:pt modelId="{CE57FE62-4BF6-4376-9508-A1625A0DB7E4}" type="pres">
      <dgm:prSet presAssocID="{77C94E0B-9775-4F49-BAC7-4B729A4EAC61}" presName="spacer" presStyleCnt="0"/>
      <dgm:spPr/>
    </dgm:pt>
    <dgm:pt modelId="{831AC795-7C89-4568-8CFC-116F312C5D8D}" type="pres">
      <dgm:prSet presAssocID="{09B57DE4-4703-46F6-B68D-009980D1A621}" presName="parentText" presStyleLbl="node1" presStyleIdx="3" presStyleCnt="5">
        <dgm:presLayoutVars>
          <dgm:chMax val="0"/>
          <dgm:bulletEnabled val="1"/>
        </dgm:presLayoutVars>
      </dgm:prSet>
      <dgm:spPr/>
    </dgm:pt>
    <dgm:pt modelId="{78EBF9A5-0DAA-4547-9525-BA611CDD48E3}" type="pres">
      <dgm:prSet presAssocID="{52AEE787-7721-4429-AF82-B2CE389D507F}" presName="spacer" presStyleCnt="0"/>
      <dgm:spPr/>
    </dgm:pt>
    <dgm:pt modelId="{DB6BAB19-8EA1-491B-861F-F507A170E7B1}" type="pres">
      <dgm:prSet presAssocID="{2BF997C1-29BD-4164-B216-5E94B4B9499D}" presName="parentText" presStyleLbl="node1" presStyleIdx="4" presStyleCnt="5">
        <dgm:presLayoutVars>
          <dgm:chMax val="0"/>
          <dgm:bulletEnabled val="1"/>
        </dgm:presLayoutVars>
      </dgm:prSet>
      <dgm:spPr/>
    </dgm:pt>
  </dgm:ptLst>
  <dgm:cxnLst>
    <dgm:cxn modelId="{B57C0D1B-AE80-441D-B0F8-0DE3115C102B}" srcId="{033EF199-6AA9-46C6-8C89-11B8C1822D85}" destId="{7D3117EF-FD0D-4BE8-A351-03AA897E5382}" srcOrd="0" destOrd="0" parTransId="{6DC7ABE7-54EB-406A-863F-8F8E106CAD00}" sibTransId="{6196ECCC-B249-4F77-926F-FC9C35869CE3}"/>
    <dgm:cxn modelId="{1E614A29-4A88-45CE-B6F6-8ABD957F033D}" type="presOf" srcId="{2BF997C1-29BD-4164-B216-5E94B4B9499D}" destId="{DB6BAB19-8EA1-491B-861F-F507A170E7B1}" srcOrd="0" destOrd="0" presId="urn:microsoft.com/office/officeart/2005/8/layout/vList2"/>
    <dgm:cxn modelId="{ED28F12A-D9A7-4353-BE8A-12D7DD8994C1}" type="presOf" srcId="{033EF199-6AA9-46C6-8C89-11B8C1822D85}" destId="{C0CEB5B7-C5F4-4A5C-A993-925CB3BDD19C}" srcOrd="0" destOrd="0" presId="urn:microsoft.com/office/officeart/2005/8/layout/vList2"/>
    <dgm:cxn modelId="{49A24A4C-5791-46D7-A9F5-C2F5AB11E1A8}" type="presOf" srcId="{7D3117EF-FD0D-4BE8-A351-03AA897E5382}" destId="{0E95C3BC-2372-4EED-B97E-5099E2D18566}" srcOrd="0" destOrd="0" presId="urn:microsoft.com/office/officeart/2005/8/layout/vList2"/>
    <dgm:cxn modelId="{5C35AF75-3A60-49FF-BED0-355BF232585C}" type="presOf" srcId="{09B57DE4-4703-46F6-B68D-009980D1A621}" destId="{831AC795-7C89-4568-8CFC-116F312C5D8D}" srcOrd="0" destOrd="0" presId="urn:microsoft.com/office/officeart/2005/8/layout/vList2"/>
    <dgm:cxn modelId="{AE6F81AC-29DE-480D-8491-6AC367212E9D}" type="presOf" srcId="{93BB20C1-FC63-42F8-8602-3BBB1D640B10}" destId="{F6C7C5B6-4035-4670-99E4-E35262EA1944}" srcOrd="0" destOrd="0" presId="urn:microsoft.com/office/officeart/2005/8/layout/vList2"/>
    <dgm:cxn modelId="{3241CFB3-CD04-4772-80A1-A4E3B34776C1}" srcId="{033EF199-6AA9-46C6-8C89-11B8C1822D85}" destId="{A73AA52A-C4CE-41E1-A2CF-40E456208EAB}" srcOrd="2" destOrd="0" parTransId="{F1256953-AF56-4C2F-A767-12BF5CB410BA}" sibTransId="{77C94E0B-9775-4F49-BAC7-4B729A4EAC61}"/>
    <dgm:cxn modelId="{02B555BB-FA82-468C-8F30-2522472CC58E}" srcId="{033EF199-6AA9-46C6-8C89-11B8C1822D85}" destId="{09B57DE4-4703-46F6-B68D-009980D1A621}" srcOrd="3" destOrd="0" parTransId="{F898DF2C-C3EB-4F5E-B704-C24E5BC15F0B}" sibTransId="{52AEE787-7721-4429-AF82-B2CE389D507F}"/>
    <dgm:cxn modelId="{172C31BC-6ACB-48EB-9BCF-F1940D89C6BD}" srcId="{033EF199-6AA9-46C6-8C89-11B8C1822D85}" destId="{2BF997C1-29BD-4164-B216-5E94B4B9499D}" srcOrd="4" destOrd="0" parTransId="{EB4E2FC7-34B2-44E6-A585-FAE9FC26D720}" sibTransId="{95278657-ECF9-443F-AA4C-A680E1402933}"/>
    <dgm:cxn modelId="{703EF7BE-196F-49F1-A027-FFD6D204D9AD}" type="presOf" srcId="{A73AA52A-C4CE-41E1-A2CF-40E456208EAB}" destId="{AC507B13-1AFC-48E1-95FD-D04678323FA3}" srcOrd="0" destOrd="0" presId="urn:microsoft.com/office/officeart/2005/8/layout/vList2"/>
    <dgm:cxn modelId="{A927B5CF-EB87-4FE6-8483-F8CB3006416A}" srcId="{033EF199-6AA9-46C6-8C89-11B8C1822D85}" destId="{93BB20C1-FC63-42F8-8602-3BBB1D640B10}" srcOrd="1" destOrd="0" parTransId="{F2BF51EF-C5EB-48E3-9A28-3B04020F8A04}" sibTransId="{AB7F036F-038B-4A9E-9AD0-946875C91458}"/>
    <dgm:cxn modelId="{E2AC74AF-3000-4942-B076-D479D63404B1}" type="presParOf" srcId="{C0CEB5B7-C5F4-4A5C-A993-925CB3BDD19C}" destId="{0E95C3BC-2372-4EED-B97E-5099E2D18566}" srcOrd="0" destOrd="0" presId="urn:microsoft.com/office/officeart/2005/8/layout/vList2"/>
    <dgm:cxn modelId="{0EFD4E9D-2FD5-4446-B2F2-4D4964C4BC64}" type="presParOf" srcId="{C0CEB5B7-C5F4-4A5C-A993-925CB3BDD19C}" destId="{CEE99460-7FFC-4DCF-87B5-4D7008D1615C}" srcOrd="1" destOrd="0" presId="urn:microsoft.com/office/officeart/2005/8/layout/vList2"/>
    <dgm:cxn modelId="{A909E58D-A4E3-41CE-A149-E32116F4BD41}" type="presParOf" srcId="{C0CEB5B7-C5F4-4A5C-A993-925CB3BDD19C}" destId="{F6C7C5B6-4035-4670-99E4-E35262EA1944}" srcOrd="2" destOrd="0" presId="urn:microsoft.com/office/officeart/2005/8/layout/vList2"/>
    <dgm:cxn modelId="{6BDBE698-960A-49F1-A0C6-E3F2BCA4B82E}" type="presParOf" srcId="{C0CEB5B7-C5F4-4A5C-A993-925CB3BDD19C}" destId="{0C37667A-026C-4065-BD13-EE4B71944FCB}" srcOrd="3" destOrd="0" presId="urn:microsoft.com/office/officeart/2005/8/layout/vList2"/>
    <dgm:cxn modelId="{CA106D8F-7412-465C-B492-95E3F45238ED}" type="presParOf" srcId="{C0CEB5B7-C5F4-4A5C-A993-925CB3BDD19C}" destId="{AC507B13-1AFC-48E1-95FD-D04678323FA3}" srcOrd="4" destOrd="0" presId="urn:microsoft.com/office/officeart/2005/8/layout/vList2"/>
    <dgm:cxn modelId="{2709C9DC-A400-4659-9CF7-9E28B4693AF2}" type="presParOf" srcId="{C0CEB5B7-C5F4-4A5C-A993-925CB3BDD19C}" destId="{CE57FE62-4BF6-4376-9508-A1625A0DB7E4}" srcOrd="5" destOrd="0" presId="urn:microsoft.com/office/officeart/2005/8/layout/vList2"/>
    <dgm:cxn modelId="{2D89C620-2F96-46B2-86F7-48D70EB16E3B}" type="presParOf" srcId="{C0CEB5B7-C5F4-4A5C-A993-925CB3BDD19C}" destId="{831AC795-7C89-4568-8CFC-116F312C5D8D}" srcOrd="6" destOrd="0" presId="urn:microsoft.com/office/officeart/2005/8/layout/vList2"/>
    <dgm:cxn modelId="{C898554C-57D0-4B17-BD30-1EC97FF13CBD}" type="presParOf" srcId="{C0CEB5B7-C5F4-4A5C-A993-925CB3BDD19C}" destId="{78EBF9A5-0DAA-4547-9525-BA611CDD48E3}" srcOrd="7" destOrd="0" presId="urn:microsoft.com/office/officeart/2005/8/layout/vList2"/>
    <dgm:cxn modelId="{F528997E-2F8B-402C-85BF-B179B4C99BE0}" type="presParOf" srcId="{C0CEB5B7-C5F4-4A5C-A993-925CB3BDD19C}" destId="{DB6BAB19-8EA1-491B-861F-F507A170E7B1}" srcOrd="8"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0E8D772-4786-4182-B586-1E1552AE195A}" type="doc">
      <dgm:prSet loTypeId="urn:microsoft.com/office/officeart/2005/8/layout/vList2" loCatId="list" qsTypeId="urn:microsoft.com/office/officeart/2005/8/quickstyle/simple1" qsCatId="simple" csTypeId="urn:microsoft.com/office/officeart/2005/8/colors/accent0_2" csCatId="mainScheme" phldr="1"/>
      <dgm:spPr/>
      <dgm:t>
        <a:bodyPr/>
        <a:lstStyle/>
        <a:p>
          <a:endParaRPr lang="ru-RU"/>
        </a:p>
      </dgm:t>
    </dgm:pt>
    <dgm:pt modelId="{8B052E4B-CBBC-4935-85E9-9243590581E9}">
      <dgm:prSet custT="1"/>
      <dgm:spPr/>
      <dgm:t>
        <a:bodyPr/>
        <a:lstStyle/>
        <a:p>
          <a:r>
            <a:rPr lang="en-US" sz="2000">
              <a:latin typeface="Times New Roman" panose="02020603050405020304" pitchFamily="18" charset="0"/>
              <a:cs typeface="Times New Roman" panose="02020603050405020304" pitchFamily="18" charset="0"/>
            </a:rPr>
            <a:t>We predict that the organic market in Ukraine will grow due to increased labor productivity, the development of effective methods of certification and sale of organic products.</a:t>
          </a:r>
          <a:endParaRPr lang="en-US" sz="2000" dirty="0">
            <a:latin typeface="Times New Roman" panose="02020603050405020304" pitchFamily="18" charset="0"/>
            <a:cs typeface="Times New Roman" panose="02020603050405020304" pitchFamily="18" charset="0"/>
          </a:endParaRPr>
        </a:p>
      </dgm:t>
    </dgm:pt>
    <dgm:pt modelId="{759E8E72-23E5-49A7-9011-695C38E29CF2}" type="parTrans" cxnId="{B8ED5C35-CF90-4E5C-86B6-3985A0CFB669}">
      <dgm:prSet/>
      <dgm:spPr/>
      <dgm:t>
        <a:bodyPr/>
        <a:lstStyle/>
        <a:p>
          <a:endParaRPr lang="ru-RU" sz="2000">
            <a:latin typeface="Times New Roman" panose="02020603050405020304" pitchFamily="18" charset="0"/>
            <a:cs typeface="Times New Roman" panose="02020603050405020304" pitchFamily="18" charset="0"/>
          </a:endParaRPr>
        </a:p>
      </dgm:t>
    </dgm:pt>
    <dgm:pt modelId="{42E1EFFC-9354-4200-9DC8-407F0F3547E2}" type="sibTrans" cxnId="{B8ED5C35-CF90-4E5C-86B6-3985A0CFB669}">
      <dgm:prSet/>
      <dgm:spPr/>
      <dgm:t>
        <a:bodyPr/>
        <a:lstStyle/>
        <a:p>
          <a:endParaRPr lang="ru-RU" sz="2000">
            <a:latin typeface="Times New Roman" panose="02020603050405020304" pitchFamily="18" charset="0"/>
            <a:cs typeface="Times New Roman" panose="02020603050405020304" pitchFamily="18" charset="0"/>
          </a:endParaRPr>
        </a:p>
      </dgm:t>
    </dgm:pt>
    <dgm:pt modelId="{1EE6F80F-287E-4393-9610-78FDABBA8DAD}">
      <dgm:prSet custT="1"/>
      <dgm:spPr/>
      <dgm:t>
        <a:bodyPr/>
        <a:lstStyle/>
        <a:p>
          <a:r>
            <a:rPr lang="en-US" sz="2000">
              <a:latin typeface="Times New Roman" panose="02020603050405020304" pitchFamily="18" charset="0"/>
              <a:cs typeface="Times New Roman" panose="02020603050405020304" pitchFamily="18" charset="0"/>
            </a:rPr>
            <a:t>To ensure sustainable growth, it is necessary to promote the increase of labor productivity in the agricultural sector and the development of the market for finished organic products.</a:t>
          </a:r>
          <a:endParaRPr lang="en-US" sz="2000" dirty="0">
            <a:latin typeface="Times New Roman" panose="02020603050405020304" pitchFamily="18" charset="0"/>
            <a:cs typeface="Times New Roman" panose="02020603050405020304" pitchFamily="18" charset="0"/>
          </a:endParaRPr>
        </a:p>
      </dgm:t>
    </dgm:pt>
    <dgm:pt modelId="{2DADA316-1729-47CE-98D7-A59CA0DC1855}" type="parTrans" cxnId="{1E129938-726B-4494-AD85-8E7CE3F1DC7C}">
      <dgm:prSet/>
      <dgm:spPr/>
      <dgm:t>
        <a:bodyPr/>
        <a:lstStyle/>
        <a:p>
          <a:endParaRPr lang="ru-RU" sz="2000">
            <a:latin typeface="Times New Roman" panose="02020603050405020304" pitchFamily="18" charset="0"/>
            <a:cs typeface="Times New Roman" panose="02020603050405020304" pitchFamily="18" charset="0"/>
          </a:endParaRPr>
        </a:p>
      </dgm:t>
    </dgm:pt>
    <dgm:pt modelId="{32053CE5-39D7-45FC-A5DA-F943A2FDE021}" type="sibTrans" cxnId="{1E129938-726B-4494-AD85-8E7CE3F1DC7C}">
      <dgm:prSet/>
      <dgm:spPr/>
      <dgm:t>
        <a:bodyPr/>
        <a:lstStyle/>
        <a:p>
          <a:endParaRPr lang="ru-RU" sz="2000">
            <a:latin typeface="Times New Roman" panose="02020603050405020304" pitchFamily="18" charset="0"/>
            <a:cs typeface="Times New Roman" panose="02020603050405020304" pitchFamily="18" charset="0"/>
          </a:endParaRPr>
        </a:p>
      </dgm:t>
    </dgm:pt>
    <dgm:pt modelId="{33DB535A-84A9-4486-A624-FE1ED388BB0E}">
      <dgm:prSet custT="1"/>
      <dgm:spPr/>
      <dgm:t>
        <a:bodyPr/>
        <a:lstStyle/>
        <a:p>
          <a:r>
            <a:rPr lang="en-US" sz="2000">
              <a:latin typeface="Times New Roman" panose="02020603050405020304" pitchFamily="18" charset="0"/>
              <a:cs typeface="Times New Roman" panose="02020603050405020304" pitchFamily="18" charset="0"/>
            </a:rPr>
            <a:t>This approach makes it possible to forecast and evaluate the potential of the development of the organic market, taking into account the factors that affect its dynamics.</a:t>
          </a:r>
          <a:endParaRPr lang="en-US" sz="2000" dirty="0">
            <a:latin typeface="Times New Roman" panose="02020603050405020304" pitchFamily="18" charset="0"/>
            <a:cs typeface="Times New Roman" panose="02020603050405020304" pitchFamily="18" charset="0"/>
          </a:endParaRPr>
        </a:p>
      </dgm:t>
    </dgm:pt>
    <dgm:pt modelId="{D033030A-8B3B-44EC-97E4-D0DD50FE4618}" type="parTrans" cxnId="{23B73A0B-1F50-41A6-BE8F-ACFBF607C440}">
      <dgm:prSet/>
      <dgm:spPr/>
      <dgm:t>
        <a:bodyPr/>
        <a:lstStyle/>
        <a:p>
          <a:endParaRPr lang="ru-RU" sz="2000">
            <a:latin typeface="Times New Roman" panose="02020603050405020304" pitchFamily="18" charset="0"/>
            <a:cs typeface="Times New Roman" panose="02020603050405020304" pitchFamily="18" charset="0"/>
          </a:endParaRPr>
        </a:p>
      </dgm:t>
    </dgm:pt>
    <dgm:pt modelId="{D1A97830-E5E9-4BDE-9998-377FDA1609B9}" type="sibTrans" cxnId="{23B73A0B-1F50-41A6-BE8F-ACFBF607C440}">
      <dgm:prSet/>
      <dgm:spPr/>
      <dgm:t>
        <a:bodyPr/>
        <a:lstStyle/>
        <a:p>
          <a:endParaRPr lang="ru-RU" sz="2000">
            <a:latin typeface="Times New Roman" panose="02020603050405020304" pitchFamily="18" charset="0"/>
            <a:cs typeface="Times New Roman" panose="02020603050405020304" pitchFamily="18" charset="0"/>
          </a:endParaRPr>
        </a:p>
      </dgm:t>
    </dgm:pt>
    <dgm:pt modelId="{9BE02770-089A-41B7-9796-BD70C4915503}" type="pres">
      <dgm:prSet presAssocID="{70E8D772-4786-4182-B586-1E1552AE195A}" presName="linear" presStyleCnt="0">
        <dgm:presLayoutVars>
          <dgm:animLvl val="lvl"/>
          <dgm:resizeHandles val="exact"/>
        </dgm:presLayoutVars>
      </dgm:prSet>
      <dgm:spPr/>
    </dgm:pt>
    <dgm:pt modelId="{91A690DE-EAF0-4085-BE55-85A8EB61BD07}" type="pres">
      <dgm:prSet presAssocID="{8B052E4B-CBBC-4935-85E9-9243590581E9}" presName="parentText" presStyleLbl="node1" presStyleIdx="0" presStyleCnt="3">
        <dgm:presLayoutVars>
          <dgm:chMax val="0"/>
          <dgm:bulletEnabled val="1"/>
        </dgm:presLayoutVars>
      </dgm:prSet>
      <dgm:spPr/>
    </dgm:pt>
    <dgm:pt modelId="{B3B24792-AEC9-4DE2-A1D5-8F13DD855888}" type="pres">
      <dgm:prSet presAssocID="{42E1EFFC-9354-4200-9DC8-407F0F3547E2}" presName="spacer" presStyleCnt="0"/>
      <dgm:spPr/>
    </dgm:pt>
    <dgm:pt modelId="{67934133-3AC3-41AA-8243-1707CEDC8EE5}" type="pres">
      <dgm:prSet presAssocID="{1EE6F80F-287E-4393-9610-78FDABBA8DAD}" presName="parentText" presStyleLbl="node1" presStyleIdx="1" presStyleCnt="3">
        <dgm:presLayoutVars>
          <dgm:chMax val="0"/>
          <dgm:bulletEnabled val="1"/>
        </dgm:presLayoutVars>
      </dgm:prSet>
      <dgm:spPr/>
    </dgm:pt>
    <dgm:pt modelId="{A17AA399-8FB4-410C-A9AF-D92E3E7A3B17}" type="pres">
      <dgm:prSet presAssocID="{32053CE5-39D7-45FC-A5DA-F943A2FDE021}" presName="spacer" presStyleCnt="0"/>
      <dgm:spPr/>
    </dgm:pt>
    <dgm:pt modelId="{3A2A7ABC-C9D8-42EC-A96B-5275F8A2BEB4}" type="pres">
      <dgm:prSet presAssocID="{33DB535A-84A9-4486-A624-FE1ED388BB0E}" presName="parentText" presStyleLbl="node1" presStyleIdx="2" presStyleCnt="3">
        <dgm:presLayoutVars>
          <dgm:chMax val="0"/>
          <dgm:bulletEnabled val="1"/>
        </dgm:presLayoutVars>
      </dgm:prSet>
      <dgm:spPr/>
    </dgm:pt>
  </dgm:ptLst>
  <dgm:cxnLst>
    <dgm:cxn modelId="{23B73A0B-1F50-41A6-BE8F-ACFBF607C440}" srcId="{70E8D772-4786-4182-B586-1E1552AE195A}" destId="{33DB535A-84A9-4486-A624-FE1ED388BB0E}" srcOrd="2" destOrd="0" parTransId="{D033030A-8B3B-44EC-97E4-D0DD50FE4618}" sibTransId="{D1A97830-E5E9-4BDE-9998-377FDA1609B9}"/>
    <dgm:cxn modelId="{B8ED5C35-CF90-4E5C-86B6-3985A0CFB669}" srcId="{70E8D772-4786-4182-B586-1E1552AE195A}" destId="{8B052E4B-CBBC-4935-85E9-9243590581E9}" srcOrd="0" destOrd="0" parTransId="{759E8E72-23E5-49A7-9011-695C38E29CF2}" sibTransId="{42E1EFFC-9354-4200-9DC8-407F0F3547E2}"/>
    <dgm:cxn modelId="{1E129938-726B-4494-AD85-8E7CE3F1DC7C}" srcId="{70E8D772-4786-4182-B586-1E1552AE195A}" destId="{1EE6F80F-287E-4393-9610-78FDABBA8DAD}" srcOrd="1" destOrd="0" parTransId="{2DADA316-1729-47CE-98D7-A59CA0DC1855}" sibTransId="{32053CE5-39D7-45FC-A5DA-F943A2FDE021}"/>
    <dgm:cxn modelId="{E93E0FAD-D91E-4CE3-A0C2-F70D440471EA}" type="presOf" srcId="{70E8D772-4786-4182-B586-1E1552AE195A}" destId="{9BE02770-089A-41B7-9796-BD70C4915503}" srcOrd="0" destOrd="0" presId="urn:microsoft.com/office/officeart/2005/8/layout/vList2"/>
    <dgm:cxn modelId="{2D5CBCB3-31F7-4A39-9652-B3B2A6B8C758}" type="presOf" srcId="{1EE6F80F-287E-4393-9610-78FDABBA8DAD}" destId="{67934133-3AC3-41AA-8243-1707CEDC8EE5}" srcOrd="0" destOrd="0" presId="urn:microsoft.com/office/officeart/2005/8/layout/vList2"/>
    <dgm:cxn modelId="{A61CE1BA-7054-420A-9D7A-C33CE4072AE4}" type="presOf" srcId="{8B052E4B-CBBC-4935-85E9-9243590581E9}" destId="{91A690DE-EAF0-4085-BE55-85A8EB61BD07}" srcOrd="0" destOrd="0" presId="urn:microsoft.com/office/officeart/2005/8/layout/vList2"/>
    <dgm:cxn modelId="{F1ACC1C5-D18B-41CA-913D-24840642FF85}" type="presOf" srcId="{33DB535A-84A9-4486-A624-FE1ED388BB0E}" destId="{3A2A7ABC-C9D8-42EC-A96B-5275F8A2BEB4}" srcOrd="0" destOrd="0" presId="urn:microsoft.com/office/officeart/2005/8/layout/vList2"/>
    <dgm:cxn modelId="{F101BF47-CBF8-49FF-B5A8-F11D69149E69}" type="presParOf" srcId="{9BE02770-089A-41B7-9796-BD70C4915503}" destId="{91A690DE-EAF0-4085-BE55-85A8EB61BD07}" srcOrd="0" destOrd="0" presId="urn:microsoft.com/office/officeart/2005/8/layout/vList2"/>
    <dgm:cxn modelId="{A731C4B4-E74A-4BC8-990B-A1E0E4FF233C}" type="presParOf" srcId="{9BE02770-089A-41B7-9796-BD70C4915503}" destId="{B3B24792-AEC9-4DE2-A1D5-8F13DD855888}" srcOrd="1" destOrd="0" presId="urn:microsoft.com/office/officeart/2005/8/layout/vList2"/>
    <dgm:cxn modelId="{D16DF26D-DEC3-42A9-A800-D9F06B174134}" type="presParOf" srcId="{9BE02770-089A-41B7-9796-BD70C4915503}" destId="{67934133-3AC3-41AA-8243-1707CEDC8EE5}" srcOrd="2" destOrd="0" presId="urn:microsoft.com/office/officeart/2005/8/layout/vList2"/>
    <dgm:cxn modelId="{FDEB408A-C8BB-4DD2-914E-99579DC4CF31}" type="presParOf" srcId="{9BE02770-089A-41B7-9796-BD70C4915503}" destId="{A17AA399-8FB4-410C-A9AF-D92E3E7A3B17}" srcOrd="3" destOrd="0" presId="urn:microsoft.com/office/officeart/2005/8/layout/vList2"/>
    <dgm:cxn modelId="{1F2C5B99-C652-45C3-9532-DFF5B5D3C6A5}" type="presParOf" srcId="{9BE02770-089A-41B7-9796-BD70C4915503}" destId="{3A2A7ABC-C9D8-42EC-A96B-5275F8A2BEB4}" srcOrd="4"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4B50B1A-8103-469F-804A-C9854C51DB74}">
      <dsp:nvSpPr>
        <dsp:cNvPr id="0" name=""/>
        <dsp:cNvSpPr/>
      </dsp:nvSpPr>
      <dsp:spPr>
        <a:xfrm>
          <a:off x="2990552" y="2043457"/>
          <a:ext cx="1872438" cy="1855093"/>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kern="1200" dirty="0">
              <a:latin typeface="Times New Roman" panose="02020603050405020304" pitchFamily="18" charset="0"/>
              <a:cs typeface="Times New Roman" panose="02020603050405020304" pitchFamily="18" charset="0"/>
            </a:rPr>
            <a:t>The main functions of promoting organic products:</a:t>
          </a:r>
          <a:br>
            <a:rPr lang="en-US" sz="1600" kern="1200" dirty="0">
              <a:latin typeface="Times New Roman" panose="02020603050405020304" pitchFamily="18" charset="0"/>
              <a:cs typeface="Times New Roman" panose="02020603050405020304" pitchFamily="18" charset="0"/>
            </a:rPr>
          </a:br>
          <a:endParaRPr lang="ru-RU" sz="1600" kern="1200" dirty="0">
            <a:latin typeface="Times New Roman" panose="02020603050405020304" pitchFamily="18" charset="0"/>
            <a:cs typeface="Times New Roman" panose="02020603050405020304" pitchFamily="18" charset="0"/>
          </a:endParaRPr>
        </a:p>
      </dsp:txBody>
      <dsp:txXfrm>
        <a:off x="3264764" y="2315129"/>
        <a:ext cx="1324014" cy="1311749"/>
      </dsp:txXfrm>
    </dsp:sp>
    <dsp:sp modelId="{83C7869F-D34F-40C5-843E-D071015AB0D8}">
      <dsp:nvSpPr>
        <dsp:cNvPr id="0" name=""/>
        <dsp:cNvSpPr/>
      </dsp:nvSpPr>
      <dsp:spPr>
        <a:xfrm rot="16200000">
          <a:off x="3875271" y="1687569"/>
          <a:ext cx="102999" cy="523267"/>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ru-RU" sz="1600" kern="1200">
            <a:latin typeface="Times New Roman" panose="02020603050405020304" pitchFamily="18" charset="0"/>
            <a:cs typeface="Times New Roman" panose="02020603050405020304" pitchFamily="18" charset="0"/>
          </a:endParaRPr>
        </a:p>
      </dsp:txBody>
      <dsp:txXfrm>
        <a:off x="3890721" y="1807672"/>
        <a:ext cx="72099" cy="313961"/>
      </dsp:txXfrm>
    </dsp:sp>
    <dsp:sp modelId="{DA171B89-6347-4963-83CA-51492D2C4DB0}">
      <dsp:nvSpPr>
        <dsp:cNvPr id="0" name=""/>
        <dsp:cNvSpPr/>
      </dsp:nvSpPr>
      <dsp:spPr>
        <a:xfrm>
          <a:off x="2865907" y="-213417"/>
          <a:ext cx="2121727" cy="2062536"/>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Quality assurance</a:t>
          </a:r>
          <a:r>
            <a:rPr lang="en-US" sz="1600" kern="1200" dirty="0">
              <a:latin typeface="Times New Roman" panose="02020603050405020304" pitchFamily="18" charset="0"/>
              <a:cs typeface="Times New Roman" panose="02020603050405020304" pitchFamily="18" charset="0"/>
            </a:rPr>
            <a:t>: Ensuring consumer confidence in the environmental friendliness of the product.</a:t>
          </a:r>
          <a:br>
            <a:rPr lang="en-US" sz="1600" kern="1200" dirty="0">
              <a:latin typeface="Times New Roman" panose="02020603050405020304" pitchFamily="18" charset="0"/>
              <a:cs typeface="Times New Roman" panose="02020603050405020304" pitchFamily="18" charset="0"/>
            </a:rPr>
          </a:br>
          <a:endParaRPr lang="en-US" sz="1600" kern="1200" dirty="0">
            <a:latin typeface="Times New Roman" panose="02020603050405020304" pitchFamily="18" charset="0"/>
            <a:cs typeface="Times New Roman" panose="02020603050405020304" pitchFamily="18" charset="0"/>
          </a:endParaRPr>
        </a:p>
      </dsp:txBody>
      <dsp:txXfrm>
        <a:off x="3176627" y="88634"/>
        <a:ext cx="1500287" cy="1458434"/>
      </dsp:txXfrm>
    </dsp:sp>
    <dsp:sp modelId="{D624BBAB-82DA-4A03-8D5E-EBECC96CFBF4}">
      <dsp:nvSpPr>
        <dsp:cNvPr id="0" name=""/>
        <dsp:cNvSpPr/>
      </dsp:nvSpPr>
      <dsp:spPr>
        <a:xfrm rot="19800000">
          <a:off x="4772305" y="2185037"/>
          <a:ext cx="125274" cy="523267"/>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ru-RU" sz="1600" kern="1200">
            <a:latin typeface="Times New Roman" panose="02020603050405020304" pitchFamily="18" charset="0"/>
            <a:cs typeface="Times New Roman" panose="02020603050405020304" pitchFamily="18" charset="0"/>
          </a:endParaRPr>
        </a:p>
      </dsp:txBody>
      <dsp:txXfrm>
        <a:off x="4774823" y="2299086"/>
        <a:ext cx="87692" cy="313961"/>
      </dsp:txXfrm>
    </dsp:sp>
    <dsp:sp modelId="{D16242D4-630C-4E2A-A33C-A0B73E97F034}">
      <dsp:nvSpPr>
        <dsp:cNvPr id="0" name=""/>
        <dsp:cNvSpPr/>
      </dsp:nvSpPr>
      <dsp:spPr>
        <a:xfrm>
          <a:off x="4806721" y="917525"/>
          <a:ext cx="1969471" cy="1953804"/>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Growth in demand</a:t>
          </a:r>
          <a:r>
            <a:rPr lang="en-US" sz="1600" kern="1200" dirty="0">
              <a:latin typeface="Times New Roman" panose="02020603050405020304" pitchFamily="18" charset="0"/>
              <a:cs typeface="Times New Roman" panose="02020603050405020304" pitchFamily="18" charset="0"/>
            </a:rPr>
            <a:t>: Increasing interest in the health benefits of products.</a:t>
          </a:r>
          <a:br>
            <a:rPr lang="en-US" sz="1600" kern="1200" dirty="0">
              <a:latin typeface="Times New Roman" panose="02020603050405020304" pitchFamily="18" charset="0"/>
              <a:cs typeface="Times New Roman" panose="02020603050405020304" pitchFamily="18" charset="0"/>
            </a:rPr>
          </a:br>
          <a:endParaRPr lang="en-US" sz="1600" kern="1200" dirty="0">
            <a:latin typeface="Times New Roman" panose="02020603050405020304" pitchFamily="18" charset="0"/>
            <a:cs typeface="Times New Roman" panose="02020603050405020304" pitchFamily="18" charset="0"/>
          </a:endParaRPr>
        </a:p>
      </dsp:txBody>
      <dsp:txXfrm>
        <a:off x="5095143" y="1203653"/>
        <a:ext cx="1392627" cy="1381548"/>
      </dsp:txXfrm>
    </dsp:sp>
    <dsp:sp modelId="{1704F41C-9077-4385-8AB9-E09F06CC624B}">
      <dsp:nvSpPr>
        <dsp:cNvPr id="0" name=""/>
        <dsp:cNvSpPr/>
      </dsp:nvSpPr>
      <dsp:spPr>
        <a:xfrm rot="1800000">
          <a:off x="4767710" y="3226515"/>
          <a:ext cx="109563" cy="523267"/>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ru-RU" sz="1600" kern="1200">
            <a:latin typeface="Times New Roman" panose="02020603050405020304" pitchFamily="18" charset="0"/>
            <a:cs typeface="Times New Roman" panose="02020603050405020304" pitchFamily="18" charset="0"/>
          </a:endParaRPr>
        </a:p>
      </dsp:txBody>
      <dsp:txXfrm>
        <a:off x="4769912" y="3322951"/>
        <a:ext cx="76694" cy="313961"/>
      </dsp:txXfrm>
    </dsp:sp>
    <dsp:sp modelId="{C2EBDFFB-4101-4CFF-B52D-55E77391840C}">
      <dsp:nvSpPr>
        <dsp:cNvPr id="0" name=""/>
        <dsp:cNvSpPr/>
      </dsp:nvSpPr>
      <dsp:spPr>
        <a:xfrm>
          <a:off x="4754533" y="3099466"/>
          <a:ext cx="2073848" cy="1896229"/>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a:latin typeface="Times New Roman" panose="02020603050405020304" pitchFamily="18" charset="0"/>
              <a:cs typeface="Times New Roman" panose="02020603050405020304" pitchFamily="18" charset="0"/>
            </a:rPr>
            <a:t>Stimulating purchases</a:t>
          </a:r>
          <a:r>
            <a:rPr lang="en-US" sz="1600" kern="1200">
              <a:latin typeface="Times New Roman" panose="02020603050405020304" pitchFamily="18" charset="0"/>
              <a:cs typeface="Times New Roman" panose="02020603050405020304" pitchFamily="18" charset="0"/>
            </a:rPr>
            <a:t>: Focus on health and environmental friendliness.</a:t>
          </a:r>
          <a:br>
            <a:rPr lang="en-US" sz="1600" kern="1200">
              <a:latin typeface="Times New Roman" panose="02020603050405020304" pitchFamily="18" charset="0"/>
              <a:cs typeface="Times New Roman" panose="02020603050405020304" pitchFamily="18" charset="0"/>
            </a:rPr>
          </a:br>
          <a:endParaRPr lang="en-US" sz="1600" kern="1200">
            <a:latin typeface="Times New Roman" panose="02020603050405020304" pitchFamily="18" charset="0"/>
            <a:cs typeface="Times New Roman" panose="02020603050405020304" pitchFamily="18" charset="0"/>
          </a:endParaRPr>
        </a:p>
      </dsp:txBody>
      <dsp:txXfrm>
        <a:off x="5058241" y="3377162"/>
        <a:ext cx="1466432" cy="1340837"/>
      </dsp:txXfrm>
    </dsp:sp>
    <dsp:sp modelId="{AF7091BC-4C1A-4E89-AB1E-0724797FA678}">
      <dsp:nvSpPr>
        <dsp:cNvPr id="0" name=""/>
        <dsp:cNvSpPr/>
      </dsp:nvSpPr>
      <dsp:spPr>
        <a:xfrm rot="5400000">
          <a:off x="3851420" y="3774822"/>
          <a:ext cx="150700" cy="523267"/>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ru-RU" sz="1600" kern="1200">
            <a:latin typeface="Times New Roman" panose="02020603050405020304" pitchFamily="18" charset="0"/>
            <a:cs typeface="Times New Roman" panose="02020603050405020304" pitchFamily="18" charset="0"/>
          </a:endParaRPr>
        </a:p>
      </dsp:txBody>
      <dsp:txXfrm>
        <a:off x="3874025" y="3856870"/>
        <a:ext cx="105490" cy="313961"/>
      </dsp:txXfrm>
    </dsp:sp>
    <dsp:sp modelId="{C372D991-1F12-413B-AA46-1C490AD2DC48}">
      <dsp:nvSpPr>
        <dsp:cNvPr id="0" name=""/>
        <dsp:cNvSpPr/>
      </dsp:nvSpPr>
      <dsp:spPr>
        <a:xfrm>
          <a:off x="2984443" y="4182892"/>
          <a:ext cx="1884656" cy="1882532"/>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Brand awareness</a:t>
          </a:r>
          <a:r>
            <a:rPr lang="en-US" sz="1600" kern="1200" dirty="0">
              <a:latin typeface="Times New Roman" panose="02020603050405020304" pitchFamily="18" charset="0"/>
              <a:cs typeface="Times New Roman" panose="02020603050405020304" pitchFamily="18" charset="0"/>
            </a:rPr>
            <a:t>: Expanding influence through interaction with consumers.</a:t>
          </a:r>
          <a:br>
            <a:rPr lang="en-US" sz="1600" kern="1200" dirty="0">
              <a:latin typeface="Times New Roman" panose="02020603050405020304" pitchFamily="18" charset="0"/>
              <a:cs typeface="Times New Roman" panose="02020603050405020304" pitchFamily="18" charset="0"/>
            </a:rPr>
          </a:br>
          <a:endParaRPr lang="en-US" sz="1600" kern="1200" dirty="0">
            <a:latin typeface="Times New Roman" panose="02020603050405020304" pitchFamily="18" charset="0"/>
            <a:cs typeface="Times New Roman" panose="02020603050405020304" pitchFamily="18" charset="0"/>
          </a:endParaRPr>
        </a:p>
      </dsp:txBody>
      <dsp:txXfrm>
        <a:off x="3260444" y="4458582"/>
        <a:ext cx="1332654" cy="1331152"/>
      </dsp:txXfrm>
    </dsp:sp>
    <dsp:sp modelId="{C40106A3-C6E3-45C1-8CC4-24E3C607E7BB}">
      <dsp:nvSpPr>
        <dsp:cNvPr id="0" name=""/>
        <dsp:cNvSpPr/>
      </dsp:nvSpPr>
      <dsp:spPr>
        <a:xfrm rot="9000000">
          <a:off x="2933137" y="3241784"/>
          <a:ext cx="142934" cy="523267"/>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ru-RU" sz="1600" kern="1200">
            <a:latin typeface="Times New Roman" panose="02020603050405020304" pitchFamily="18" charset="0"/>
            <a:cs typeface="Times New Roman" panose="02020603050405020304" pitchFamily="18" charset="0"/>
          </a:endParaRPr>
        </a:p>
      </dsp:txBody>
      <dsp:txXfrm rot="10800000">
        <a:off x="2973145" y="3335717"/>
        <a:ext cx="100054" cy="313961"/>
      </dsp:txXfrm>
    </dsp:sp>
    <dsp:sp modelId="{3F8B1E9F-F4DE-4D96-9866-8C5003925DF9}">
      <dsp:nvSpPr>
        <dsp:cNvPr id="0" name=""/>
        <dsp:cNvSpPr/>
      </dsp:nvSpPr>
      <dsp:spPr>
        <a:xfrm>
          <a:off x="1100226" y="3132701"/>
          <a:ext cx="1923716" cy="1829759"/>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New customers</a:t>
          </a:r>
          <a:r>
            <a:rPr lang="en-US" sz="1600" kern="1200" dirty="0">
              <a:latin typeface="Times New Roman" panose="02020603050405020304" pitchFamily="18" charset="0"/>
              <a:cs typeface="Times New Roman" panose="02020603050405020304" pitchFamily="18" charset="0"/>
            </a:rPr>
            <a:t>: Attracting new customers through positive feedback.</a:t>
          </a:r>
          <a:br>
            <a:rPr lang="en-US" sz="1600" kern="1200" dirty="0">
              <a:latin typeface="Times New Roman" panose="02020603050405020304" pitchFamily="18" charset="0"/>
              <a:cs typeface="Times New Roman" panose="02020603050405020304" pitchFamily="18" charset="0"/>
            </a:rPr>
          </a:br>
          <a:endParaRPr lang="en-US" sz="1600" kern="1200" dirty="0">
            <a:latin typeface="Times New Roman" panose="02020603050405020304" pitchFamily="18" charset="0"/>
            <a:cs typeface="Times New Roman" panose="02020603050405020304" pitchFamily="18" charset="0"/>
          </a:endParaRPr>
        </a:p>
      </dsp:txBody>
      <dsp:txXfrm>
        <a:off x="1381948" y="3400663"/>
        <a:ext cx="1360272" cy="1293835"/>
      </dsp:txXfrm>
    </dsp:sp>
    <dsp:sp modelId="{79F775AD-CDE9-46E4-B7B4-BBA172D043EC}">
      <dsp:nvSpPr>
        <dsp:cNvPr id="0" name=""/>
        <dsp:cNvSpPr/>
      </dsp:nvSpPr>
      <dsp:spPr>
        <a:xfrm rot="12600000">
          <a:off x="2987564" y="2196224"/>
          <a:ext cx="100824" cy="523267"/>
        </a:xfrm>
        <a:prstGeom prst="rightArrow">
          <a:avLst>
            <a:gd name="adj1" fmla="val 60000"/>
            <a:gd name="adj2" fmla="val 50000"/>
          </a:avLst>
        </a:prstGeom>
        <a:solidFill>
          <a:schemeClr val="dk2">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711200">
            <a:lnSpc>
              <a:spcPct val="90000"/>
            </a:lnSpc>
            <a:spcBef>
              <a:spcPct val="0"/>
            </a:spcBef>
            <a:spcAft>
              <a:spcPct val="35000"/>
            </a:spcAft>
            <a:buNone/>
          </a:pPr>
          <a:endParaRPr lang="ru-RU" sz="1600" kern="1200">
            <a:latin typeface="Times New Roman" panose="02020603050405020304" pitchFamily="18" charset="0"/>
            <a:cs typeface="Times New Roman" panose="02020603050405020304" pitchFamily="18" charset="0"/>
          </a:endParaRPr>
        </a:p>
      </dsp:txBody>
      <dsp:txXfrm rot="10800000">
        <a:off x="3015785" y="2308439"/>
        <a:ext cx="70577" cy="313961"/>
      </dsp:txXfrm>
    </dsp:sp>
    <dsp:sp modelId="{D03A1456-5D87-4B82-95DF-3D2AE34096E2}">
      <dsp:nvSpPr>
        <dsp:cNvPr id="0" name=""/>
        <dsp:cNvSpPr/>
      </dsp:nvSpPr>
      <dsp:spPr>
        <a:xfrm>
          <a:off x="1031763" y="869792"/>
          <a:ext cx="2060643" cy="2049270"/>
        </a:xfrm>
        <a:prstGeom prst="ellipse">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320" tIns="20320" rIns="20320" bIns="20320" numCol="1" spcCol="1270" anchor="ctr" anchorCtr="0">
          <a:noAutofit/>
        </a:bodyPr>
        <a:lstStyle/>
        <a:p>
          <a:pPr marL="0" lvl="0" indent="0" algn="ctr" defTabSz="711200">
            <a:lnSpc>
              <a:spcPct val="90000"/>
            </a:lnSpc>
            <a:spcBef>
              <a:spcPct val="0"/>
            </a:spcBef>
            <a:spcAft>
              <a:spcPct val="35000"/>
            </a:spcAft>
            <a:buNone/>
          </a:pPr>
          <a:r>
            <a:rPr lang="en-US" sz="1600" b="1" kern="1200" dirty="0">
              <a:latin typeface="Times New Roman" panose="02020603050405020304" pitchFamily="18" charset="0"/>
              <a:cs typeface="Times New Roman" panose="02020603050405020304" pitchFamily="18" charset="0"/>
            </a:rPr>
            <a:t>Adaptation of presentation</a:t>
          </a:r>
          <a:r>
            <a:rPr lang="en-US" sz="1600" kern="1200" dirty="0">
              <a:latin typeface="Times New Roman" panose="02020603050405020304" pitchFamily="18" charset="0"/>
              <a:cs typeface="Times New Roman" panose="02020603050405020304" pitchFamily="18" charset="0"/>
            </a:rPr>
            <a:t>: Taking into account the cultural characteristics of markets.</a:t>
          </a:r>
        </a:p>
      </dsp:txBody>
      <dsp:txXfrm>
        <a:off x="1333537" y="1169901"/>
        <a:ext cx="1457095" cy="144905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F3717D1-8B90-4144-AF35-9DD0FE4E2502}">
      <dsp:nvSpPr>
        <dsp:cNvPr id="0" name=""/>
        <dsp:cNvSpPr/>
      </dsp:nvSpPr>
      <dsp:spPr>
        <a:xfrm>
          <a:off x="0" y="1762"/>
          <a:ext cx="10474038" cy="647019"/>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partial coverage of certification costs (US Farm Bill),</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31585" y="33347"/>
        <a:ext cx="10410868" cy="583849"/>
      </dsp:txXfrm>
    </dsp:sp>
    <dsp:sp modelId="{9965D730-5E67-42D2-A421-034A50C0208C}">
      <dsp:nvSpPr>
        <dsp:cNvPr id="0" name=""/>
        <dsp:cNvSpPr/>
      </dsp:nvSpPr>
      <dsp:spPr>
        <a:xfrm>
          <a:off x="0" y="662393"/>
          <a:ext cx="10474038" cy="647019"/>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insurance (US Farm Bill),</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31585" y="693978"/>
        <a:ext cx="10410868" cy="583849"/>
      </dsp:txXfrm>
    </dsp:sp>
    <dsp:sp modelId="{54BEC59E-F3B3-4E35-A17F-5A19BCFA3FAC}">
      <dsp:nvSpPr>
        <dsp:cNvPr id="0" name=""/>
        <dsp:cNvSpPr/>
      </dsp:nvSpPr>
      <dsp:spPr>
        <a:xfrm>
          <a:off x="0" y="1323025"/>
          <a:ext cx="10474038" cy="647019"/>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national/regional development plans (National Organic Action Plan (NOAP) and Organic Action Plan for Ireland (2019-2025)),</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31585" y="1354610"/>
        <a:ext cx="10410868" cy="583849"/>
      </dsp:txXfrm>
    </dsp:sp>
    <dsp:sp modelId="{3904EABF-4042-4C95-9D19-D08F301A8B81}">
      <dsp:nvSpPr>
        <dsp:cNvPr id="0" name=""/>
        <dsp:cNvSpPr/>
      </dsp:nvSpPr>
      <dsp:spPr>
        <a:xfrm>
          <a:off x="0" y="1983656"/>
          <a:ext cx="10474038" cy="647019"/>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public procurement (Sweden - Policy for Sustainable Development and Food, Spain - Organic Products for Social Consumption, Brazil - National School Catering </a:t>
          </a:r>
          <a:r>
            <a:rPr lang="en-US" sz="1800" kern="1200" dirty="0" err="1">
              <a:solidFill>
                <a:schemeClr val="tx1"/>
              </a:solidFill>
              <a:latin typeface="Times New Roman" panose="02020603050405020304" pitchFamily="18" charset="0"/>
              <a:cs typeface="Times New Roman" panose="02020603050405020304" pitchFamily="18" charset="0"/>
            </a:rPr>
            <a:t>Programme</a:t>
          </a:r>
          <a:r>
            <a:rPr lang="en-US" sz="1800" kern="1200" dirty="0">
              <a:solidFill>
                <a:schemeClr val="tx1"/>
              </a:solidFill>
              <a:latin typeface="Times New Roman" panose="02020603050405020304" pitchFamily="18" charset="0"/>
              <a:cs typeface="Times New Roman" panose="02020603050405020304" pitchFamily="18" charset="0"/>
            </a:rPr>
            <a:t> (PNAE)),</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31585" y="2015241"/>
        <a:ext cx="10410868" cy="583849"/>
      </dsp:txXfrm>
    </dsp:sp>
    <dsp:sp modelId="{E24F5A82-64E0-4D42-B5FC-967E17793E97}">
      <dsp:nvSpPr>
        <dsp:cNvPr id="0" name=""/>
        <dsp:cNvSpPr/>
      </dsp:nvSpPr>
      <dsp:spPr>
        <a:xfrm>
          <a:off x="0" y="2644288"/>
          <a:ext cx="10474038" cy="647019"/>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technical support (League of Organic Agriculture Municipalities and Cities (LOAMC)),</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31585" y="2675873"/>
        <a:ext cx="10410868" cy="583849"/>
      </dsp:txXfrm>
    </dsp:sp>
    <dsp:sp modelId="{1742279B-E462-42F7-A23E-7EE661E735FD}">
      <dsp:nvSpPr>
        <dsp:cNvPr id="0" name=""/>
        <dsp:cNvSpPr/>
      </dsp:nvSpPr>
      <dsp:spPr>
        <a:xfrm>
          <a:off x="0" y="3304920"/>
          <a:ext cx="10474038" cy="647019"/>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a:solidFill>
                <a:schemeClr val="tx1"/>
              </a:solidFill>
              <a:latin typeface="Times New Roman" panose="02020603050405020304" pitchFamily="18" charset="0"/>
              <a:cs typeface="Times New Roman" panose="02020603050405020304" pitchFamily="18" charset="0"/>
            </a:rPr>
            <a:t>European Network for Rural Development (ENRD),</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31585" y="3336505"/>
        <a:ext cx="10410868" cy="583849"/>
      </dsp:txXfrm>
    </dsp:sp>
    <dsp:sp modelId="{1924F6D1-8914-48D9-9DED-0B630BC89CF5}">
      <dsp:nvSpPr>
        <dsp:cNvPr id="0" name=""/>
        <dsp:cNvSpPr/>
      </dsp:nvSpPr>
      <dsp:spPr>
        <a:xfrm>
          <a:off x="0" y="3965551"/>
          <a:ext cx="10474038" cy="647019"/>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marL="0" lvl="0" indent="0" algn="l" defTabSz="800100">
            <a:lnSpc>
              <a:spcPct val="90000"/>
            </a:lnSpc>
            <a:spcBef>
              <a:spcPct val="0"/>
            </a:spcBef>
            <a:spcAft>
              <a:spcPct val="35000"/>
            </a:spcAft>
            <a:buNone/>
          </a:pPr>
          <a:r>
            <a:rPr lang="en-US" sz="1800" kern="1200" dirty="0">
              <a:solidFill>
                <a:schemeClr val="tx1"/>
              </a:solidFill>
              <a:latin typeface="Times New Roman" panose="02020603050405020304" pitchFamily="18" charset="0"/>
              <a:cs typeface="Times New Roman" panose="02020603050405020304" pitchFamily="18" charset="0"/>
            </a:rPr>
            <a:t>investments in research and technological development (Organic Science Cluster),</a:t>
          </a:r>
          <a:endParaRPr lang="ru-RU" sz="1800" kern="1200" dirty="0">
            <a:solidFill>
              <a:schemeClr val="tx1"/>
            </a:solidFill>
            <a:latin typeface="Times New Roman" panose="02020603050405020304" pitchFamily="18" charset="0"/>
            <a:cs typeface="Times New Roman" panose="02020603050405020304" pitchFamily="18" charset="0"/>
          </a:endParaRPr>
        </a:p>
      </dsp:txBody>
      <dsp:txXfrm>
        <a:off x="31585" y="3997136"/>
        <a:ext cx="10410868" cy="58384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E95C3BC-2372-4EED-B97E-5099E2D18566}">
      <dsp:nvSpPr>
        <dsp:cNvPr id="0" name=""/>
        <dsp:cNvSpPr/>
      </dsp:nvSpPr>
      <dsp:spPr>
        <a:xfrm>
          <a:off x="0" y="99018"/>
          <a:ext cx="8128000" cy="100035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dirty="0">
              <a:latin typeface="Times New Roman" panose="02020603050405020304" pitchFamily="18" charset="0"/>
              <a:cs typeface="Times New Roman" panose="02020603050405020304" pitchFamily="18" charset="0"/>
            </a:rPr>
            <a:t>Deep market penetration and market niche - for new markets, where it is important to take into account the specifics of transportation and the demand for organic products.</a:t>
          </a:r>
        </a:p>
      </dsp:txBody>
      <dsp:txXfrm>
        <a:off x="48833" y="147851"/>
        <a:ext cx="8030334" cy="902684"/>
      </dsp:txXfrm>
    </dsp:sp>
    <dsp:sp modelId="{F6C7C5B6-4035-4670-99E4-E35262EA1944}">
      <dsp:nvSpPr>
        <dsp:cNvPr id="0" name=""/>
        <dsp:cNvSpPr/>
      </dsp:nvSpPr>
      <dsp:spPr>
        <a:xfrm>
          <a:off x="0" y="1154088"/>
          <a:ext cx="8128000" cy="100035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latin typeface="Times New Roman" panose="02020603050405020304" pitchFamily="18" charset="0"/>
              <a:cs typeface="Times New Roman" panose="02020603050405020304" pitchFamily="18" charset="0"/>
            </a:rPr>
            <a:t>Differentiation - to strengthen competitive positions in already known markets through the creation of new products or the use of price, product and communication differentiation.</a:t>
          </a:r>
          <a:endParaRPr lang="en-US" sz="1900" kern="1200" dirty="0">
            <a:latin typeface="Times New Roman" panose="02020603050405020304" pitchFamily="18" charset="0"/>
            <a:cs typeface="Times New Roman" panose="02020603050405020304" pitchFamily="18" charset="0"/>
          </a:endParaRPr>
        </a:p>
      </dsp:txBody>
      <dsp:txXfrm>
        <a:off x="48833" y="1202921"/>
        <a:ext cx="8030334" cy="902684"/>
      </dsp:txXfrm>
    </dsp:sp>
    <dsp:sp modelId="{AC507B13-1AFC-48E1-95FD-D04678323FA3}">
      <dsp:nvSpPr>
        <dsp:cNvPr id="0" name=""/>
        <dsp:cNvSpPr/>
      </dsp:nvSpPr>
      <dsp:spPr>
        <a:xfrm>
          <a:off x="0" y="2209158"/>
          <a:ext cx="8128000" cy="100035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latin typeface="Times New Roman" panose="02020603050405020304" pitchFamily="18" charset="0"/>
              <a:cs typeface="Times New Roman" panose="02020603050405020304" pitchFamily="18" charset="0"/>
            </a:rPr>
            <a:t>Strengthening competitive positions - for existing enterprises through monitoring consumer priorities and improving promotion efficiency.</a:t>
          </a:r>
          <a:endParaRPr lang="en-US" sz="1900" kern="1200" dirty="0">
            <a:latin typeface="Times New Roman" panose="02020603050405020304" pitchFamily="18" charset="0"/>
            <a:cs typeface="Times New Roman" panose="02020603050405020304" pitchFamily="18" charset="0"/>
          </a:endParaRPr>
        </a:p>
      </dsp:txBody>
      <dsp:txXfrm>
        <a:off x="48833" y="2257991"/>
        <a:ext cx="8030334" cy="902684"/>
      </dsp:txXfrm>
    </dsp:sp>
    <dsp:sp modelId="{831AC795-7C89-4568-8CFC-116F312C5D8D}">
      <dsp:nvSpPr>
        <dsp:cNvPr id="0" name=""/>
        <dsp:cNvSpPr/>
      </dsp:nvSpPr>
      <dsp:spPr>
        <a:xfrm>
          <a:off x="0" y="3264228"/>
          <a:ext cx="8128000" cy="100035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latin typeface="Times New Roman" panose="02020603050405020304" pitchFamily="18" charset="0"/>
              <a:cs typeface="Times New Roman" panose="02020603050405020304" pitchFamily="18" charset="0"/>
            </a:rPr>
            <a:t>Marketing tools and channels: The choice of promotion tools depends on the strategy and helps to effectively promote organic products, which ensures high demand and satisfaction of consumer needs.</a:t>
          </a:r>
          <a:endParaRPr lang="en-US" sz="1900" kern="1200" dirty="0">
            <a:latin typeface="Times New Roman" panose="02020603050405020304" pitchFamily="18" charset="0"/>
            <a:cs typeface="Times New Roman" panose="02020603050405020304" pitchFamily="18" charset="0"/>
          </a:endParaRPr>
        </a:p>
      </dsp:txBody>
      <dsp:txXfrm>
        <a:off x="48833" y="3313061"/>
        <a:ext cx="8030334" cy="902684"/>
      </dsp:txXfrm>
    </dsp:sp>
    <dsp:sp modelId="{DB6BAB19-8EA1-491B-861F-F507A170E7B1}">
      <dsp:nvSpPr>
        <dsp:cNvPr id="0" name=""/>
        <dsp:cNvSpPr/>
      </dsp:nvSpPr>
      <dsp:spPr>
        <a:xfrm>
          <a:off x="0" y="4319298"/>
          <a:ext cx="8128000" cy="1000350"/>
        </a:xfrm>
        <a:prstGeom prst="roundRect">
          <a:avLst/>
        </a:prstGeom>
        <a:solidFill>
          <a:schemeClr val="lt1">
            <a:hueOff val="0"/>
            <a:satOff val="0"/>
            <a:lumOff val="0"/>
            <a:alphaOff val="0"/>
          </a:schemeClr>
        </a:solidFill>
        <a:ln w="12700" cap="flat" cmpd="sng" algn="ctr">
          <a:solidFill>
            <a:schemeClr val="dk1">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2390" tIns="72390" rIns="72390" bIns="72390" numCol="1" spcCol="1270" anchor="ctr" anchorCtr="0">
          <a:noAutofit/>
        </a:bodyPr>
        <a:lstStyle/>
        <a:p>
          <a:pPr marL="0" lvl="0" indent="0" algn="l" defTabSz="844550">
            <a:lnSpc>
              <a:spcPct val="90000"/>
            </a:lnSpc>
            <a:spcBef>
              <a:spcPct val="0"/>
            </a:spcBef>
            <a:spcAft>
              <a:spcPct val="35000"/>
            </a:spcAft>
            <a:buNone/>
          </a:pPr>
          <a:r>
            <a:rPr lang="en-US" sz="1900" kern="1200">
              <a:latin typeface="Times New Roman" panose="02020603050405020304" pitchFamily="18" charset="0"/>
              <a:cs typeface="Times New Roman" panose="02020603050405020304" pitchFamily="18" charset="0"/>
            </a:rPr>
            <a:t>This approach contributes to the formation of a positive image of the enterprise on the market of organic products and maintaining constant communication with the target audience through digital platforms.</a:t>
          </a:r>
          <a:endParaRPr lang="en-US" sz="1900" kern="1200" dirty="0">
            <a:latin typeface="Times New Roman" panose="02020603050405020304" pitchFamily="18" charset="0"/>
            <a:cs typeface="Times New Roman" panose="02020603050405020304" pitchFamily="18" charset="0"/>
          </a:endParaRPr>
        </a:p>
      </dsp:txBody>
      <dsp:txXfrm>
        <a:off x="48833" y="4368131"/>
        <a:ext cx="8030334" cy="90268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1A690DE-EAF0-4085-BE55-85A8EB61BD07}">
      <dsp:nvSpPr>
        <dsp:cNvPr id="0" name=""/>
        <dsp:cNvSpPr/>
      </dsp:nvSpPr>
      <dsp:spPr>
        <a:xfrm>
          <a:off x="0" y="696933"/>
          <a:ext cx="8128000" cy="121680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latin typeface="Times New Roman" panose="02020603050405020304" pitchFamily="18" charset="0"/>
              <a:cs typeface="Times New Roman" panose="02020603050405020304" pitchFamily="18" charset="0"/>
            </a:rPr>
            <a:t>We predict that the organic market in Ukraine will grow due to increased labor productivity, the development of effective methods of certification and sale of organic products.</a:t>
          </a:r>
          <a:endParaRPr lang="en-US" sz="2000" kern="1200" dirty="0">
            <a:latin typeface="Times New Roman" panose="02020603050405020304" pitchFamily="18" charset="0"/>
            <a:cs typeface="Times New Roman" panose="02020603050405020304" pitchFamily="18" charset="0"/>
          </a:endParaRPr>
        </a:p>
      </dsp:txBody>
      <dsp:txXfrm>
        <a:off x="59399" y="756332"/>
        <a:ext cx="8009202" cy="1098002"/>
      </dsp:txXfrm>
    </dsp:sp>
    <dsp:sp modelId="{67934133-3AC3-41AA-8243-1707CEDC8EE5}">
      <dsp:nvSpPr>
        <dsp:cNvPr id="0" name=""/>
        <dsp:cNvSpPr/>
      </dsp:nvSpPr>
      <dsp:spPr>
        <a:xfrm>
          <a:off x="0" y="2100933"/>
          <a:ext cx="8128000" cy="121680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latin typeface="Times New Roman" panose="02020603050405020304" pitchFamily="18" charset="0"/>
              <a:cs typeface="Times New Roman" panose="02020603050405020304" pitchFamily="18" charset="0"/>
            </a:rPr>
            <a:t>To ensure sustainable growth, it is necessary to promote the increase of labor productivity in the agricultural sector and the development of the market for finished organic products.</a:t>
          </a:r>
          <a:endParaRPr lang="en-US" sz="2000" kern="1200" dirty="0">
            <a:latin typeface="Times New Roman" panose="02020603050405020304" pitchFamily="18" charset="0"/>
            <a:cs typeface="Times New Roman" panose="02020603050405020304" pitchFamily="18" charset="0"/>
          </a:endParaRPr>
        </a:p>
      </dsp:txBody>
      <dsp:txXfrm>
        <a:off x="59399" y="2160332"/>
        <a:ext cx="8009202" cy="1098002"/>
      </dsp:txXfrm>
    </dsp:sp>
    <dsp:sp modelId="{3A2A7ABC-C9D8-42EC-A96B-5275F8A2BEB4}">
      <dsp:nvSpPr>
        <dsp:cNvPr id="0" name=""/>
        <dsp:cNvSpPr/>
      </dsp:nvSpPr>
      <dsp:spPr>
        <a:xfrm>
          <a:off x="0" y="3504933"/>
          <a:ext cx="8128000" cy="1216800"/>
        </a:xfrm>
        <a:prstGeom prst="roundRect">
          <a:avLst/>
        </a:prstGeom>
        <a:solidFill>
          <a:schemeClr val="lt1">
            <a:hueOff val="0"/>
            <a:satOff val="0"/>
            <a:lumOff val="0"/>
            <a:alphaOff val="0"/>
          </a:schemeClr>
        </a:solidFill>
        <a:ln w="12700" cap="flat" cmpd="sng" algn="ctr">
          <a:solidFill>
            <a:schemeClr val="dk2">
              <a:shade val="8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en-US" sz="2000" kern="1200">
              <a:latin typeface="Times New Roman" panose="02020603050405020304" pitchFamily="18" charset="0"/>
              <a:cs typeface="Times New Roman" panose="02020603050405020304" pitchFamily="18" charset="0"/>
            </a:rPr>
            <a:t>This approach makes it possible to forecast and evaluate the potential of the development of the organic market, taking into account the factors that affect its dynamics.</a:t>
          </a:r>
          <a:endParaRPr lang="en-US" sz="2000" kern="1200" dirty="0">
            <a:latin typeface="Times New Roman" panose="02020603050405020304" pitchFamily="18" charset="0"/>
            <a:cs typeface="Times New Roman" panose="02020603050405020304" pitchFamily="18" charset="0"/>
          </a:endParaRPr>
        </a:p>
      </dsp:txBody>
      <dsp:txXfrm>
        <a:off x="59399" y="3564332"/>
        <a:ext cx="8009202" cy="1098002"/>
      </dsp:txXfrm>
    </dsp:sp>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endParaRPr lang="en-US"/>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5934280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Вертикальный текст 2"/>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953071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a:t>Образец заголовка</a:t>
            </a:r>
            <a:endParaRPr lang="en-US"/>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1989361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9335268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endParaRPr lang="en-US"/>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p:cNvSpPr>
            <a:spLocks noGrp="1"/>
          </p:cNvSpPr>
          <p:nvPr>
            <p:ph type="dt" sz="half" idx="10"/>
          </p:nvPr>
        </p:nvSpPr>
        <p:spPr/>
        <p:txBody>
          <a:body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11"/>
          </p:nvPr>
        </p:nvSpPr>
        <p:spPr/>
        <p:txBody>
          <a:bodyPr/>
          <a:lstStyle/>
          <a:p>
            <a:endParaRPr lang="en-US"/>
          </a:p>
        </p:txBody>
      </p:sp>
      <p:sp>
        <p:nvSpPr>
          <p:cNvPr id="6" name="Номер слайда 5"/>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3013383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Объект 2"/>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Объект 3"/>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2983446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a:t>Образец заголовка</a:t>
            </a:r>
            <a:endParaRPr lang="en-US"/>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7" name="Дата 6"/>
          <p:cNvSpPr>
            <a:spLocks noGrp="1"/>
          </p:cNvSpPr>
          <p:nvPr>
            <p:ph type="dt" sz="half" idx="10"/>
          </p:nvPr>
        </p:nvSpPr>
        <p:spPr/>
        <p:txBody>
          <a:bodyPr/>
          <a:lstStyle/>
          <a:p>
            <a:fld id="{71B39F9A-2D07-4EAB-808C-9C2A5EAFA13D}" type="datetimeFigureOut">
              <a:rPr lang="en-US" smtClean="0"/>
              <a:t>12/10/2024</a:t>
            </a:fld>
            <a:endParaRPr lang="en-US"/>
          </a:p>
        </p:txBody>
      </p:sp>
      <p:sp>
        <p:nvSpPr>
          <p:cNvPr id="8" name="Нижний колонтитул 7"/>
          <p:cNvSpPr>
            <a:spLocks noGrp="1"/>
          </p:cNvSpPr>
          <p:nvPr>
            <p:ph type="ftr" sz="quarter" idx="11"/>
          </p:nvPr>
        </p:nvSpPr>
        <p:spPr/>
        <p:txBody>
          <a:bodyPr/>
          <a:lstStyle/>
          <a:p>
            <a:endParaRPr lang="en-US"/>
          </a:p>
        </p:txBody>
      </p:sp>
      <p:sp>
        <p:nvSpPr>
          <p:cNvPr id="9" name="Номер слайда 8"/>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472570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a:t>Образец заголовка</a:t>
            </a:r>
            <a:endParaRPr lang="en-US"/>
          </a:p>
        </p:txBody>
      </p:sp>
      <p:sp>
        <p:nvSpPr>
          <p:cNvPr id="3" name="Дата 2"/>
          <p:cNvSpPr>
            <a:spLocks noGrp="1"/>
          </p:cNvSpPr>
          <p:nvPr>
            <p:ph type="dt" sz="half" idx="10"/>
          </p:nvPr>
        </p:nvSpPr>
        <p:spPr/>
        <p:txBody>
          <a:bodyPr/>
          <a:lstStyle/>
          <a:p>
            <a:fld id="{71B39F9A-2D07-4EAB-808C-9C2A5EAFA13D}" type="datetimeFigureOut">
              <a:rPr lang="en-US" smtClean="0"/>
              <a:t>12/10/2024</a:t>
            </a:fld>
            <a:endParaRPr lang="en-US"/>
          </a:p>
        </p:txBody>
      </p:sp>
      <p:sp>
        <p:nvSpPr>
          <p:cNvPr id="4" name="Нижний колонтитул 3"/>
          <p:cNvSpPr>
            <a:spLocks noGrp="1"/>
          </p:cNvSpPr>
          <p:nvPr>
            <p:ph type="ftr" sz="quarter" idx="11"/>
          </p:nvPr>
        </p:nvSpPr>
        <p:spPr/>
        <p:txBody>
          <a:bodyPr/>
          <a:lstStyle/>
          <a:p>
            <a:endParaRPr lang="en-US"/>
          </a:p>
        </p:txBody>
      </p:sp>
      <p:sp>
        <p:nvSpPr>
          <p:cNvPr id="5" name="Номер слайда 4"/>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6851427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71B39F9A-2D07-4EAB-808C-9C2A5EAFA13D}" type="datetimeFigureOut">
              <a:rPr lang="en-US" smtClean="0"/>
              <a:t>12/10/2024</a:t>
            </a:fld>
            <a:endParaRPr lang="en-US"/>
          </a:p>
        </p:txBody>
      </p:sp>
      <p:sp>
        <p:nvSpPr>
          <p:cNvPr id="3" name="Нижний колонтитул 2"/>
          <p:cNvSpPr>
            <a:spLocks noGrp="1"/>
          </p:cNvSpPr>
          <p:nvPr>
            <p:ph type="ftr" sz="quarter" idx="11"/>
          </p:nvPr>
        </p:nvSpPr>
        <p:spPr/>
        <p:txBody>
          <a:bodyPr/>
          <a:lstStyle/>
          <a:p>
            <a:endParaRPr lang="en-US"/>
          </a:p>
        </p:txBody>
      </p:sp>
      <p:sp>
        <p:nvSpPr>
          <p:cNvPr id="4" name="Номер слайда 3"/>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10285517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22064912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a:t>Образец заголовка</a:t>
            </a:r>
            <a:endParaRPr lang="en-US"/>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p:cNvSpPr>
            <a:spLocks noGrp="1"/>
          </p:cNvSpPr>
          <p:nvPr>
            <p:ph type="dt" sz="half" idx="10"/>
          </p:nvPr>
        </p:nvSpPr>
        <p:spPr/>
        <p:txBody>
          <a:bodyPr/>
          <a:lstStyle/>
          <a:p>
            <a:fld id="{71B39F9A-2D07-4EAB-808C-9C2A5EAFA13D}" type="datetimeFigureOut">
              <a:rPr lang="en-US" smtClean="0"/>
              <a:t>12/10/2024</a:t>
            </a:fld>
            <a:endParaRPr lang="en-US"/>
          </a:p>
        </p:txBody>
      </p:sp>
      <p:sp>
        <p:nvSpPr>
          <p:cNvPr id="6" name="Нижний колонтитул 5"/>
          <p:cNvSpPr>
            <a:spLocks noGrp="1"/>
          </p:cNvSpPr>
          <p:nvPr>
            <p:ph type="ftr" sz="quarter" idx="11"/>
          </p:nvPr>
        </p:nvSpPr>
        <p:spPr/>
        <p:txBody>
          <a:bodyPr/>
          <a:lstStyle/>
          <a:p>
            <a:endParaRPr lang="en-US"/>
          </a:p>
        </p:txBody>
      </p:sp>
      <p:sp>
        <p:nvSpPr>
          <p:cNvPr id="7" name="Номер слайда 6"/>
          <p:cNvSpPr>
            <a:spLocks noGrp="1"/>
          </p:cNvSpPr>
          <p:nvPr>
            <p:ph type="sldNum" sz="quarter" idx="12"/>
          </p:nvPr>
        </p:nvSpPr>
        <p:spPr/>
        <p:txBody>
          <a:bodyPr/>
          <a:lstStyle/>
          <a:p>
            <a:fld id="{061D1833-FAAC-4656-B6A6-E46ADFBFF535}" type="slidenum">
              <a:rPr lang="en-US" smtClean="0"/>
              <a:t>‹#›</a:t>
            </a:fld>
            <a:endParaRPr lang="en-US"/>
          </a:p>
        </p:txBody>
      </p:sp>
    </p:spTree>
    <p:extLst>
      <p:ext uri="{BB962C8B-B14F-4D97-AF65-F5344CB8AC3E}">
        <p14:creationId xmlns:p14="http://schemas.microsoft.com/office/powerpoint/2010/main" val="37456342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89000"/>
            <a:lum/>
          </a:blip>
          <a:srcRect/>
          <a:stretch>
            <a:fillRect/>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endParaRPr lang="en-US"/>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1B39F9A-2D07-4EAB-808C-9C2A5EAFA13D}" type="datetimeFigureOut">
              <a:rPr lang="en-US" smtClean="0"/>
              <a:t>12/10/2024</a:t>
            </a:fld>
            <a:endParaRPr lang="en-US"/>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61D1833-FAAC-4656-B6A6-E46ADFBFF535}" type="slidenum">
              <a:rPr lang="en-US" smtClean="0"/>
              <a:t>‹#›</a:t>
            </a:fld>
            <a:endParaRPr lang="en-US"/>
          </a:p>
        </p:txBody>
      </p:sp>
    </p:spTree>
    <p:extLst>
      <p:ext uri="{BB962C8B-B14F-4D97-AF65-F5344CB8AC3E}">
        <p14:creationId xmlns:p14="http://schemas.microsoft.com/office/powerpoint/2010/main" val="18321959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318090" y="399072"/>
            <a:ext cx="9144000" cy="1214024"/>
          </a:xfrm>
        </p:spPr>
        <p:txBody>
          <a:bodyPr>
            <a:normAutofit fontScale="90000"/>
          </a:bodyPr>
          <a:lstStyle/>
          <a:p>
            <a:r>
              <a:rPr lang="en-US" sz="2400" dirty="0">
                <a:solidFill>
                  <a:prstClr val="black"/>
                </a:solidFill>
                <a:latin typeface="Times New Roman" panose="02020603050405020304" pitchFamily="18" charset="0"/>
                <a:cs typeface="Times New Roman" panose="02020603050405020304" pitchFamily="18" charset="0"/>
              </a:rPr>
              <a:t>Ministry of Education and Science of Ukraine</a:t>
            </a:r>
            <a:br>
              <a:rPr lang="en-US" sz="2400" dirty="0">
                <a:solidFill>
                  <a:prstClr val="black"/>
                </a:solidFill>
                <a:latin typeface="Times New Roman" panose="02020603050405020304" pitchFamily="18" charset="0"/>
                <a:cs typeface="Times New Roman" panose="02020603050405020304" pitchFamily="18" charset="0"/>
              </a:rPr>
            </a:br>
            <a:r>
              <a:rPr lang="en-US" sz="2400" dirty="0">
                <a:solidFill>
                  <a:prstClr val="black"/>
                </a:solidFill>
                <a:latin typeface="Times New Roman" panose="02020603050405020304" pitchFamily="18" charset="0"/>
                <a:cs typeface="Times New Roman" panose="02020603050405020304" pitchFamily="18" charset="0"/>
              </a:rPr>
              <a:t>Kyiv National University of Construction and Architecture</a:t>
            </a:r>
            <a:br>
              <a:rPr lang="en-US" sz="2400" dirty="0">
                <a:solidFill>
                  <a:prstClr val="black"/>
                </a:solidFill>
                <a:latin typeface="Times New Roman" panose="02020603050405020304" pitchFamily="18" charset="0"/>
                <a:cs typeface="Times New Roman" panose="02020603050405020304" pitchFamily="18" charset="0"/>
              </a:rPr>
            </a:br>
            <a:br>
              <a:rPr lang="en-US" sz="2400" dirty="0">
                <a:solidFill>
                  <a:prstClr val="black"/>
                </a:solidFill>
                <a:latin typeface="Times New Roman" panose="02020603050405020304" pitchFamily="18" charset="0"/>
                <a:cs typeface="Times New Roman" panose="02020603050405020304" pitchFamily="18" charset="0"/>
              </a:rPr>
            </a:br>
            <a:r>
              <a:rPr lang="en-US" sz="3600" b="1" dirty="0">
                <a:solidFill>
                  <a:prstClr val="black"/>
                </a:solidFill>
                <a:latin typeface="Times New Roman" panose="02020603050405020304" pitchFamily="18" charset="0"/>
                <a:cs typeface="Times New Roman" panose="02020603050405020304" pitchFamily="18" charset="0"/>
              </a:rPr>
              <a:t>Han </a:t>
            </a:r>
            <a:r>
              <a:rPr lang="en-US" sz="3600" b="1" dirty="0" err="1">
                <a:solidFill>
                  <a:prstClr val="black"/>
                </a:solidFill>
                <a:latin typeface="Times New Roman" panose="02020603050405020304" pitchFamily="18" charset="0"/>
                <a:cs typeface="Times New Roman" panose="02020603050405020304" pitchFamily="18" charset="0"/>
              </a:rPr>
              <a:t>Xiaoxiao</a:t>
            </a:r>
            <a:endParaRPr lang="en-US" sz="3600" b="1" dirty="0">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a:xfrm>
            <a:off x="596767" y="1828800"/>
            <a:ext cx="10828420" cy="4611757"/>
          </a:xfrm>
        </p:spPr>
        <p:txBody>
          <a:bodyPr>
            <a:normAutofit/>
          </a:bodyPr>
          <a:lstStyle/>
          <a:p>
            <a:pPr lvl="0"/>
            <a:r>
              <a:rPr lang="en-US" sz="2000" dirty="0">
                <a:solidFill>
                  <a:prstClr val="black"/>
                </a:solidFill>
                <a:latin typeface="Times New Roman" panose="02020603050405020304" pitchFamily="18" charset="0"/>
                <a:cs typeface="Times New Roman" panose="02020603050405020304" pitchFamily="18" charset="0"/>
              </a:rPr>
              <a:t>The graduate thesis</a:t>
            </a:r>
          </a:p>
          <a:p>
            <a:pPr lvl="0"/>
            <a:r>
              <a:rPr lang="en-US" sz="2000" dirty="0">
                <a:solidFill>
                  <a:prstClr val="black"/>
                </a:solidFill>
                <a:latin typeface="Times New Roman" panose="02020603050405020304" pitchFamily="18" charset="0"/>
                <a:cs typeface="Times New Roman" panose="02020603050405020304" pitchFamily="18" charset="0"/>
              </a:rPr>
              <a:t>to obtain the master's degree</a:t>
            </a:r>
          </a:p>
          <a:p>
            <a:pPr lvl="0"/>
            <a:endParaRPr lang="uk-UA" dirty="0">
              <a:solidFill>
                <a:prstClr val="black"/>
              </a:solidFill>
              <a:latin typeface="Times New Roman" panose="02020603050405020304" pitchFamily="18" charset="0"/>
              <a:cs typeface="Times New Roman" panose="02020603050405020304" pitchFamily="18" charset="0"/>
            </a:endParaRPr>
          </a:p>
          <a:p>
            <a:pPr lvl="0"/>
            <a:r>
              <a:rPr lang="en-US" dirty="0">
                <a:solidFill>
                  <a:prstClr val="black"/>
                </a:solidFill>
                <a:latin typeface="Times New Roman" panose="02020603050405020304" pitchFamily="18" charset="0"/>
                <a:cs typeface="Times New Roman" panose="02020603050405020304" pitchFamily="18" charset="0"/>
              </a:rPr>
              <a:t>on the subject:</a:t>
            </a:r>
          </a:p>
          <a:p>
            <a:pPr lvl="0"/>
            <a:r>
              <a:rPr lang="en-US" b="1" u="sng" dirty="0">
                <a:solidFill>
                  <a:prstClr val="black"/>
                </a:solidFill>
                <a:latin typeface="Times New Roman" panose="02020603050405020304" pitchFamily="18" charset="0"/>
                <a:cs typeface="Times New Roman" panose="02020603050405020304" pitchFamily="18" charset="0"/>
              </a:rPr>
              <a:t>Profitability as an efficiency indicator of a construction enterprise performance</a:t>
            </a:r>
          </a:p>
          <a:p>
            <a:pPr lvl="0"/>
            <a:endParaRPr lang="en-US" b="1" u="sng" dirty="0">
              <a:solidFill>
                <a:prstClr val="black"/>
              </a:solidFill>
              <a:latin typeface="Times New Roman" panose="02020603050405020304" pitchFamily="18" charset="0"/>
              <a:cs typeface="Times New Roman" panose="02020603050405020304" pitchFamily="18" charset="0"/>
            </a:endParaRPr>
          </a:p>
          <a:p>
            <a:pPr lvl="0" algn="r"/>
            <a:r>
              <a:rPr lang="en-US" err="1">
                <a:solidFill>
                  <a:prstClr val="black"/>
                </a:solidFill>
                <a:latin typeface="Times New Roman" panose="02020603050405020304" pitchFamily="18" charset="0"/>
                <a:cs typeface="Times New Roman" panose="02020603050405020304" pitchFamily="18" charset="0"/>
              </a:rPr>
              <a:t>Head</a:t>
            </a:r>
            <a:r>
              <a:rPr lang="en-US">
                <a:solidFill>
                  <a:prstClr val="black"/>
                </a:solidFill>
                <a:latin typeface="Times New Roman" panose="02020603050405020304" pitchFamily="18" charset="0"/>
                <a:cs typeface="Times New Roman" panose="02020603050405020304" pitchFamily="18" charset="0"/>
              </a:rPr>
              <a:t>: Stitsenko</a:t>
            </a:r>
            <a:r>
              <a:rPr lang="en-US" dirty="0">
                <a:solidFill>
                  <a:prstClr val="black"/>
                </a:solidFill>
                <a:latin typeface="Times New Roman" panose="02020603050405020304" pitchFamily="18" charset="0"/>
                <a:cs typeface="Times New Roman" panose="02020603050405020304" pitchFamily="18" charset="0"/>
              </a:rPr>
              <a:t> V.I. </a:t>
            </a:r>
          </a:p>
          <a:p>
            <a:pPr lvl="0" algn="r"/>
            <a:r>
              <a:rPr lang="en-US" dirty="0" err="1">
                <a:solidFill>
                  <a:prstClr val="black"/>
                </a:solidFill>
                <a:latin typeface="Times New Roman" panose="02020603050405020304" pitchFamily="18" charset="0"/>
                <a:cs typeface="Times New Roman" panose="02020603050405020304" pitchFamily="18" charset="0"/>
              </a:rPr>
              <a:t>Zapechka</a:t>
            </a:r>
            <a:r>
              <a:rPr lang="en-US" dirty="0">
                <a:solidFill>
                  <a:prstClr val="black"/>
                </a:solidFill>
                <a:latin typeface="Times New Roman" panose="02020603050405020304" pitchFamily="18" charset="0"/>
                <a:cs typeface="Times New Roman" panose="02020603050405020304" pitchFamily="18" charset="0"/>
              </a:rPr>
              <a:t> </a:t>
            </a:r>
            <a:r>
              <a:rPr lang="en-US" dirty="0" err="1">
                <a:solidFill>
                  <a:prstClr val="black"/>
                </a:solidFill>
                <a:latin typeface="Times New Roman" panose="02020603050405020304" pitchFamily="18" charset="0"/>
                <a:cs typeface="Times New Roman" panose="02020603050405020304" pitchFamily="18" charset="0"/>
              </a:rPr>
              <a:t>Yu.O</a:t>
            </a:r>
            <a:r>
              <a:rPr lang="en-US" dirty="0">
                <a:solidFill>
                  <a:prstClr val="black"/>
                </a:solidFill>
                <a:latin typeface="Times New Roman" panose="02020603050405020304" pitchFamily="18" charset="0"/>
                <a:cs typeface="Times New Roman" panose="02020603050405020304" pitchFamily="18" charset="0"/>
              </a:rPr>
              <a:t>.</a:t>
            </a:r>
          </a:p>
          <a:p>
            <a:pPr lvl="0"/>
            <a:endParaRPr lang="en-US" dirty="0">
              <a:solidFill>
                <a:prstClr val="black"/>
              </a:solidFill>
              <a:latin typeface="Times New Roman" panose="02020603050405020304" pitchFamily="18" charset="0"/>
              <a:cs typeface="Times New Roman" panose="02020603050405020304" pitchFamily="18" charset="0"/>
            </a:endParaRPr>
          </a:p>
          <a:p>
            <a:pPr lvl="0"/>
            <a:r>
              <a:rPr lang="en-US" dirty="0">
                <a:solidFill>
                  <a:prstClr val="black"/>
                </a:solidFill>
                <a:latin typeface="Times New Roman" panose="02020603050405020304" pitchFamily="18" charset="0"/>
                <a:cs typeface="Times New Roman" panose="02020603050405020304" pitchFamily="18" charset="0"/>
              </a:rPr>
              <a:t>Kyiv 2024</a:t>
            </a:r>
          </a:p>
        </p:txBody>
      </p:sp>
    </p:spTree>
    <p:extLst>
      <p:ext uri="{BB962C8B-B14F-4D97-AF65-F5344CB8AC3E}">
        <p14:creationId xmlns:p14="http://schemas.microsoft.com/office/powerpoint/2010/main" val="21851910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Схема 2"/>
          <p:cNvGraphicFramePr/>
          <p:nvPr>
            <p:extLst>
              <p:ext uri="{D42A27DB-BD31-4B8C-83A1-F6EECF244321}">
                <p14:modId xmlns:p14="http://schemas.microsoft.com/office/powerpoint/2010/main" val="3073450032"/>
              </p:ext>
            </p:extLst>
          </p:nvPr>
        </p:nvGraphicFramePr>
        <p:xfrm>
          <a:off x="969817" y="1524000"/>
          <a:ext cx="10474038" cy="461433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Прямоугольник 3"/>
          <p:cNvSpPr/>
          <p:nvPr/>
        </p:nvSpPr>
        <p:spPr>
          <a:xfrm>
            <a:off x="1366983" y="371964"/>
            <a:ext cx="9107054" cy="646331"/>
          </a:xfrm>
          <a:prstGeom prst="rect">
            <a:avLst/>
          </a:prstGeom>
        </p:spPr>
        <p:txBody>
          <a:bodyPr wrap="square">
            <a:spAutoFit/>
          </a:bodyPr>
          <a:lstStyle/>
          <a:p>
            <a:pPr lvl="0" algn="ctr"/>
            <a:r>
              <a:rPr lang="en-US" dirty="0">
                <a:latin typeface="Times New Roman" panose="02020603050405020304" pitchFamily="18" charset="0"/>
                <a:cs typeface="Times New Roman" panose="02020603050405020304" pitchFamily="18" charset="0"/>
              </a:rPr>
              <a:t>Among the tools to support the organic sector in the world, subsidies (</a:t>
            </a:r>
            <a:r>
              <a:rPr lang="en-US" dirty="0" err="1">
                <a:latin typeface="Times New Roman" panose="02020603050405020304" pitchFamily="18" charset="0"/>
                <a:cs typeface="Times New Roman" panose="02020603050405020304" pitchFamily="18" charset="0"/>
              </a:rPr>
              <a:t>Paramparagat</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Krishi</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Vikas</a:t>
            </a:r>
            <a:r>
              <a:rPr lang="en-US" dirty="0">
                <a:latin typeface="Times New Roman" panose="02020603050405020304" pitchFamily="18" charset="0"/>
                <a:cs typeface="Times New Roman" panose="02020603050405020304" pitchFamily="18" charset="0"/>
              </a:rPr>
              <a:t> </a:t>
            </a:r>
            <a:r>
              <a:rPr lang="en-US" dirty="0" err="1">
                <a:latin typeface="Times New Roman" panose="02020603050405020304" pitchFamily="18" charset="0"/>
                <a:cs typeface="Times New Roman" panose="02020603050405020304" pitchFamily="18" charset="0"/>
              </a:rPr>
              <a:t>Yojana</a:t>
            </a:r>
            <a:r>
              <a:rPr lang="en-US" dirty="0">
                <a:latin typeface="Times New Roman" panose="02020603050405020304" pitchFamily="18" charset="0"/>
                <a:cs typeface="Times New Roman" panose="02020603050405020304" pitchFamily="18" charset="0"/>
              </a:rPr>
              <a:t>) and specific initiatives to support the development of the organic market are effective:</a:t>
            </a:r>
            <a:endParaRPr lang="ru-RU"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490781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34032" y="75890"/>
            <a:ext cx="11703996" cy="2554545"/>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Ukraine has an established organic market, but domestic sales of organic products are much lower than exports. At the same time, there is a positive trend in the development of domestic production, in particular due to the growth of the area under organic production.</a:t>
            </a:r>
            <a:br>
              <a:rPr lang="en-US" sz="2000" dirty="0">
                <a:latin typeface="Times New Roman" panose="02020603050405020304" pitchFamily="18" charset="0"/>
                <a:cs typeface="Times New Roman" panose="02020603050405020304" pitchFamily="18" charset="0"/>
              </a:rPr>
            </a:br>
            <a:r>
              <a:rPr lang="en-US" sz="2000" dirty="0">
                <a:latin typeface="Times New Roman" panose="02020603050405020304" pitchFamily="18" charset="0"/>
                <a:cs typeface="Times New Roman" panose="02020603050405020304" pitchFamily="18" charset="0"/>
              </a:rPr>
              <a:t>The largest consumer countries of Ukrainian organic products are the Netherlands, the US, Germany, the UK, Poland and other European countries. The Ukrainian organic market currently has a volume of about EUR 38 million per year, and the area under organic production is 462 thousand hectares (approximately 1% of total agricultural land).</a:t>
            </a:r>
            <a:br>
              <a:rPr lang="en-US" sz="2000" dirty="0">
                <a:latin typeface="Times New Roman" panose="02020603050405020304" pitchFamily="18" charset="0"/>
                <a:cs typeface="Times New Roman" panose="02020603050405020304" pitchFamily="18" charset="0"/>
              </a:rPr>
            </a:br>
            <a:endParaRPr lang="en-US" sz="2000" dirty="0">
              <a:latin typeface="Times New Roman" panose="02020603050405020304" pitchFamily="18" charset="0"/>
              <a:cs typeface="Times New Roman" panose="02020603050405020304" pitchFamily="18" charset="0"/>
            </a:endParaRPr>
          </a:p>
        </p:txBody>
      </p:sp>
      <p:pic>
        <p:nvPicPr>
          <p:cNvPr id="4" name="Рисунок 3"/>
          <p:cNvPicPr>
            <a:picLocks noChangeAspect="1"/>
          </p:cNvPicPr>
          <p:nvPr/>
        </p:nvPicPr>
        <p:blipFill rotWithShape="1">
          <a:blip r:embed="rId2"/>
          <a:srcRect l="12933" t="26679" r="53319" b="39880"/>
          <a:stretch/>
        </p:blipFill>
        <p:spPr>
          <a:xfrm>
            <a:off x="5995448" y="2630435"/>
            <a:ext cx="6042580" cy="3367996"/>
          </a:xfrm>
          <a:prstGeom prst="rect">
            <a:avLst/>
          </a:prstGeom>
        </p:spPr>
      </p:pic>
      <p:sp>
        <p:nvSpPr>
          <p:cNvPr id="5" name="Прямоугольник 4"/>
          <p:cNvSpPr/>
          <p:nvPr/>
        </p:nvSpPr>
        <p:spPr>
          <a:xfrm>
            <a:off x="334032" y="3044934"/>
            <a:ext cx="5500065" cy="2862322"/>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According to the market research, 70.3% of respondents consume organic products, including dairy products, honey, berries and juices, and </a:t>
            </a:r>
            <a:r>
              <a:rPr lang="en-US" sz="2000" dirty="0" err="1">
                <a:latin typeface="Times New Roman" panose="02020603050405020304" pitchFamily="18" charset="0"/>
                <a:cs typeface="Times New Roman" panose="02020603050405020304" pitchFamily="18" charset="0"/>
              </a:rPr>
              <a:t>speciality</a:t>
            </a:r>
            <a:r>
              <a:rPr lang="en-US" sz="2000" dirty="0">
                <a:latin typeface="Times New Roman" panose="02020603050405020304" pitchFamily="18" charset="0"/>
                <a:cs typeface="Times New Roman" panose="02020603050405020304" pitchFamily="18" charset="0"/>
              </a:rPr>
              <a:t> stores are in the greatest demand. However, 36.4% said they do not buy organic products because of their high price. This indicates the need to better inform consumers about the benefits of organic products and improve their availability on the domestic market.</a:t>
            </a:r>
          </a:p>
        </p:txBody>
      </p:sp>
      <p:sp>
        <p:nvSpPr>
          <p:cNvPr id="6" name="Прямоугольник 5"/>
          <p:cNvSpPr/>
          <p:nvPr/>
        </p:nvSpPr>
        <p:spPr>
          <a:xfrm>
            <a:off x="6481247" y="5998431"/>
            <a:ext cx="5262659" cy="369332"/>
          </a:xfrm>
          <a:prstGeom prst="rect">
            <a:avLst/>
          </a:prstGeom>
        </p:spPr>
        <p:txBody>
          <a:bodyPr wrap="none">
            <a:spAutoFit/>
          </a:bodyPr>
          <a:lstStyle/>
          <a:p>
            <a:r>
              <a:rPr lang="en-US" dirty="0">
                <a:latin typeface="Times New Roman" panose="02020603050405020304" pitchFamily="18" charset="0"/>
                <a:cs typeface="Times New Roman" panose="02020603050405020304" pitchFamily="18" charset="0"/>
              </a:rPr>
              <a:t>Dynamics of changes in the organic market in Ukraine </a:t>
            </a:r>
          </a:p>
        </p:txBody>
      </p:sp>
    </p:spTree>
    <p:extLst>
      <p:ext uri="{BB962C8B-B14F-4D97-AF65-F5344CB8AC3E}">
        <p14:creationId xmlns:p14="http://schemas.microsoft.com/office/powerpoint/2010/main" val="12024127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53769" t="24323" r="20203" b="14648"/>
          <a:stretch/>
        </p:blipFill>
        <p:spPr>
          <a:xfrm>
            <a:off x="6455420" y="0"/>
            <a:ext cx="5210108" cy="6871855"/>
          </a:xfrm>
          <a:prstGeom prst="rect">
            <a:avLst/>
          </a:prstGeom>
        </p:spPr>
      </p:pic>
      <p:sp>
        <p:nvSpPr>
          <p:cNvPr id="3" name="Прямоугольник 2"/>
          <p:cNvSpPr/>
          <p:nvPr/>
        </p:nvSpPr>
        <p:spPr>
          <a:xfrm>
            <a:off x="64655" y="168671"/>
            <a:ext cx="6096000" cy="6863417"/>
          </a:xfrm>
          <a:prstGeom prst="rect">
            <a:avLst/>
          </a:prstGeom>
        </p:spPr>
        <p:txBody>
          <a:bodyPr>
            <a:spAutoFit/>
          </a:bodyPr>
          <a:lstStyle/>
          <a:p>
            <a:pPr algn="just"/>
            <a:r>
              <a:rPr lang="en-US" sz="2000" dirty="0">
                <a:latin typeface="Times New Roman" panose="02020603050405020304" pitchFamily="18" charset="0"/>
                <a:cs typeface="Times New Roman" panose="02020603050405020304" pitchFamily="18" charset="0"/>
              </a:rPr>
              <a:t>Strategic analysis of the internal and external environment helps to identify opportunities and prospects for organic enterprises. For this purpose, strategic analysis methods such as SWOT and PEST are used. A SWOT analysis identifies the strengths and weaknesses of enterprises in the organic market, as well as opportunities and threats. PEST analysis allows to assess the political, economic, social and technological factors that may affect the company's entry into the foreign market.</a:t>
            </a:r>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Matrix of SWOT-analysis of enterprises in the organic market in Ukraine </a:t>
            </a:r>
            <a:r>
              <a:rPr lang="en-US" sz="2000" dirty="0" err="1">
                <a:latin typeface="Times New Roman" panose="02020603050405020304" pitchFamily="18" charset="0"/>
                <a:cs typeface="Times New Roman" panose="02020603050405020304" pitchFamily="18" charset="0"/>
              </a:rPr>
              <a:t>Ukraine</a:t>
            </a:r>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When conducting the SWOT analysis, we used the method of expert assessments (quantification of qualities by interviewing specialists involved in the promotion, marketing or sale of organic products). The expert survey included the opinions of 20 experts on the promotion and sale of organic products in the domestic market. According to the SWOT analysis score, it can be concluded that in the domestic organic market, strengths (S) and opportunities (O) - 43 points, have an advantage over weaknesses (W) and threats (T) - 30 points.</a:t>
            </a:r>
          </a:p>
        </p:txBody>
      </p:sp>
    </p:spTree>
    <p:extLst>
      <p:ext uri="{BB962C8B-B14F-4D97-AF65-F5344CB8AC3E}">
        <p14:creationId xmlns:p14="http://schemas.microsoft.com/office/powerpoint/2010/main" val="9500958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rotWithShape="1">
          <a:blip r:embed="rId2"/>
          <a:srcRect l="54192" t="33489" r="20217" b="35314"/>
          <a:stretch/>
        </p:blipFill>
        <p:spPr>
          <a:xfrm>
            <a:off x="7462981" y="83128"/>
            <a:ext cx="4618182" cy="3166752"/>
          </a:xfrm>
          <a:prstGeom prst="rect">
            <a:avLst/>
          </a:prstGeom>
        </p:spPr>
      </p:pic>
      <p:pic>
        <p:nvPicPr>
          <p:cNvPr id="5" name="Рисунок 4"/>
          <p:cNvPicPr>
            <a:picLocks noChangeAspect="1"/>
          </p:cNvPicPr>
          <p:nvPr/>
        </p:nvPicPr>
        <p:blipFill rotWithShape="1">
          <a:blip r:embed="rId3"/>
          <a:srcRect l="22712" t="51135" r="51681" b="13105"/>
          <a:stretch/>
        </p:blipFill>
        <p:spPr>
          <a:xfrm>
            <a:off x="7629236" y="3360941"/>
            <a:ext cx="4451927" cy="3497059"/>
          </a:xfrm>
          <a:prstGeom prst="rect">
            <a:avLst/>
          </a:prstGeom>
        </p:spPr>
      </p:pic>
      <p:sp>
        <p:nvSpPr>
          <p:cNvPr id="6" name="Прямоугольник 5"/>
          <p:cNvSpPr/>
          <p:nvPr/>
        </p:nvSpPr>
        <p:spPr>
          <a:xfrm>
            <a:off x="812800" y="483030"/>
            <a:ext cx="6096000" cy="3170099"/>
          </a:xfrm>
          <a:prstGeom prst="rect">
            <a:avLst/>
          </a:prstGeom>
        </p:spPr>
        <p:txBody>
          <a:bodyPr>
            <a:spAutoFit/>
          </a:bodyPr>
          <a:lstStyle/>
          <a:p>
            <a:pPr algn="just"/>
            <a:r>
              <a:rPr lang="en-US" sz="2000" dirty="0"/>
              <a:t>We use PEST analysis to take into account </a:t>
            </a:r>
            <a:r>
              <a:rPr lang="en-US" sz="2000" dirty="0" err="1"/>
              <a:t>favourable</a:t>
            </a:r>
            <a:r>
              <a:rPr lang="en-US" sz="2000" dirty="0"/>
              <a:t> and </a:t>
            </a:r>
            <a:r>
              <a:rPr lang="en-US" sz="2000" dirty="0" err="1"/>
              <a:t>unfavourable</a:t>
            </a:r>
            <a:r>
              <a:rPr lang="en-US" sz="2000" dirty="0"/>
              <a:t> environmental conditions, especially when </a:t>
            </a:r>
            <a:r>
              <a:rPr lang="en-US" sz="2000" dirty="0">
                <a:latin typeface="Times New Roman" panose="02020603050405020304" pitchFamily="18" charset="0"/>
                <a:cs typeface="Times New Roman" panose="02020603050405020304" pitchFamily="18" charset="0"/>
              </a:rPr>
              <a:t>introducing</a:t>
            </a:r>
            <a:r>
              <a:rPr lang="en-US" sz="2000" dirty="0"/>
              <a:t> organic products to foreign markets. This method allows us to assess key trends in the industry when entering foreign markets and the impact on business of factors independent of production </a:t>
            </a:r>
            <a:r>
              <a:rPr lang="en-US" sz="2000" dirty="0" err="1"/>
              <a:t>processes.In</a:t>
            </a:r>
            <a:r>
              <a:rPr lang="en-US" sz="2000" dirty="0"/>
              <a:t> accordance with the PEST analysis method, we have formed a matrix to determine the impact of the external environment on enterprises that produce, process and sell organic products</a:t>
            </a:r>
          </a:p>
        </p:txBody>
      </p:sp>
    </p:spTree>
    <p:extLst>
      <p:ext uri="{BB962C8B-B14F-4D97-AF65-F5344CB8AC3E}">
        <p14:creationId xmlns:p14="http://schemas.microsoft.com/office/powerpoint/2010/main" val="97564950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435927" y="0"/>
            <a:ext cx="6096000" cy="830997"/>
          </a:xfrm>
          <a:prstGeom prst="rect">
            <a:avLst/>
          </a:prstGeom>
        </p:spPr>
        <p:txBody>
          <a:bodyPr>
            <a:spAutoFit/>
          </a:bodyPr>
          <a:lstStyle/>
          <a:p>
            <a:r>
              <a:rPr lang="en-US" sz="2400" b="1" dirty="0">
                <a:latin typeface="Times New Roman" panose="02020603050405020304" pitchFamily="18" charset="0"/>
                <a:cs typeface="Times New Roman" panose="02020603050405020304" pitchFamily="18" charset="0"/>
              </a:rPr>
              <a:t>Promotion strategies:</a:t>
            </a:r>
          </a:p>
          <a:p>
            <a:endParaRPr lang="en-US" sz="2400" b="1" dirty="0">
              <a:latin typeface="Times New Roman" panose="02020603050405020304" pitchFamily="18" charset="0"/>
              <a:cs typeface="Times New Roman" panose="02020603050405020304" pitchFamily="18" charset="0"/>
            </a:endParaRPr>
          </a:p>
        </p:txBody>
      </p:sp>
      <p:graphicFrame>
        <p:nvGraphicFramePr>
          <p:cNvPr id="3" name="Схема 2"/>
          <p:cNvGraphicFramePr/>
          <p:nvPr>
            <p:extLst>
              <p:ext uri="{D42A27DB-BD31-4B8C-83A1-F6EECF244321}">
                <p14:modId xmlns:p14="http://schemas.microsoft.com/office/powerpoint/2010/main" val="431755052"/>
              </p:ext>
            </p:extLst>
          </p:nvPr>
        </p:nvGraphicFramePr>
        <p:xfrm>
          <a:off x="1108364" y="51646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1926366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74109" y="566249"/>
            <a:ext cx="6096000" cy="707886"/>
          </a:xfrm>
          <a:prstGeom prst="rect">
            <a:avLst/>
          </a:prstGeom>
        </p:spPr>
        <p:txBody>
          <a:bodyPr>
            <a:spAutoFit/>
          </a:bodyPr>
          <a:lstStyle/>
          <a:p>
            <a:r>
              <a:rPr lang="en-US" sz="2000" b="1" dirty="0">
                <a:latin typeface="Times New Roman" panose="02020603050405020304" pitchFamily="18" charset="0"/>
                <a:cs typeface="Times New Roman" panose="02020603050405020304" pitchFamily="18" charset="0"/>
              </a:rPr>
              <a:t>Recommendations for further development:</a:t>
            </a:r>
          </a:p>
          <a:p>
            <a:endParaRPr lang="en-US" sz="2000" b="1" dirty="0">
              <a:latin typeface="Times New Roman" panose="02020603050405020304" pitchFamily="18" charset="0"/>
              <a:cs typeface="Times New Roman" panose="02020603050405020304" pitchFamily="18" charset="0"/>
            </a:endParaRPr>
          </a:p>
        </p:txBody>
      </p:sp>
      <p:graphicFrame>
        <p:nvGraphicFramePr>
          <p:cNvPr id="3" name="Схема 2"/>
          <p:cNvGraphicFramePr/>
          <p:nvPr>
            <p:extLst>
              <p:ext uri="{D42A27DB-BD31-4B8C-83A1-F6EECF244321}">
                <p14:modId xmlns:p14="http://schemas.microsoft.com/office/powerpoint/2010/main" val="1754113016"/>
              </p:ext>
            </p:extLst>
          </p:nvPr>
        </p:nvGraphicFramePr>
        <p:xfrm>
          <a:off x="1570182" y="793556"/>
          <a:ext cx="8128000" cy="54186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69920784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850037" y="802100"/>
            <a:ext cx="8132190" cy="4093428"/>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To succeed in organic production, it is necessary to integrate different levels of management </a:t>
            </a:r>
            <a:r>
              <a:rPr lang="en-US" sz="2000" b="1" dirty="0">
                <a:latin typeface="Times New Roman" panose="02020603050405020304" pitchFamily="18" charset="0"/>
                <a:cs typeface="Times New Roman" panose="02020603050405020304" pitchFamily="18" charset="0"/>
              </a:rPr>
              <a:t>(macro-, </a:t>
            </a:r>
            <a:r>
              <a:rPr lang="en-US" sz="2000" b="1" dirty="0" err="1">
                <a:latin typeface="Times New Roman" panose="02020603050405020304" pitchFamily="18" charset="0"/>
                <a:cs typeface="Times New Roman" panose="02020603050405020304" pitchFamily="18" charset="0"/>
              </a:rPr>
              <a:t>meso</a:t>
            </a:r>
            <a:r>
              <a:rPr lang="en-US" sz="2000" b="1" dirty="0">
                <a:latin typeface="Times New Roman" panose="02020603050405020304" pitchFamily="18" charset="0"/>
                <a:cs typeface="Times New Roman" panose="02020603050405020304" pitchFamily="18" charset="0"/>
              </a:rPr>
              <a:t>-, micro-level) </a:t>
            </a:r>
            <a:r>
              <a:rPr lang="en-US" sz="2000" dirty="0">
                <a:latin typeface="Times New Roman" panose="02020603050405020304" pitchFamily="18" charset="0"/>
                <a:cs typeface="Times New Roman" panose="02020603050405020304" pitchFamily="18" charset="0"/>
              </a:rPr>
              <a:t>and interact with government agencies, NGOs and other market participants.</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To this end, we propose a model of a three-tiered integrated management system that will combine different functional subsystems and ensure efficient use of resources. This also includes the introduction of digital technologies to automate the processes of collecting and processing information, which will facilitate the rapid launch of the system.</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As a result, </a:t>
            </a:r>
            <a:r>
              <a:rPr lang="en-US" sz="2000" b="1" i="1" dirty="0">
                <a:latin typeface="Times New Roman" panose="02020603050405020304" pitchFamily="18" charset="0"/>
                <a:cs typeface="Times New Roman" panose="02020603050405020304" pitchFamily="18" charset="0"/>
              </a:rPr>
              <a:t>the integration of management entities at all levels will strengthen ties in the industry, improve management efficiency and contribute to the growth of the organic market in Ukraine.</a:t>
            </a:r>
          </a:p>
        </p:txBody>
      </p:sp>
      <p:sp>
        <p:nvSpPr>
          <p:cNvPr id="3" name="Стрелка вниз 2"/>
          <p:cNvSpPr/>
          <p:nvPr/>
        </p:nvSpPr>
        <p:spPr>
          <a:xfrm>
            <a:off x="5354425" y="5269584"/>
            <a:ext cx="2620651" cy="106522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88919746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 name="Рисунок 2047"/>
          <p:cNvPicPr>
            <a:picLocks noChangeAspect="1"/>
          </p:cNvPicPr>
          <p:nvPr/>
        </p:nvPicPr>
        <p:blipFill rotWithShape="1">
          <a:blip r:embed="rId2"/>
          <a:srcRect l="23247" t="25739" r="23454" b="16071"/>
          <a:stretch/>
        </p:blipFill>
        <p:spPr>
          <a:xfrm>
            <a:off x="659877" y="134037"/>
            <a:ext cx="10803117" cy="6634410"/>
          </a:xfrm>
          <a:prstGeom prst="rect">
            <a:avLst/>
          </a:prstGeom>
        </p:spPr>
      </p:pic>
    </p:spTree>
    <p:extLst>
      <p:ext uri="{BB962C8B-B14F-4D97-AF65-F5344CB8AC3E}">
        <p14:creationId xmlns:p14="http://schemas.microsoft.com/office/powerpoint/2010/main" val="9626797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70830" y="227150"/>
            <a:ext cx="9103150" cy="6247864"/>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We have formulated proposals for the draft program </a:t>
            </a:r>
            <a:r>
              <a:rPr lang="en-US" sz="2000" b="1" u="sng" dirty="0">
                <a:latin typeface="Times New Roman" panose="02020603050405020304" pitchFamily="18" charset="0"/>
                <a:cs typeface="Times New Roman" panose="02020603050405020304" pitchFamily="18" charset="0"/>
              </a:rPr>
              <a:t>“Development of the Organic Market Infrastructure in Ukraine”. </a:t>
            </a:r>
            <a:r>
              <a:rPr lang="en-US" sz="2000" dirty="0">
                <a:latin typeface="Times New Roman" panose="02020603050405020304" pitchFamily="18" charset="0"/>
                <a:cs typeface="Times New Roman" panose="02020603050405020304" pitchFamily="18" charset="0"/>
              </a:rPr>
              <a:t>The project aims to create favorable conditions for the development of the organic market by improving organizational, economic and communication conditions:</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1. improving interaction between producers and consumers: development of specialized intermediaries, transportation services, storage, processing and packaging.</a:t>
            </a:r>
          </a:p>
          <a:p>
            <a:pPr algn="just"/>
            <a:r>
              <a:rPr lang="en-US" sz="2000" dirty="0">
                <a:latin typeface="Times New Roman" panose="02020603050405020304" pitchFamily="18" charset="0"/>
                <a:cs typeface="Times New Roman" panose="02020603050405020304" pitchFamily="18" charset="0"/>
              </a:rPr>
              <a:t>2. stimulating organic enterprises: creation of regional information and communication centers.</a:t>
            </a:r>
          </a:p>
          <a:p>
            <a:pPr algn="just"/>
            <a:r>
              <a:rPr lang="en-US" sz="2000" dirty="0">
                <a:latin typeface="Times New Roman" panose="02020603050405020304" pitchFamily="18" charset="0"/>
                <a:cs typeface="Times New Roman" panose="02020603050405020304" pitchFamily="18" charset="0"/>
              </a:rPr>
              <a:t>3. protection of small farmers: support and protection of interests of organic producers.</a:t>
            </a:r>
          </a:p>
          <a:p>
            <a:pPr algn="just"/>
            <a:r>
              <a:rPr lang="en-US" sz="2000" dirty="0">
                <a:latin typeface="Times New Roman" panose="02020603050405020304" pitchFamily="18" charset="0"/>
                <a:cs typeface="Times New Roman" panose="02020603050405020304" pitchFamily="18" charset="0"/>
              </a:rPr>
              <a:t>4. Improving economic efficiency and living standards: stimulating the sale of organic products and their promotion.</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Proposals include:</a:t>
            </a:r>
          </a:p>
          <a:p>
            <a:pPr algn="just"/>
            <a:r>
              <a:rPr lang="en-US" sz="2000" dirty="0">
                <a:latin typeface="Times New Roman" panose="02020603050405020304" pitchFamily="18" charset="0"/>
                <a:cs typeface="Times New Roman" panose="02020603050405020304" pitchFamily="18" charset="0"/>
              </a:rPr>
              <a:t>- Increasing compensation for organic producers.</a:t>
            </a:r>
          </a:p>
          <a:p>
            <a:pPr algn="just"/>
            <a:r>
              <a:rPr lang="en-US" sz="2000" dirty="0">
                <a:latin typeface="Times New Roman" panose="02020603050405020304" pitchFamily="18" charset="0"/>
                <a:cs typeface="Times New Roman" panose="02020603050405020304" pitchFamily="18" charset="0"/>
              </a:rPr>
              <a:t>- Extension of interest-free loans through the Ukrainian State Fund for Support of Organic Production.</a:t>
            </a:r>
          </a:p>
          <a:p>
            <a:pPr algn="just"/>
            <a:endParaRPr lang="en-US"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Regional information and communication centers to help producers with sales and price monitoring.</a:t>
            </a:r>
          </a:p>
        </p:txBody>
      </p:sp>
    </p:spTree>
    <p:extLst>
      <p:ext uri="{BB962C8B-B14F-4D97-AF65-F5344CB8AC3E}">
        <p14:creationId xmlns:p14="http://schemas.microsoft.com/office/powerpoint/2010/main" val="16435444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24963" t="22713" r="22214" b="24265"/>
          <a:stretch/>
        </p:blipFill>
        <p:spPr>
          <a:xfrm>
            <a:off x="341745" y="1582348"/>
            <a:ext cx="8682181" cy="4902095"/>
          </a:xfrm>
          <a:prstGeom prst="rect">
            <a:avLst/>
          </a:prstGeom>
        </p:spPr>
      </p:pic>
      <p:sp>
        <p:nvSpPr>
          <p:cNvPr id="3" name="Прямоугольник 2"/>
          <p:cNvSpPr/>
          <p:nvPr/>
        </p:nvSpPr>
        <p:spPr>
          <a:xfrm>
            <a:off x="341745" y="258909"/>
            <a:ext cx="10492509" cy="1323439"/>
          </a:xfrm>
          <a:prstGeom prst="rect">
            <a:avLst/>
          </a:prstGeom>
        </p:spPr>
        <p:txBody>
          <a:bodyPr wrap="square">
            <a:spAutoFit/>
          </a:bodyPr>
          <a:lstStyle/>
          <a:p>
            <a:pPr algn="ctr"/>
            <a:r>
              <a:rPr lang="en-US" sz="2000" dirty="0">
                <a:latin typeface="Times New Roman" panose="02020603050405020304" pitchFamily="18" charset="0"/>
                <a:cs typeface="Times New Roman" panose="02020603050405020304" pitchFamily="18" charset="0"/>
              </a:rPr>
              <a:t>To reveal the main functions of the regional information and communication center for support of organic producers, we have built a schematic concept based on the CANVAS business model. According to it, we have identified: the type of activity of the center, resources, main partners, value proposition, customer relations, sales channels and consumers </a:t>
            </a:r>
          </a:p>
        </p:txBody>
      </p:sp>
      <p:sp>
        <p:nvSpPr>
          <p:cNvPr id="4" name="Прямоугольник 3"/>
          <p:cNvSpPr/>
          <p:nvPr/>
        </p:nvSpPr>
        <p:spPr>
          <a:xfrm>
            <a:off x="9236362" y="2715491"/>
            <a:ext cx="2798619" cy="1754326"/>
          </a:xfrm>
          <a:prstGeom prst="rect">
            <a:avLst/>
          </a:prstGeom>
        </p:spPr>
        <p:txBody>
          <a:bodyPr wrap="square">
            <a:spAutoFit/>
          </a:bodyPr>
          <a:lstStyle/>
          <a:p>
            <a:pPr algn="just"/>
            <a:r>
              <a:rPr lang="en-US" dirty="0">
                <a:latin typeface="Times New Roman" panose="02020603050405020304" pitchFamily="18" charset="0"/>
                <a:cs typeface="Times New Roman" panose="02020603050405020304" pitchFamily="18" charset="0"/>
              </a:rPr>
              <a:t>The establishment of a regional information and communication center to support organic producers will help strengthen their market position.</a:t>
            </a:r>
          </a:p>
        </p:txBody>
      </p:sp>
    </p:spTree>
    <p:extLst>
      <p:ext uri="{BB962C8B-B14F-4D97-AF65-F5344CB8AC3E}">
        <p14:creationId xmlns:p14="http://schemas.microsoft.com/office/powerpoint/2010/main" val="1292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791854" y="1487055"/>
            <a:ext cx="8218807" cy="3785652"/>
          </a:xfrm>
          <a:prstGeom prst="rect">
            <a:avLst/>
          </a:prstGeom>
          <a:solidFill>
            <a:schemeClr val="bg1"/>
          </a:solidFill>
          <a:ln>
            <a:solidFill>
              <a:schemeClr val="accent1">
                <a:lumMod val="50000"/>
              </a:schemeClr>
            </a:solidFill>
          </a:ln>
          <a:effectLst>
            <a:outerShdw blurRad="50800" dist="38100" dir="2700000" algn="tl" rotWithShape="0">
              <a:prstClr val="black">
                <a:alpha val="40000"/>
              </a:prstClr>
            </a:outerShdw>
          </a:effectLst>
        </p:spPr>
        <p:txBody>
          <a:bodyPr wrap="square">
            <a:spAutoFit/>
          </a:bodyPr>
          <a:lstStyle/>
          <a:p>
            <a:pPr algn="just"/>
            <a:r>
              <a:rPr lang="en-US" sz="2400" b="1" u="sng" dirty="0"/>
              <a:t>The relevance </a:t>
            </a:r>
            <a:r>
              <a:rPr lang="en-US" sz="2400" dirty="0"/>
              <a:t>of the research topic is due to the growing importance of organic production in the global market and the need to improve management methods to increase the efficiency of production and marketing of organic products. In Ukraine, there is an increase in the area of land for organic production, but there are problems with low demand and insufficient consumer awareness. The use of integrated management practices allows for efficient production and marketing, which is also important for other sectors, such as construction.</a:t>
            </a:r>
            <a:endParaRPr lang="ru-RU" sz="2400" dirty="0"/>
          </a:p>
        </p:txBody>
      </p:sp>
    </p:spTree>
    <p:extLst>
      <p:ext uri="{BB962C8B-B14F-4D97-AF65-F5344CB8AC3E}">
        <p14:creationId xmlns:p14="http://schemas.microsoft.com/office/powerpoint/2010/main" val="257076228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Прямоугольник 2"/>
          <p:cNvSpPr/>
          <p:nvPr/>
        </p:nvSpPr>
        <p:spPr>
          <a:xfrm>
            <a:off x="3547680" y="2657926"/>
            <a:ext cx="5673348" cy="646331"/>
          </a:xfrm>
          <a:prstGeom prst="rect">
            <a:avLst/>
          </a:prstGeom>
        </p:spPr>
        <p:txBody>
          <a:bodyPr wrap="none">
            <a:spAutoFit/>
          </a:bodyPr>
          <a:lstStyle/>
          <a:p>
            <a:r>
              <a:rPr lang="en-US" sz="3600" dirty="0">
                <a:latin typeface="Times New Roman" panose="02020603050405020304" pitchFamily="18" charset="0"/>
                <a:cs typeface="Times New Roman" panose="02020603050405020304" pitchFamily="18" charset="0"/>
              </a:rPr>
              <a:t>Thank you for your attention</a:t>
            </a:r>
            <a:r>
              <a:rPr lang="uk-UA" sz="3600">
                <a:latin typeface="Times New Roman" panose="02020603050405020304" pitchFamily="18" charset="0"/>
                <a:cs typeface="Times New Roman" panose="02020603050405020304" pitchFamily="18" charset="0"/>
              </a:rPr>
              <a:t>!</a:t>
            </a: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227080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Прямоугольник 1"/>
          <p:cNvSpPr/>
          <p:nvPr/>
        </p:nvSpPr>
        <p:spPr>
          <a:xfrm>
            <a:off x="628071" y="1037027"/>
            <a:ext cx="5495637" cy="4093428"/>
          </a:xfrm>
          <a:prstGeom prst="rect">
            <a:avLst/>
          </a:prstGeom>
        </p:spPr>
        <p:txBody>
          <a:bodyPr wrap="square">
            <a:spAutoFit/>
          </a:bodyPr>
          <a:lstStyle/>
          <a:p>
            <a:pPr algn="just"/>
            <a:r>
              <a:rPr lang="en-US" sz="2000" b="1" dirty="0">
                <a:latin typeface="Times New Roman" panose="02020603050405020304" pitchFamily="18" charset="0"/>
                <a:cs typeface="Times New Roman" panose="02020603050405020304" pitchFamily="18" charset="0"/>
              </a:rPr>
              <a:t>Organic products </a:t>
            </a:r>
            <a:r>
              <a:rPr lang="en-US" sz="2000" dirty="0">
                <a:latin typeface="Times New Roman" panose="02020603050405020304" pitchFamily="18" charset="0"/>
                <a:cs typeface="Times New Roman" panose="02020603050405020304" pitchFamily="18" charset="0"/>
              </a:rPr>
              <a:t>are environmentally friendly products that meet approved quality standards, are certified and labelled accordingly. Such products do not contain chemical </a:t>
            </a:r>
            <a:r>
              <a:rPr lang="en-US" sz="2000" dirty="0" err="1">
                <a:latin typeface="Times New Roman" panose="02020603050405020304" pitchFamily="18" charset="0"/>
                <a:cs typeface="Times New Roman" panose="02020603050405020304" pitchFamily="18" charset="0"/>
              </a:rPr>
              <a:t>fertilisers</a:t>
            </a:r>
            <a:r>
              <a:rPr lang="en-US" sz="2000" dirty="0">
                <a:latin typeface="Times New Roman" panose="02020603050405020304" pitchFamily="18" charset="0"/>
                <a:cs typeface="Times New Roman" panose="02020603050405020304" pitchFamily="18" charset="0"/>
              </a:rPr>
              <a:t>, pesticides, GMOs and are produced with minimal environmental impact.</a:t>
            </a:r>
            <a:endParaRPr lang="uk-UA" sz="2000" dirty="0">
              <a:latin typeface="Times New Roman" panose="02020603050405020304" pitchFamily="18" charset="0"/>
              <a:cs typeface="Times New Roman" panose="02020603050405020304" pitchFamily="18" charset="0"/>
            </a:endParaRPr>
          </a:p>
          <a:p>
            <a:pPr algn="just"/>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The production of organic products is </a:t>
            </a:r>
            <a:r>
              <a:rPr lang="en-US" sz="2000" dirty="0" err="1">
                <a:latin typeface="Times New Roman" panose="02020603050405020304" pitchFamily="18" charset="0"/>
                <a:cs typeface="Times New Roman" panose="02020603050405020304" pitchFamily="18" charset="0"/>
              </a:rPr>
              <a:t>characterised</a:t>
            </a:r>
            <a:r>
              <a:rPr lang="en-US" sz="2000" dirty="0">
                <a:latin typeface="Times New Roman" panose="02020603050405020304" pitchFamily="18" charset="0"/>
                <a:cs typeface="Times New Roman" panose="02020603050405020304" pitchFamily="18" charset="0"/>
              </a:rPr>
              <a:t> by certain peculiarities, which are partially reflected in the Law of Ukraine ‘On the Production and Circulation of Organic Agricultural Products and Raw Materials’ [2] and in the works of many scientists. </a:t>
            </a:r>
          </a:p>
        </p:txBody>
      </p:sp>
      <p:sp>
        <p:nvSpPr>
          <p:cNvPr id="4" name="Прямоугольник 3"/>
          <p:cNvSpPr/>
          <p:nvPr/>
        </p:nvSpPr>
        <p:spPr>
          <a:xfrm>
            <a:off x="6299200" y="1037027"/>
            <a:ext cx="6096000" cy="646331"/>
          </a:xfrm>
          <a:prstGeom prst="rect">
            <a:avLst/>
          </a:prstGeom>
        </p:spPr>
        <p:txBody>
          <a:bodyPr>
            <a:spAutoFit/>
          </a:bodyPr>
          <a:lstStyle/>
          <a:p>
            <a:pPr algn="ctr"/>
            <a:r>
              <a:rPr lang="en-US" dirty="0">
                <a:latin typeface="Times New Roman" panose="02020603050405020304" pitchFamily="18" charset="0"/>
                <a:cs typeface="Times New Roman" panose="02020603050405020304" pitchFamily="18" charset="0"/>
              </a:rPr>
              <a:t>We propose to highlight the following features of organic production: </a:t>
            </a:r>
          </a:p>
        </p:txBody>
      </p:sp>
      <p:pic>
        <p:nvPicPr>
          <p:cNvPr id="5" name="Рисунок 4"/>
          <p:cNvPicPr>
            <a:picLocks noChangeAspect="1"/>
          </p:cNvPicPr>
          <p:nvPr/>
        </p:nvPicPr>
        <p:blipFill rotWithShape="1">
          <a:blip r:embed="rId2"/>
          <a:srcRect l="32769" t="21127" r="29498" b="18965"/>
          <a:stretch/>
        </p:blipFill>
        <p:spPr>
          <a:xfrm>
            <a:off x="6779490" y="1683358"/>
            <a:ext cx="5264728" cy="4701832"/>
          </a:xfrm>
          <a:prstGeom prst="rect">
            <a:avLst/>
          </a:prstGeom>
        </p:spPr>
      </p:pic>
    </p:spTree>
    <p:extLst>
      <p:ext uri="{BB962C8B-B14F-4D97-AF65-F5344CB8AC3E}">
        <p14:creationId xmlns:p14="http://schemas.microsoft.com/office/powerpoint/2010/main" val="37026228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46546" y="381245"/>
            <a:ext cx="5107708" cy="6186309"/>
          </a:xfrm>
          <a:prstGeom prst="rect">
            <a:avLst/>
          </a:prstGeom>
        </p:spPr>
        <p:txBody>
          <a:bodyPr wrap="square">
            <a:spAutoFit/>
          </a:bodyPr>
          <a:lstStyle/>
          <a:p>
            <a:pPr algn="just"/>
            <a:r>
              <a:rPr lang="en-US" dirty="0"/>
              <a:t>Organic product promotion management is a set of actions aimed at the constant interaction of management functions to ensure that products enter the market, increase their recognition and meet consumer demand while maintaining environmental and quality standards.</a:t>
            </a:r>
            <a:r>
              <a:rPr lang="uk-UA" dirty="0"/>
              <a:t> </a:t>
            </a:r>
          </a:p>
          <a:p>
            <a:pPr algn="just"/>
            <a:r>
              <a:rPr lang="en-US" dirty="0"/>
              <a:t>Modern technologies (Internet, mobile applications, computer systems) are an important component of promotion management, helping to </a:t>
            </a:r>
            <a:r>
              <a:rPr lang="en-US" dirty="0" err="1"/>
              <a:t>optimise</a:t>
            </a:r>
            <a:r>
              <a:rPr lang="en-US" dirty="0"/>
              <a:t> communication with consumers and build a positive perception of organic products. Promotion management of organic products requires efficient logistics systems for transport and storage, especially for perishable products. Logistics allows for the establishment of a distribution system that ensures that products reach the end consumer in a timely manner. To effectively promote organic products on the market, it is necessary to use a comprehensive strategy that integrates various management approaches (</a:t>
            </a:r>
            <a:r>
              <a:rPr lang="en-US" dirty="0" err="1"/>
              <a:t>organisational</a:t>
            </a:r>
            <a:r>
              <a:rPr lang="en-US" dirty="0"/>
              <a:t>, marketing, functional, process) and takes into account the peculiarities of </a:t>
            </a:r>
            <a:r>
              <a:rPr lang="en-US" dirty="0" err="1"/>
              <a:t>digitalisation</a:t>
            </a:r>
            <a:r>
              <a:rPr lang="en-US" dirty="0"/>
              <a:t> and logistics.</a:t>
            </a:r>
          </a:p>
        </p:txBody>
      </p:sp>
      <p:graphicFrame>
        <p:nvGraphicFramePr>
          <p:cNvPr id="3" name="Схема 2"/>
          <p:cNvGraphicFramePr/>
          <p:nvPr>
            <p:extLst>
              <p:ext uri="{D42A27DB-BD31-4B8C-83A1-F6EECF244321}">
                <p14:modId xmlns:p14="http://schemas.microsoft.com/office/powerpoint/2010/main" val="512030261"/>
              </p:ext>
            </p:extLst>
          </p:nvPr>
        </p:nvGraphicFramePr>
        <p:xfrm>
          <a:off x="5246254" y="381245"/>
          <a:ext cx="7860145" cy="58520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7766636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21628" t="20348" r="22162" b="16839"/>
          <a:stretch/>
        </p:blipFill>
        <p:spPr>
          <a:xfrm>
            <a:off x="2748658" y="487218"/>
            <a:ext cx="9360216" cy="5883564"/>
          </a:xfrm>
          <a:prstGeom prst="rect">
            <a:avLst/>
          </a:prstGeom>
        </p:spPr>
      </p:pic>
      <p:sp>
        <p:nvSpPr>
          <p:cNvPr id="3" name="Прямоугольник 2"/>
          <p:cNvSpPr/>
          <p:nvPr/>
        </p:nvSpPr>
        <p:spPr>
          <a:xfrm>
            <a:off x="0" y="741509"/>
            <a:ext cx="2798619" cy="4708981"/>
          </a:xfrm>
          <a:prstGeom prst="rect">
            <a:avLst/>
          </a:prstGeom>
        </p:spPr>
        <p:txBody>
          <a:bodyPr wrap="square">
            <a:spAutoFit/>
          </a:bodyPr>
          <a:lstStyle/>
          <a:p>
            <a:r>
              <a:rPr lang="en-US" sz="2000" dirty="0">
                <a:latin typeface="Times New Roman" panose="02020603050405020304" pitchFamily="18" charset="0"/>
                <a:cs typeface="Times New Roman" panose="02020603050405020304" pitchFamily="18" charset="0"/>
              </a:rPr>
              <a:t>Based on the analysis of scientific literature, the article </a:t>
            </a:r>
            <a:r>
              <a:rPr lang="en-US" sz="2000" dirty="0" err="1">
                <a:latin typeface="Times New Roman" panose="02020603050405020304" pitchFamily="18" charset="0"/>
                <a:cs typeface="Times New Roman" panose="02020603050405020304" pitchFamily="18" charset="0"/>
              </a:rPr>
              <a:t>systemises</a:t>
            </a:r>
            <a:r>
              <a:rPr lang="en-US" sz="2000" dirty="0">
                <a:latin typeface="Times New Roman" panose="02020603050405020304" pitchFamily="18" charset="0"/>
                <a:cs typeface="Times New Roman" panose="02020603050405020304" pitchFamily="18" charset="0"/>
              </a:rPr>
              <a:t> the above methods of management, marketing activities and </a:t>
            </a:r>
            <a:r>
              <a:rPr lang="en-US" sz="2000" dirty="0" err="1">
                <a:latin typeface="Times New Roman" panose="02020603050405020304" pitchFamily="18" charset="0"/>
                <a:cs typeface="Times New Roman" panose="02020603050405020304" pitchFamily="18" charset="0"/>
              </a:rPr>
              <a:t>digitalisation</a:t>
            </a:r>
            <a:r>
              <a:rPr lang="en-US" sz="2000" dirty="0">
                <a:latin typeface="Times New Roman" panose="02020603050405020304" pitchFamily="18" charset="0"/>
                <a:cs typeface="Times New Roman" panose="02020603050405020304" pitchFamily="18" charset="0"/>
              </a:rPr>
              <a:t>, which form the basis of a comprehensive scientific and methodological support for product promotion management and are recommended for use in the process of product promotion. </a:t>
            </a:r>
          </a:p>
        </p:txBody>
      </p:sp>
    </p:spTree>
    <p:extLst>
      <p:ext uri="{BB962C8B-B14F-4D97-AF65-F5344CB8AC3E}">
        <p14:creationId xmlns:p14="http://schemas.microsoft.com/office/powerpoint/2010/main" val="27662937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24679" t="24662" r="21879" b="18076"/>
          <a:stretch/>
        </p:blipFill>
        <p:spPr>
          <a:xfrm>
            <a:off x="1394157" y="1162884"/>
            <a:ext cx="9338498" cy="5628466"/>
          </a:xfrm>
          <a:prstGeom prst="rect">
            <a:avLst/>
          </a:prstGeom>
        </p:spPr>
      </p:pic>
      <p:sp>
        <p:nvSpPr>
          <p:cNvPr id="3" name="Прямоугольник 2"/>
          <p:cNvSpPr/>
          <p:nvPr/>
        </p:nvSpPr>
        <p:spPr>
          <a:xfrm>
            <a:off x="3015406" y="334925"/>
            <a:ext cx="6096000" cy="707886"/>
          </a:xfrm>
          <a:prstGeom prst="rect">
            <a:avLst/>
          </a:prstGeom>
        </p:spPr>
        <p:txBody>
          <a:bodyPr>
            <a:spAutoFit/>
          </a:bodyPr>
          <a:lstStyle/>
          <a:p>
            <a:pPr algn="ctr"/>
            <a:r>
              <a:rPr lang="en-US" sz="2000" b="1" dirty="0">
                <a:latin typeface="Times New Roman" panose="02020603050405020304" pitchFamily="18" charset="0"/>
                <a:cs typeface="Times New Roman" panose="02020603050405020304" pitchFamily="18" charset="0"/>
              </a:rPr>
              <a:t>The most appropriate digital tools for promoting organic products</a:t>
            </a:r>
          </a:p>
        </p:txBody>
      </p:sp>
    </p:spTree>
    <p:extLst>
      <p:ext uri="{BB962C8B-B14F-4D97-AF65-F5344CB8AC3E}">
        <p14:creationId xmlns:p14="http://schemas.microsoft.com/office/powerpoint/2010/main" val="822918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7163" y="187190"/>
            <a:ext cx="11203709" cy="677108"/>
          </a:xfrm>
          <a:prstGeom prst="rect">
            <a:avLst/>
          </a:prstGeom>
        </p:spPr>
        <p:txBody>
          <a:bodyPr wrap="square">
            <a:spAutoFit/>
          </a:bodyPr>
          <a:lstStyle/>
          <a:p>
            <a:pPr algn="ctr"/>
            <a:r>
              <a:rPr lang="en-US" b="1" dirty="0">
                <a:latin typeface="Times New Roman" panose="02020603050405020304" pitchFamily="18" charset="0"/>
                <a:cs typeface="Times New Roman" panose="02020603050405020304" pitchFamily="18" charset="0"/>
              </a:rPr>
              <a:t>In </a:t>
            </a:r>
            <a:r>
              <a:rPr lang="en-US" sz="2000" b="1" dirty="0">
                <a:latin typeface="Times New Roman" panose="02020603050405020304" pitchFamily="18" charset="0"/>
                <a:cs typeface="Times New Roman" panose="02020603050405020304" pitchFamily="18" charset="0"/>
              </a:rPr>
              <a:t>order</a:t>
            </a:r>
            <a:r>
              <a:rPr lang="en-US" b="1" dirty="0">
                <a:latin typeface="Times New Roman" panose="02020603050405020304" pitchFamily="18" charset="0"/>
                <a:cs typeface="Times New Roman" panose="02020603050405020304" pitchFamily="18" charset="0"/>
              </a:rPr>
              <a:t> to effectively manage the promotion of organic products at an enterprise, it is important to create an optimal </a:t>
            </a:r>
            <a:r>
              <a:rPr lang="en-US" b="1" dirty="0" err="1">
                <a:latin typeface="Times New Roman" panose="02020603050405020304" pitchFamily="18" charset="0"/>
                <a:cs typeface="Times New Roman" panose="02020603050405020304" pitchFamily="18" charset="0"/>
              </a:rPr>
              <a:t>organisational</a:t>
            </a:r>
            <a:r>
              <a:rPr lang="en-US" b="1" dirty="0">
                <a:latin typeface="Times New Roman" panose="02020603050405020304" pitchFamily="18" charset="0"/>
                <a:cs typeface="Times New Roman" panose="02020603050405020304" pitchFamily="18" charset="0"/>
              </a:rPr>
              <a:t> structure that includes several key stages.</a:t>
            </a:r>
          </a:p>
        </p:txBody>
      </p:sp>
      <p:sp>
        <p:nvSpPr>
          <p:cNvPr id="4" name="Прямоугольник 3"/>
          <p:cNvSpPr/>
          <p:nvPr/>
        </p:nvSpPr>
        <p:spPr>
          <a:xfrm>
            <a:off x="217055" y="1019169"/>
            <a:ext cx="5708073" cy="2585323"/>
          </a:xfrm>
          <a:prstGeom prst="rect">
            <a:avLst/>
          </a:prstGeom>
          <a:solidFill>
            <a:schemeClr val="accent6">
              <a:lumMod val="20000"/>
              <a:lumOff val="80000"/>
            </a:schemeClr>
          </a:solidFill>
          <a:ln>
            <a:solidFill>
              <a:schemeClr val="tx1"/>
            </a:solidFill>
          </a:ln>
        </p:spPr>
        <p:txBody>
          <a:bodyPr wrap="square">
            <a:spAutoFit/>
          </a:bodyPr>
          <a:lstStyle/>
          <a:p>
            <a:pPr algn="just"/>
            <a:r>
              <a:rPr lang="en-US" dirty="0">
                <a:latin typeface="Times New Roman" panose="02020603050405020304" pitchFamily="18" charset="0"/>
                <a:cs typeface="Times New Roman" panose="02020603050405020304" pitchFamily="18" charset="0"/>
              </a:rPr>
              <a:t>Firstly, it is necessary to choose an appropriate </a:t>
            </a:r>
            <a:r>
              <a:rPr lang="en-US" b="1" dirty="0" err="1">
                <a:latin typeface="Times New Roman" panose="02020603050405020304" pitchFamily="18" charset="0"/>
                <a:cs typeface="Times New Roman" panose="02020603050405020304" pitchFamily="18" charset="0"/>
              </a:rPr>
              <a:t>organisational</a:t>
            </a:r>
            <a:r>
              <a:rPr lang="en-US" b="1" dirty="0">
                <a:latin typeface="Times New Roman" panose="02020603050405020304" pitchFamily="18" charset="0"/>
                <a:cs typeface="Times New Roman" panose="02020603050405020304" pitchFamily="18" charset="0"/>
              </a:rPr>
              <a:t> structure</a:t>
            </a:r>
            <a:r>
              <a:rPr lang="en-US" dirty="0">
                <a:latin typeface="Times New Roman" panose="02020603050405020304" pitchFamily="18" charset="0"/>
                <a:cs typeface="Times New Roman" panose="02020603050405020304" pitchFamily="18" charset="0"/>
              </a:rPr>
              <a:t>, which can be linear, functional, line-staff or vertically integrated, depending on the scale and specifics of the enterprise. For example, a functional structure is effective for small and medium-sized enterprises with a limited product range, while a vertically integrated system allows for the consolidation of several enterprises, which allows for greater management efficiency and adaptability to market changes.</a:t>
            </a:r>
          </a:p>
        </p:txBody>
      </p:sp>
      <p:sp>
        <p:nvSpPr>
          <p:cNvPr id="5" name="Прямоугольник 4"/>
          <p:cNvSpPr/>
          <p:nvPr/>
        </p:nvSpPr>
        <p:spPr>
          <a:xfrm>
            <a:off x="6059055" y="2607394"/>
            <a:ext cx="5846617" cy="2308324"/>
          </a:xfrm>
          <a:prstGeom prst="rect">
            <a:avLst/>
          </a:prstGeom>
          <a:solidFill>
            <a:schemeClr val="accent6">
              <a:lumMod val="40000"/>
              <a:lumOff val="60000"/>
            </a:schemeClr>
          </a:solidFill>
          <a:ln>
            <a:solidFill>
              <a:schemeClr val="tx1"/>
            </a:solidFill>
          </a:ln>
        </p:spPr>
        <p:txBody>
          <a:bodyPr wrap="square">
            <a:spAutoFit/>
          </a:bodyPr>
          <a:lstStyle/>
          <a:p>
            <a:pPr algn="just"/>
            <a:r>
              <a:rPr lang="en-US" dirty="0">
                <a:latin typeface="Times New Roman" panose="02020603050405020304" pitchFamily="18" charset="0"/>
                <a:cs typeface="Times New Roman" panose="02020603050405020304" pitchFamily="18" charset="0"/>
              </a:rPr>
              <a:t>Secondly, to achieve successful promotion of organic products, it is important to develop a </a:t>
            </a:r>
            <a:r>
              <a:rPr lang="en-US" b="1" dirty="0">
                <a:latin typeface="Times New Roman" panose="02020603050405020304" pitchFamily="18" charset="0"/>
                <a:cs typeface="Times New Roman" panose="02020603050405020304" pitchFamily="18" charset="0"/>
              </a:rPr>
              <a:t>functional marketing structure</a:t>
            </a:r>
            <a:r>
              <a:rPr lang="en-US" dirty="0">
                <a:latin typeface="Times New Roman" panose="02020603050405020304" pitchFamily="18" charset="0"/>
                <a:cs typeface="Times New Roman" panose="02020603050405020304" pitchFamily="18" charset="0"/>
              </a:rPr>
              <a:t> that includes market research, assortment planning, advertising, sales and service. An important element is also </a:t>
            </a:r>
            <a:r>
              <a:rPr lang="en-US" b="1" dirty="0">
                <a:latin typeface="Times New Roman" panose="02020603050405020304" pitchFamily="18" charset="0"/>
                <a:cs typeface="Times New Roman" panose="02020603050405020304" pitchFamily="18" charset="0"/>
              </a:rPr>
              <a:t>information and communication systems</a:t>
            </a:r>
            <a:r>
              <a:rPr lang="en-US" dirty="0">
                <a:latin typeface="Times New Roman" panose="02020603050405020304" pitchFamily="18" charset="0"/>
                <a:cs typeface="Times New Roman" panose="02020603050405020304" pitchFamily="18" charset="0"/>
              </a:rPr>
              <a:t> that ensure effective interaction between the company's departments, which is necessary for the correct positioning of products, sales planning and logistics processes.</a:t>
            </a:r>
          </a:p>
        </p:txBody>
      </p:sp>
      <p:sp>
        <p:nvSpPr>
          <p:cNvPr id="6" name="Прямоугольник 5"/>
          <p:cNvSpPr/>
          <p:nvPr/>
        </p:nvSpPr>
        <p:spPr>
          <a:xfrm>
            <a:off x="217055" y="4221018"/>
            <a:ext cx="5638800" cy="2862322"/>
          </a:xfrm>
          <a:prstGeom prst="rect">
            <a:avLst/>
          </a:prstGeom>
          <a:solidFill>
            <a:schemeClr val="accent6">
              <a:lumMod val="60000"/>
              <a:lumOff val="40000"/>
            </a:schemeClr>
          </a:solidFill>
          <a:ln>
            <a:solidFill>
              <a:schemeClr val="tx1"/>
            </a:solidFill>
          </a:ln>
        </p:spPr>
        <p:txBody>
          <a:bodyPr wrap="square">
            <a:spAutoFit/>
          </a:bodyPr>
          <a:lstStyle/>
          <a:p>
            <a:pPr algn="just"/>
            <a:r>
              <a:rPr lang="en-US" dirty="0">
                <a:latin typeface="Times New Roman" panose="02020603050405020304" pitchFamily="18" charset="0"/>
                <a:cs typeface="Times New Roman" panose="02020603050405020304" pitchFamily="18" charset="0"/>
              </a:rPr>
              <a:t>The third important aspect is </a:t>
            </a:r>
            <a:r>
              <a:rPr lang="en-US" b="1" dirty="0">
                <a:latin typeface="Times New Roman" panose="02020603050405020304" pitchFamily="18" charset="0"/>
                <a:cs typeface="Times New Roman" panose="02020603050405020304" pitchFamily="18" charset="0"/>
              </a:rPr>
              <a:t>strategic planning for the promotion of</a:t>
            </a:r>
            <a:r>
              <a:rPr lang="en-US" dirty="0">
                <a:latin typeface="Times New Roman" panose="02020603050405020304" pitchFamily="18" charset="0"/>
                <a:cs typeface="Times New Roman" panose="02020603050405020304" pitchFamily="18" charset="0"/>
              </a:rPr>
              <a:t> organic products, which includes market analysis, consumer </a:t>
            </a:r>
            <a:r>
              <a:rPr lang="en-US" dirty="0" err="1">
                <a:latin typeface="Times New Roman" panose="02020603050405020304" pitchFamily="18" charset="0"/>
                <a:cs typeface="Times New Roman" panose="02020603050405020304" pitchFamily="18" charset="0"/>
              </a:rPr>
              <a:t>behaviour</a:t>
            </a:r>
            <a:r>
              <a:rPr lang="en-US" dirty="0">
                <a:latin typeface="Times New Roman" panose="02020603050405020304" pitchFamily="18" charset="0"/>
                <a:cs typeface="Times New Roman" panose="02020603050405020304" pitchFamily="18" charset="0"/>
              </a:rPr>
              <a:t>, competitors and sales channels. This allows us to form target market segments, develop product positioning and ensure its effective promotion. In addition, it is necessary to constantly control and monitor through digital means to provide feedback to the consumer and adapt strategies in line with market trends.</a:t>
            </a:r>
            <a:br>
              <a:rPr lang="en-US" dirty="0">
                <a:latin typeface="Times New Roman" panose="02020603050405020304" pitchFamily="18" charset="0"/>
                <a:cs typeface="Times New Roman" panose="02020603050405020304" pitchFamily="18" charset="0"/>
              </a:rPr>
            </a:br>
            <a:endParaRPr 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054826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a:picLocks noChangeAspect="1"/>
          </p:cNvPicPr>
          <p:nvPr/>
        </p:nvPicPr>
        <p:blipFill rotWithShape="1">
          <a:blip r:embed="rId2"/>
          <a:srcRect l="54248" t="32744" r="9895" b="31006"/>
          <a:stretch/>
        </p:blipFill>
        <p:spPr>
          <a:xfrm>
            <a:off x="1644073" y="1256145"/>
            <a:ext cx="8835792" cy="5024582"/>
          </a:xfrm>
          <a:prstGeom prst="rect">
            <a:avLst/>
          </a:prstGeom>
        </p:spPr>
      </p:pic>
      <p:sp>
        <p:nvSpPr>
          <p:cNvPr id="3" name="Прямоугольник 2"/>
          <p:cNvSpPr/>
          <p:nvPr/>
        </p:nvSpPr>
        <p:spPr>
          <a:xfrm>
            <a:off x="1513060" y="286633"/>
            <a:ext cx="9097818" cy="707886"/>
          </a:xfrm>
          <a:prstGeom prst="rect">
            <a:avLst/>
          </a:prstGeom>
        </p:spPr>
        <p:txBody>
          <a:bodyPr wrap="square">
            <a:spAutoFit/>
          </a:bodyPr>
          <a:lstStyle/>
          <a:p>
            <a:pPr algn="ctr"/>
            <a:r>
              <a:rPr lang="en-US" sz="2000" dirty="0">
                <a:latin typeface="Times New Roman" panose="02020603050405020304" pitchFamily="18" charset="0"/>
                <a:cs typeface="Times New Roman" panose="02020603050405020304" pitchFamily="18" charset="0"/>
              </a:rPr>
              <a:t>Based on the analysis, we have formed a logical and structural scheme for building a management system for the promotion of organic products at an enterprise:</a:t>
            </a:r>
          </a:p>
        </p:txBody>
      </p:sp>
    </p:spTree>
    <p:extLst>
      <p:ext uri="{BB962C8B-B14F-4D97-AF65-F5344CB8AC3E}">
        <p14:creationId xmlns:p14="http://schemas.microsoft.com/office/powerpoint/2010/main" val="24459531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939635" y="1010009"/>
            <a:ext cx="9753601" cy="4708981"/>
          </a:xfrm>
          <a:prstGeom prst="rect">
            <a:avLst/>
          </a:prstGeom>
        </p:spPr>
        <p:txBody>
          <a:bodyPr wrap="square">
            <a:spAutoFit/>
          </a:bodyPr>
          <a:lstStyle/>
          <a:p>
            <a:pPr algn="just"/>
            <a:r>
              <a:rPr lang="en-US" sz="2000" dirty="0">
                <a:latin typeface="Times New Roman" panose="02020603050405020304" pitchFamily="18" charset="0"/>
                <a:cs typeface="Times New Roman" panose="02020603050405020304" pitchFamily="18" charset="0"/>
              </a:rPr>
              <a:t>An analysis of the external environment for the promotion of organic products shows that the organic market occupies an important place in the global market, with organic food reaching over $500 million in retail sales. </a:t>
            </a:r>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The national market for organic products is </a:t>
            </a:r>
            <a:r>
              <a:rPr lang="en-US" sz="2000" dirty="0" err="1">
                <a:latin typeface="Times New Roman" panose="02020603050405020304" pitchFamily="18" charset="0"/>
                <a:cs typeface="Times New Roman" panose="02020603050405020304" pitchFamily="18" charset="0"/>
              </a:rPr>
              <a:t>characterised</a:t>
            </a:r>
            <a:r>
              <a:rPr lang="en-US" sz="2000" dirty="0">
                <a:latin typeface="Times New Roman" panose="02020603050405020304" pitchFamily="18" charset="0"/>
                <a:cs typeface="Times New Roman" panose="02020603050405020304" pitchFamily="18" charset="0"/>
              </a:rPr>
              <a:t> by the presence of both direct and indirect competitors, in particular, dairy, meat, vegetable and other products. </a:t>
            </a:r>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Organic producers face high certification costs, low yields and intense competition, which makes organic products significantly more expensive than conventional ones (the difference can be 80% or more).The main consumers of organic products are young people with higher education and average or above average income. </a:t>
            </a:r>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The classification of organic consumers varies from country to country. For example, in Denmark, there are ‘anti-consumers’, ‘light consumers’ and ‘heavy consumers’, in Poland - ‘steadfast’, ‘traditional’ and others, and in Spain - ‘regular’ and ‘occasional’ consumers.</a:t>
            </a:r>
            <a:endParaRPr lang="uk-UA" sz="2000" dirty="0">
              <a:latin typeface="Times New Roman" panose="02020603050405020304" pitchFamily="18" charset="0"/>
              <a:cs typeface="Times New Roman" panose="02020603050405020304" pitchFamily="18" charset="0"/>
            </a:endParaRPr>
          </a:p>
          <a:p>
            <a:pPr algn="just"/>
            <a:r>
              <a:rPr lang="en-US" sz="2000" dirty="0">
                <a:latin typeface="Times New Roman" panose="02020603050405020304" pitchFamily="18" charset="0"/>
                <a:cs typeface="Times New Roman" panose="02020603050405020304" pitchFamily="18" charset="0"/>
              </a:rPr>
              <a:t>The classification of organic consumers is based on their attitude to organic production, brand loyalty and certification, motives (environmentalists, organic followers, sceptics) and lifestyle (active or passive).</a:t>
            </a:r>
          </a:p>
        </p:txBody>
      </p:sp>
    </p:spTree>
    <p:extLst>
      <p:ext uri="{BB962C8B-B14F-4D97-AF65-F5344CB8AC3E}">
        <p14:creationId xmlns:p14="http://schemas.microsoft.com/office/powerpoint/2010/main" val="2714964180"/>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956</TotalTime>
  <Words>2222</Words>
  <Application>Microsoft Office PowerPoint</Application>
  <PresentationFormat>Широкоэкранный</PresentationFormat>
  <Paragraphs>83</Paragraphs>
  <Slides>20</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20</vt:i4>
      </vt:variant>
    </vt:vector>
  </HeadingPairs>
  <TitlesOfParts>
    <vt:vector size="25" baseType="lpstr">
      <vt:lpstr>Arial</vt:lpstr>
      <vt:lpstr>Calibri</vt:lpstr>
      <vt:lpstr>Calibri Light</vt:lpstr>
      <vt:lpstr>Times New Roman</vt:lpstr>
      <vt:lpstr>Тема Office</vt:lpstr>
      <vt:lpstr>Ministry of Education and Science of Ukraine Kyiv National University of Construction and Architecture  Han Xiaoxiao</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SPecialiST RePack</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Ministry of Education and Science of Ukraine Kyiv National University of Construction and Architecture  ПІБ студента</dc:title>
  <dc:creator>Xiaomi</dc:creator>
  <cp:lastModifiedBy>Сашка</cp:lastModifiedBy>
  <cp:revision>63</cp:revision>
  <dcterms:created xsi:type="dcterms:W3CDTF">2024-10-29T22:55:34Z</dcterms:created>
  <dcterms:modified xsi:type="dcterms:W3CDTF">2024-12-10T10:12:48Z</dcterms:modified>
</cp:coreProperties>
</file>